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1" r:id="rId1"/>
  </p:sldMasterIdLst>
  <p:notesMasterIdLst>
    <p:notesMasterId r:id="rId114"/>
  </p:notesMasterIdLst>
  <p:sldIdLst>
    <p:sldId id="256" r:id="rId2"/>
    <p:sldId id="258" r:id="rId3"/>
    <p:sldId id="259" r:id="rId4"/>
    <p:sldId id="260" r:id="rId5"/>
    <p:sldId id="263" r:id="rId6"/>
    <p:sldId id="264" r:id="rId7"/>
    <p:sldId id="265" r:id="rId8"/>
    <p:sldId id="395" r:id="rId9"/>
    <p:sldId id="267" r:id="rId10"/>
    <p:sldId id="268" r:id="rId11"/>
    <p:sldId id="269" r:id="rId12"/>
    <p:sldId id="270" r:id="rId13"/>
    <p:sldId id="272" r:id="rId14"/>
    <p:sldId id="277" r:id="rId15"/>
    <p:sldId id="273" r:id="rId16"/>
    <p:sldId id="396" r:id="rId17"/>
    <p:sldId id="271" r:id="rId18"/>
    <p:sldId id="274" r:id="rId19"/>
    <p:sldId id="278" r:id="rId20"/>
    <p:sldId id="397" r:id="rId21"/>
    <p:sldId id="398" r:id="rId22"/>
    <p:sldId id="399" r:id="rId23"/>
    <p:sldId id="276" r:id="rId24"/>
    <p:sldId id="275" r:id="rId25"/>
    <p:sldId id="279" r:id="rId26"/>
    <p:sldId id="295" r:id="rId27"/>
    <p:sldId id="393" r:id="rId28"/>
    <p:sldId id="298" r:id="rId29"/>
    <p:sldId id="307" r:id="rId30"/>
    <p:sldId id="308" r:id="rId31"/>
    <p:sldId id="309" r:id="rId32"/>
    <p:sldId id="310" r:id="rId33"/>
    <p:sldId id="300" r:id="rId34"/>
    <p:sldId id="311" r:id="rId35"/>
    <p:sldId id="312" r:id="rId36"/>
    <p:sldId id="325" r:id="rId37"/>
    <p:sldId id="313" r:id="rId38"/>
    <p:sldId id="323" r:id="rId39"/>
    <p:sldId id="324" r:id="rId40"/>
    <p:sldId id="326" r:id="rId41"/>
    <p:sldId id="314" r:id="rId42"/>
    <p:sldId id="315" r:id="rId43"/>
    <p:sldId id="316" r:id="rId44"/>
    <p:sldId id="318" r:id="rId45"/>
    <p:sldId id="317" r:id="rId46"/>
    <p:sldId id="319" r:id="rId47"/>
    <p:sldId id="320" r:id="rId48"/>
    <p:sldId id="321" r:id="rId49"/>
    <p:sldId id="302" r:id="rId50"/>
    <p:sldId id="303" r:id="rId51"/>
    <p:sldId id="327" r:id="rId52"/>
    <p:sldId id="337" r:id="rId53"/>
    <p:sldId id="328" r:id="rId54"/>
    <p:sldId id="329" r:id="rId55"/>
    <p:sldId id="330" r:id="rId56"/>
    <p:sldId id="331" r:id="rId57"/>
    <p:sldId id="332" r:id="rId58"/>
    <p:sldId id="333" r:id="rId59"/>
    <p:sldId id="334" r:id="rId60"/>
    <p:sldId id="335" r:id="rId61"/>
    <p:sldId id="336" r:id="rId62"/>
    <p:sldId id="338" r:id="rId63"/>
    <p:sldId id="339" r:id="rId64"/>
    <p:sldId id="340" r:id="rId65"/>
    <p:sldId id="341" r:id="rId66"/>
    <p:sldId id="343" r:id="rId67"/>
    <p:sldId id="344" r:id="rId68"/>
    <p:sldId id="345" r:id="rId69"/>
    <p:sldId id="346" r:id="rId70"/>
    <p:sldId id="342" r:id="rId71"/>
    <p:sldId id="347" r:id="rId72"/>
    <p:sldId id="348" r:id="rId73"/>
    <p:sldId id="349" r:id="rId74"/>
    <p:sldId id="351" r:id="rId75"/>
    <p:sldId id="353" r:id="rId76"/>
    <p:sldId id="354" r:id="rId77"/>
    <p:sldId id="355" r:id="rId78"/>
    <p:sldId id="356" r:id="rId79"/>
    <p:sldId id="357" r:id="rId80"/>
    <p:sldId id="361" r:id="rId81"/>
    <p:sldId id="358" r:id="rId82"/>
    <p:sldId id="362" r:id="rId83"/>
    <p:sldId id="363" r:id="rId84"/>
    <p:sldId id="364" r:id="rId85"/>
    <p:sldId id="365" r:id="rId86"/>
    <p:sldId id="359" r:id="rId87"/>
    <p:sldId id="366" r:id="rId88"/>
    <p:sldId id="367" r:id="rId89"/>
    <p:sldId id="376" r:id="rId90"/>
    <p:sldId id="369" r:id="rId91"/>
    <p:sldId id="370" r:id="rId92"/>
    <p:sldId id="371" r:id="rId93"/>
    <p:sldId id="372" r:id="rId94"/>
    <p:sldId id="373" r:id="rId95"/>
    <p:sldId id="374" r:id="rId96"/>
    <p:sldId id="375" r:id="rId97"/>
    <p:sldId id="377" r:id="rId98"/>
    <p:sldId id="378" r:id="rId99"/>
    <p:sldId id="380" r:id="rId100"/>
    <p:sldId id="382" r:id="rId101"/>
    <p:sldId id="381" r:id="rId102"/>
    <p:sldId id="383" r:id="rId103"/>
    <p:sldId id="384" r:id="rId104"/>
    <p:sldId id="385" r:id="rId105"/>
    <p:sldId id="386" r:id="rId106"/>
    <p:sldId id="387" r:id="rId107"/>
    <p:sldId id="388" r:id="rId108"/>
    <p:sldId id="390" r:id="rId109"/>
    <p:sldId id="391" r:id="rId110"/>
    <p:sldId id="392" r:id="rId111"/>
    <p:sldId id="389" r:id="rId112"/>
    <p:sldId id="322" r:id="rId1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30" autoAdjust="0"/>
    <p:restoredTop sz="94660"/>
  </p:normalViewPr>
  <p:slideViewPr>
    <p:cSldViewPr>
      <p:cViewPr>
        <p:scale>
          <a:sx n="80" d="100"/>
          <a:sy n="80" d="100"/>
        </p:scale>
        <p:origin x="1026" y="-6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2A657C-6C3A-4518-8277-B765203D0351}" type="datetimeFigureOut">
              <a:rPr lang="es-ES" smtClean="0"/>
              <a:t>21/09/2023</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F88527-D6A3-4431-8E3A-C3E4E112BFC4}" type="slidenum">
              <a:rPr lang="es-ES" smtClean="0"/>
              <a:t>‹Nº›</a:t>
            </a:fld>
            <a:endParaRPr lang="es-ES"/>
          </a:p>
        </p:txBody>
      </p:sp>
    </p:spTree>
    <p:extLst>
      <p:ext uri="{BB962C8B-B14F-4D97-AF65-F5344CB8AC3E}">
        <p14:creationId xmlns:p14="http://schemas.microsoft.com/office/powerpoint/2010/main" val="3601462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54033d718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54033d71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AF88527-D6A3-4431-8E3A-C3E4E112BFC4}" type="slidenum">
              <a:rPr lang="es-ES" smtClean="0"/>
              <a:t>26</a:t>
            </a:fld>
            <a:endParaRPr lang="es-ES"/>
          </a:p>
        </p:txBody>
      </p:sp>
    </p:spTree>
    <p:extLst>
      <p:ext uri="{BB962C8B-B14F-4D97-AF65-F5344CB8AC3E}">
        <p14:creationId xmlns:p14="http://schemas.microsoft.com/office/powerpoint/2010/main" val="28224945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97750" cy="6858000"/>
          </a:xfrm>
          <a:prstGeom prst="rect">
            <a:avLst/>
          </a:prstGeom>
        </p:spPr>
      </p:pic>
      <p:sp>
        <p:nvSpPr>
          <p:cNvPr id="2" name="Title 1"/>
          <p:cNvSpPr>
            <a:spLocks noGrp="1"/>
          </p:cNvSpPr>
          <p:nvPr>
            <p:ph type="ctrTitle"/>
          </p:nvPr>
        </p:nvSpPr>
        <p:spPr>
          <a:xfrm>
            <a:off x="2743973" y="1964267"/>
            <a:ext cx="5714228" cy="2421464"/>
          </a:xfrm>
        </p:spPr>
        <p:txBody>
          <a:bodyPr anchor="b">
            <a:normAutofit/>
          </a:bodyPr>
          <a:lstStyle>
            <a:lvl1pPr algn="r">
              <a:defRPr sz="44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743973" y="4385733"/>
            <a:ext cx="5714228"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a:xfrm>
            <a:off x="6752311" y="5870576"/>
            <a:ext cx="1212173" cy="377825"/>
          </a:xfrm>
        </p:spPr>
        <p:txBody>
          <a:bodyPr/>
          <a:lstStyle/>
          <a:p>
            <a:fld id="{70A108C7-AB9D-4BCA-B7A1-D7720D3A6A53}" type="datetimeFigureOut">
              <a:rPr lang="es-ES" smtClean="0"/>
              <a:t>21/09/2023</a:t>
            </a:fld>
            <a:endParaRPr lang="es-ES"/>
          </a:p>
        </p:txBody>
      </p:sp>
      <p:sp>
        <p:nvSpPr>
          <p:cNvPr id="5" name="Footer Placeholder 4"/>
          <p:cNvSpPr>
            <a:spLocks noGrp="1"/>
          </p:cNvSpPr>
          <p:nvPr>
            <p:ph type="ftr" sz="quarter" idx="11"/>
          </p:nvPr>
        </p:nvSpPr>
        <p:spPr>
          <a:xfrm>
            <a:off x="2743973" y="5870576"/>
            <a:ext cx="3932137" cy="377825"/>
          </a:xfrm>
        </p:spPr>
        <p:txBody>
          <a:bodyPr/>
          <a:lstStyle/>
          <a:p>
            <a:endParaRPr lang="es-ES"/>
          </a:p>
        </p:txBody>
      </p:sp>
      <p:sp>
        <p:nvSpPr>
          <p:cNvPr id="6" name="Slide Number Placeholder 5"/>
          <p:cNvSpPr>
            <a:spLocks noGrp="1"/>
          </p:cNvSpPr>
          <p:nvPr>
            <p:ph type="sldNum" sz="quarter" idx="12"/>
          </p:nvPr>
        </p:nvSpPr>
        <p:spPr>
          <a:xfrm>
            <a:off x="8040685" y="5870576"/>
            <a:ext cx="417516" cy="377825"/>
          </a:xfrm>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839840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4732865"/>
            <a:ext cx="7772400" cy="566738"/>
          </a:xfrm>
        </p:spPr>
        <p:txBody>
          <a:bodyPr anchor="b">
            <a:normAutofit/>
          </a:bodyPr>
          <a:lstStyle>
            <a:lvl1pPr algn="l">
              <a:defRPr sz="20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914401" y="932112"/>
            <a:ext cx="6858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es-ES"/>
              <a:t>Haga clic en el icono para agregar una imagen</a:t>
            </a:r>
            <a:endParaRPr lang="en-US" dirty="0"/>
          </a:p>
        </p:txBody>
      </p:sp>
      <p:sp>
        <p:nvSpPr>
          <p:cNvPr id="4" name="Text Placeholder 3"/>
          <p:cNvSpPr>
            <a:spLocks noGrp="1"/>
          </p:cNvSpPr>
          <p:nvPr>
            <p:ph type="body" sz="half" idx="2"/>
          </p:nvPr>
        </p:nvSpPr>
        <p:spPr>
          <a:xfrm>
            <a:off x="457201" y="5299603"/>
            <a:ext cx="77724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70A108C7-AB9D-4BCA-B7A1-D7720D3A6A53}" type="datetimeFigureOut">
              <a:rPr lang="es-ES" smtClean="0"/>
              <a:t>21/09/2023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2142725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3" y="609602"/>
            <a:ext cx="7772399" cy="3124199"/>
          </a:xfrm>
        </p:spPr>
        <p:txBody>
          <a:bodyPr anchor="ctr">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57202" y="4343400"/>
            <a:ext cx="77723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70A108C7-AB9D-4BCA-B7A1-D7720D3A6A53}" type="datetimeFigureOut">
              <a:rPr lang="es-ES" smtClean="0"/>
              <a:t>21/09/2023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3081284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4" name="TextBox 13"/>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988671" y="3352800"/>
            <a:ext cx="6876133"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462266" y="4343400"/>
            <a:ext cx="77724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70A108C7-AB9D-4BCA-B7A1-D7720D3A6A53}" type="datetimeFigureOut">
              <a:rPr lang="es-ES" smtClean="0"/>
              <a:t>21/09/2023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9093692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3291648"/>
            <a:ext cx="7772401" cy="1468800"/>
          </a:xfrm>
        </p:spPr>
        <p:txBody>
          <a:bodyPr anchor="b">
            <a:normAutofit/>
          </a:bodyPr>
          <a:lstStyle>
            <a:lvl1pPr algn="l">
              <a:defRPr sz="2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57200" y="4760448"/>
            <a:ext cx="7772402"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70A108C7-AB9D-4BCA-B7A1-D7720D3A6A53}" type="datetimeFigureOut">
              <a:rPr lang="es-ES" smtClean="0"/>
              <a:t>21/09/2023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2971397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457200" y="3886200"/>
            <a:ext cx="77724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s-ES"/>
              <a:t>Editar el estilo de texto del patrón</a:t>
            </a:r>
          </a:p>
        </p:txBody>
      </p:sp>
      <p:sp>
        <p:nvSpPr>
          <p:cNvPr id="3" name="Text Placeholder 2"/>
          <p:cNvSpPr>
            <a:spLocks noGrp="1"/>
          </p:cNvSpPr>
          <p:nvPr>
            <p:ph type="body" idx="1"/>
          </p:nvPr>
        </p:nvSpPr>
        <p:spPr>
          <a:xfrm>
            <a:off x="457200" y="4775200"/>
            <a:ext cx="77724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70A108C7-AB9D-4BCA-B7A1-D7720D3A6A53}" type="datetimeFigureOut">
              <a:rPr lang="es-ES" smtClean="0"/>
              <a:t>21/09/2023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1439553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4440" y="609602"/>
            <a:ext cx="7772401" cy="2743199"/>
          </a:xfrm>
        </p:spPr>
        <p:txBody>
          <a:bodyPr vert="horz" lIns="91440" tIns="45720" rIns="91440" bIns="45720" rtlCol="0" anchor="ctr">
            <a:normAutofit/>
          </a:bodyPr>
          <a:lstStyle>
            <a:lvl1pPr>
              <a:defRPr lang="en-US" sz="2800"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464440" y="3505200"/>
            <a:ext cx="77724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s-ES"/>
              <a:t>Editar el estilo de texto del patrón</a:t>
            </a:r>
          </a:p>
        </p:txBody>
      </p:sp>
      <p:sp>
        <p:nvSpPr>
          <p:cNvPr id="3" name="Text Placeholder 2"/>
          <p:cNvSpPr>
            <a:spLocks noGrp="1"/>
          </p:cNvSpPr>
          <p:nvPr>
            <p:ph type="body" idx="1"/>
          </p:nvPr>
        </p:nvSpPr>
        <p:spPr>
          <a:xfrm>
            <a:off x="464439" y="4343400"/>
            <a:ext cx="77724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70A108C7-AB9D-4BCA-B7A1-D7720D3A6A53}" type="datetimeFigureOut">
              <a:rPr lang="es-ES" smtClean="0"/>
              <a:t>21/09/2023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515041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8" name="Title 1"/>
          <p:cNvSpPr>
            <a:spLocks noGrp="1"/>
          </p:cNvSpPr>
          <p:nvPr>
            <p:ph type="title"/>
          </p:nvPr>
        </p:nvSpPr>
        <p:spPr>
          <a:xfrm>
            <a:off x="457200" y="609601"/>
            <a:ext cx="7772400" cy="1456267"/>
          </a:xfrm>
        </p:spPr>
        <p:txBody>
          <a:bodyPr>
            <a:normAutofit/>
          </a:bodyPr>
          <a:lstStyle>
            <a:lvl1pPr>
              <a:defRPr sz="2800"/>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0A108C7-AB9D-4BCA-B7A1-D7720D3A6A53}" type="datetimeFigureOut">
              <a:rPr lang="es-ES" smtClean="0"/>
              <a:t>21/09/2023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30396760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Vertical Title 1"/>
          <p:cNvSpPr>
            <a:spLocks noGrp="1"/>
          </p:cNvSpPr>
          <p:nvPr>
            <p:ph type="title" orient="vert"/>
          </p:nvPr>
        </p:nvSpPr>
        <p:spPr>
          <a:xfrm>
            <a:off x="6552978" y="609600"/>
            <a:ext cx="1676621" cy="5181601"/>
          </a:xfrm>
        </p:spPr>
        <p:txBody>
          <a:bodyPr vert="eaVert">
            <a:normAutofit/>
          </a:bodyPr>
          <a:lstStyle>
            <a:lvl1pPr>
              <a:defRPr sz="2800"/>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457200" y="609600"/>
            <a:ext cx="5990184" cy="5181600"/>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0A108C7-AB9D-4BCA-B7A1-D7720D3A6A53}" type="datetimeFigureOut">
              <a:rPr lang="es-ES" smtClean="0"/>
              <a:t>21/09/2023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22154949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extLst>
      <p:ext uri="{BB962C8B-B14F-4D97-AF65-F5344CB8AC3E}">
        <p14:creationId xmlns:p14="http://schemas.microsoft.com/office/powerpoint/2010/main" val="3375586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28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0A108C7-AB9D-4BCA-B7A1-D7720D3A6A53}" type="datetimeFigureOut">
              <a:rPr lang="es-ES" smtClean="0"/>
              <a:t>21/09/2023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1730443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2" y="3308581"/>
            <a:ext cx="7772400" cy="14688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57201" y="4777381"/>
            <a:ext cx="77724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70A108C7-AB9D-4BCA-B7A1-D7720D3A6A53}" type="datetimeFigureOut">
              <a:rPr lang="es-ES" smtClean="0"/>
              <a:t>21/09/2023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1761970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457201" y="2142068"/>
            <a:ext cx="3813048" cy="3649134"/>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416553" y="2142068"/>
            <a:ext cx="3813048" cy="3649133"/>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0A108C7-AB9D-4BCA-B7A1-D7720D3A6A53}" type="datetimeFigureOut">
              <a:rPr lang="es-ES" smtClean="0"/>
              <a:t>21/09/2023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890551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3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43480" y="2218267"/>
            <a:ext cx="354060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457200" y="2870201"/>
            <a:ext cx="3813048" cy="2920998"/>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711120" y="2218267"/>
            <a:ext cx="3518480"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4416552" y="2870201"/>
            <a:ext cx="3813048" cy="2920998"/>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0A108C7-AB9D-4BCA-B7A1-D7720D3A6A53}" type="datetimeFigureOut">
              <a:rPr lang="es-ES" smtClean="0"/>
              <a:t>21/09/2023</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4294345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609601"/>
            <a:ext cx="7772400" cy="1456267"/>
          </a:xfrm>
        </p:spPr>
        <p:txBody>
          <a:bodyPr>
            <a:normAutofit/>
          </a:bodyPr>
          <a:lstStyle>
            <a:lvl1pPr>
              <a:defRPr sz="3200"/>
            </a:lvl1p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0A108C7-AB9D-4BCA-B7A1-D7720D3A6A53}" type="datetimeFigureOut">
              <a:rPr lang="es-ES" smtClean="0"/>
              <a:t>21/09/2023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3762743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Date Placeholder 1"/>
          <p:cNvSpPr>
            <a:spLocks noGrp="1"/>
          </p:cNvSpPr>
          <p:nvPr>
            <p:ph type="dt" sz="half" idx="10"/>
          </p:nvPr>
        </p:nvSpPr>
        <p:spPr/>
        <p:txBody>
          <a:bodyPr/>
          <a:lstStyle/>
          <a:p>
            <a:fld id="{70A108C7-AB9D-4BCA-B7A1-D7720D3A6A53}" type="datetimeFigureOut">
              <a:rPr lang="es-ES" smtClean="0"/>
              <a:t>21/09/2023</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2920911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1718" y="1557868"/>
            <a:ext cx="2862910" cy="1439332"/>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606144" y="609601"/>
            <a:ext cx="4627975" cy="5181600"/>
          </a:xfrm>
        </p:spPr>
        <p:txBody>
          <a:bodyPr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61718" y="2997200"/>
            <a:ext cx="2862910"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70A108C7-AB9D-4BCA-B7A1-D7720D3A6A53}" type="datetimeFigureOut">
              <a:rPr lang="es-ES" smtClean="0"/>
              <a:t>21/09/2023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209327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2128" y="1735672"/>
            <a:ext cx="4097204" cy="1371600"/>
          </a:xfrm>
        </p:spPr>
        <p:txBody>
          <a:bodyPr anchor="b">
            <a:normAutofit/>
          </a:bodyPr>
          <a:lstStyle>
            <a:lvl1pPr algn="l">
              <a:defRPr sz="24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5029200" y="914400"/>
            <a:ext cx="32004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es-ES"/>
              <a:t>Haga clic en el icono para agregar una imagen</a:t>
            </a:r>
            <a:endParaRPr lang="en-US" dirty="0"/>
          </a:p>
        </p:txBody>
      </p:sp>
      <p:sp>
        <p:nvSpPr>
          <p:cNvPr id="4" name="Text Placeholder 3"/>
          <p:cNvSpPr>
            <a:spLocks noGrp="1"/>
          </p:cNvSpPr>
          <p:nvPr>
            <p:ph type="body" sz="half" idx="2"/>
          </p:nvPr>
        </p:nvSpPr>
        <p:spPr>
          <a:xfrm>
            <a:off x="462128" y="3107272"/>
            <a:ext cx="4097204"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70A108C7-AB9D-4BCA-B7A1-D7720D3A6A53}" type="datetimeFigureOut">
              <a:rPr lang="es-ES" smtClean="0"/>
              <a:t>21/09/2023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4165053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9601"/>
            <a:ext cx="7772400" cy="14562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457200" y="2142068"/>
            <a:ext cx="7772400" cy="3649133"/>
          </a:xfrm>
          <a:prstGeom prst="rect">
            <a:avLst/>
          </a:prstGeom>
        </p:spPr>
        <p:txBody>
          <a:bodyPr vert="horz" lIns="91440" tIns="45720" rIns="91440" bIns="45720" rtlCol="0"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523712" y="5870576"/>
            <a:ext cx="121217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0A108C7-AB9D-4BCA-B7A1-D7720D3A6A53}" type="datetimeFigureOut">
              <a:rPr lang="es-ES" smtClean="0"/>
              <a:t>21/09/2023</a:t>
            </a:fld>
            <a:endParaRPr lang="es-ES"/>
          </a:p>
        </p:txBody>
      </p:sp>
      <p:sp>
        <p:nvSpPr>
          <p:cNvPr id="5" name="Footer Placeholder 4"/>
          <p:cNvSpPr>
            <a:spLocks noGrp="1"/>
          </p:cNvSpPr>
          <p:nvPr>
            <p:ph type="ftr" sz="quarter" idx="3"/>
          </p:nvPr>
        </p:nvSpPr>
        <p:spPr>
          <a:xfrm>
            <a:off x="457200" y="5870576"/>
            <a:ext cx="599031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ES"/>
          </a:p>
        </p:txBody>
      </p:sp>
      <p:sp>
        <p:nvSpPr>
          <p:cNvPr id="6" name="Slide Number Placeholder 5"/>
          <p:cNvSpPr>
            <a:spLocks noGrp="1"/>
          </p:cNvSpPr>
          <p:nvPr>
            <p:ph type="sldNum" sz="quarter" idx="4"/>
          </p:nvPr>
        </p:nvSpPr>
        <p:spPr>
          <a:xfrm>
            <a:off x="7812085" y="5870576"/>
            <a:ext cx="417516"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930CF45-718C-404C-9763-802C8FEA2602}" type="slidenum">
              <a:rPr lang="es-ES" smtClean="0"/>
              <a:t>‹Nº›</a:t>
            </a:fld>
            <a:endParaRPr lang="es-ES"/>
          </a:p>
        </p:txBody>
      </p:sp>
    </p:spTree>
    <p:extLst>
      <p:ext uri="{BB962C8B-B14F-4D97-AF65-F5344CB8AC3E}">
        <p14:creationId xmlns:p14="http://schemas.microsoft.com/office/powerpoint/2010/main" val="1865899217"/>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hyperlink" Target="http://www.oracle.com/technetwork/java/javase/downloads/index.html"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jarroba.com/instalar-bien-eclipse-un-ide-de-muchos/" TargetMode="External"/><Relationship Id="rId2" Type="http://schemas.openxmlformats.org/officeDocument/2006/relationships/hyperlink" Target="https://www.youtube.com/watch?v=L6twTkvETNs" TargetMode="External"/><Relationship Id="rId1" Type="http://schemas.openxmlformats.org/officeDocument/2006/relationships/slideLayout" Target="../slideLayouts/slideLayout2.xml"/><Relationship Id="rId5" Type="http://schemas.openxmlformats.org/officeDocument/2006/relationships/hyperlink" Target="https://www.ibm.com/developerworks/ssa/java/tutorials/j-introtojava1/index.html" TargetMode="External"/><Relationship Id="rId4" Type="http://schemas.openxmlformats.org/officeDocument/2006/relationships/hyperlink" Target="https://jarroba.com/aprender-a-programar-conociendo-lo-que-es-un-entorno-de-desarrollo-integrado-id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Z9LNk12ndm4" TargetMode="External"/><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youtube.com/watch?v=cKjhzi_Xff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youtu.be/wAGYQn8e6rk"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cvOlOOW7Ee4" TargetMode="External"/><Relationship Id="rId2" Type="http://schemas.openxmlformats.org/officeDocument/2006/relationships/hyperlink" Target="https://www.youtube.com/watch?v=WN2jhFtE_i0"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tiposdesoftware.com/" TargetMode="Externa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s://www.youtube.com/watch?v=TrzZ7YQyXbs"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a:bodyPr>
          <a:lstStyle/>
          <a:p>
            <a:r>
              <a:rPr lang="es-ES" dirty="0">
                <a:latin typeface="+mn-lt"/>
              </a:rPr>
              <a:t>ENTORNOS DE DESARROLLO</a:t>
            </a:r>
            <a:br>
              <a:rPr lang="es-ES" dirty="0">
                <a:latin typeface="+mn-lt"/>
              </a:rPr>
            </a:br>
            <a:r>
              <a:rPr lang="es-ES" dirty="0" err="1">
                <a:latin typeface="+mn-lt"/>
              </a:rPr>
              <a:t>ud</a:t>
            </a:r>
            <a:r>
              <a:rPr lang="es-ES" dirty="0">
                <a:latin typeface="+mn-lt"/>
              </a:rPr>
              <a:t> 1- INTRODUCCIÓN</a:t>
            </a:r>
          </a:p>
        </p:txBody>
      </p:sp>
      <p:sp>
        <p:nvSpPr>
          <p:cNvPr id="3" name="2 Subtítulo"/>
          <p:cNvSpPr>
            <a:spLocks noGrp="1"/>
          </p:cNvSpPr>
          <p:nvPr>
            <p:ph type="subTitle" idx="1"/>
          </p:nvPr>
        </p:nvSpPr>
        <p:spPr/>
        <p:txBody>
          <a:bodyPr/>
          <a:lstStyle/>
          <a:p>
            <a:r>
              <a:rPr lang="es-ES" dirty="0"/>
              <a:t>1º </a:t>
            </a:r>
            <a:r>
              <a:rPr lang="es-ES" dirty="0" err="1"/>
              <a:t>Dam</a:t>
            </a:r>
            <a:endParaRPr lang="es-ES" dirty="0"/>
          </a:p>
          <a:p>
            <a:r>
              <a:rPr lang="es-ES" dirty="0" err="1"/>
              <a:t>Ies</a:t>
            </a:r>
            <a:r>
              <a:rPr lang="es-ES" dirty="0"/>
              <a:t> segundo de </a:t>
            </a:r>
            <a:r>
              <a:rPr lang="es-ES" dirty="0" err="1"/>
              <a:t>chomón</a:t>
            </a:r>
            <a:endParaRPr lang="es-E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normAutofit/>
          </a:bodyPr>
          <a:lstStyle/>
          <a:p>
            <a:r>
              <a:rPr lang="es-ES" b="1" dirty="0">
                <a:latin typeface="Myriad Pro" pitchFamily="34" charset="0"/>
              </a:rPr>
              <a:t>2.- Relación hardware-software</a:t>
            </a:r>
            <a:r>
              <a:rPr lang="es-ES" dirty="0">
                <a:latin typeface="Myriad Pro" pitchFamily="34" charset="0"/>
              </a:rPr>
              <a:t>. </a:t>
            </a:r>
            <a:endParaRPr lang="es-ES" dirty="0"/>
          </a:p>
        </p:txBody>
      </p:sp>
      <p:sp>
        <p:nvSpPr>
          <p:cNvPr id="3" name="2 Marcador de texto"/>
          <p:cNvSpPr>
            <a:spLocks noGrp="1"/>
          </p:cNvSpPr>
          <p:nvPr>
            <p:ph type="body" idx="1"/>
          </p:nvPr>
        </p:nvSpPr>
        <p:spPr>
          <a:xfrm>
            <a:off x="323528" y="1536633"/>
            <a:ext cx="8496944" cy="4988711"/>
          </a:xfrm>
        </p:spPr>
        <p:txBody>
          <a:bodyPr>
            <a:normAutofit/>
          </a:bodyPr>
          <a:lstStyle/>
          <a:p>
            <a:pPr algn="just"/>
            <a:endParaRPr lang="es-ES" sz="3800" dirty="0">
              <a:latin typeface="Myriad Pro" pitchFamily="34" charset="0"/>
            </a:endParaRPr>
          </a:p>
          <a:p>
            <a:pPr algn="just"/>
            <a:r>
              <a:rPr lang="es-ES" sz="1900" b="1" dirty="0">
                <a:solidFill>
                  <a:srgbClr val="FFFF00"/>
                </a:solidFill>
                <a:latin typeface="Myriad Pro" pitchFamily="34" charset="0"/>
              </a:rPr>
              <a:t>Desde el punto de vista de las aplicaciones </a:t>
            </a:r>
          </a:p>
          <a:p>
            <a:pPr algn="just">
              <a:buNone/>
            </a:pPr>
            <a:endParaRPr lang="es-ES" sz="1900" dirty="0">
              <a:latin typeface="Myriad Pro" pitchFamily="34" charset="0"/>
            </a:endParaRPr>
          </a:p>
          <a:p>
            <a:pPr algn="just">
              <a:buNone/>
            </a:pPr>
            <a:r>
              <a:rPr lang="es-ES" sz="1900" dirty="0">
                <a:latin typeface="Myriad Pro" pitchFamily="34" charset="0"/>
              </a:rPr>
              <a:t>	</a:t>
            </a:r>
            <a:r>
              <a:rPr lang="es-ES" sz="1900" b="1" dirty="0">
                <a:latin typeface="Myriad Pro" pitchFamily="34" charset="0"/>
              </a:rPr>
              <a:t>Aplicación:</a:t>
            </a:r>
            <a:r>
              <a:rPr lang="es-ES" sz="1900" dirty="0">
                <a:latin typeface="Myriad Pro" pitchFamily="34" charset="0"/>
              </a:rPr>
              <a:t> conjunto de </a:t>
            </a:r>
            <a:r>
              <a:rPr lang="es-ES" sz="1900" u="sng" dirty="0">
                <a:solidFill>
                  <a:srgbClr val="FFFF00"/>
                </a:solidFill>
                <a:latin typeface="Myriad Pro" pitchFamily="34" charset="0"/>
              </a:rPr>
              <a:t>programas, escritos en algún lenguaje de programación </a:t>
            </a:r>
            <a:r>
              <a:rPr lang="es-ES" sz="1900" dirty="0">
                <a:latin typeface="Myriad Pro" pitchFamily="34" charset="0"/>
              </a:rPr>
              <a:t>que el hardware del equipo debe interpretar y ejecutar. </a:t>
            </a:r>
          </a:p>
          <a:p>
            <a:pPr algn="just">
              <a:buNone/>
            </a:pPr>
            <a:endParaRPr lang="es-ES" sz="1900" dirty="0">
              <a:latin typeface="Myriad Pro" pitchFamily="34" charset="0"/>
            </a:endParaRPr>
          </a:p>
          <a:p>
            <a:pPr algn="just">
              <a:buNone/>
            </a:pPr>
            <a:r>
              <a:rPr lang="es-ES" sz="1900" dirty="0">
                <a:latin typeface="Myriad Pro" pitchFamily="34" charset="0"/>
              </a:rPr>
              <a:t>	Hay multitud de </a:t>
            </a:r>
            <a:r>
              <a:rPr lang="es-ES" sz="1900" u="sng" dirty="0">
                <a:solidFill>
                  <a:srgbClr val="FFFF00"/>
                </a:solidFill>
                <a:latin typeface="Myriad Pro" pitchFamily="34" charset="0"/>
              </a:rPr>
              <a:t>lenguajes </a:t>
            </a:r>
            <a:r>
              <a:rPr lang="es-ES" sz="1900" dirty="0">
                <a:solidFill>
                  <a:srgbClr val="FFFF00"/>
                </a:solidFill>
                <a:latin typeface="Myriad Pro" pitchFamily="34" charset="0"/>
              </a:rPr>
              <a:t>de programación </a:t>
            </a:r>
            <a:r>
              <a:rPr lang="es-ES" sz="1900" dirty="0">
                <a:latin typeface="Myriad Pro" pitchFamily="34" charset="0"/>
              </a:rPr>
              <a:t>diferentes, todos ellos con algo en común, estar escritos con sentencias de un idioma que </a:t>
            </a:r>
            <a:r>
              <a:rPr lang="es-ES" sz="1900" u="sng" dirty="0">
                <a:latin typeface="Myriad Pro" pitchFamily="34" charset="0"/>
              </a:rPr>
              <a:t>el ser humano puede aprender y usar fácilmente. </a:t>
            </a:r>
          </a:p>
          <a:p>
            <a:pPr algn="just">
              <a:buNone/>
            </a:pPr>
            <a:endParaRPr lang="es-ES" sz="1900" dirty="0">
              <a:latin typeface="Myriad Pro" pitchFamily="34" charset="0"/>
            </a:endParaRPr>
          </a:p>
          <a:p>
            <a:pPr algn="just">
              <a:buNone/>
            </a:pPr>
            <a:r>
              <a:rPr lang="es-ES" sz="1900" dirty="0">
                <a:latin typeface="Myriad Pro" pitchFamily="34" charset="0"/>
              </a:rPr>
              <a:t>	Por otra parte, </a:t>
            </a:r>
            <a:r>
              <a:rPr lang="es-ES" sz="1900" u="sng" dirty="0">
                <a:solidFill>
                  <a:srgbClr val="FFFF00"/>
                </a:solidFill>
                <a:latin typeface="Myriad Pro" pitchFamily="34" charset="0"/>
              </a:rPr>
              <a:t>el hardware </a:t>
            </a:r>
            <a:r>
              <a:rPr lang="es-ES" sz="1900" dirty="0">
                <a:latin typeface="Myriad Pro" pitchFamily="34" charset="0"/>
              </a:rPr>
              <a:t>de un ordenador sólo es capaz </a:t>
            </a:r>
            <a:r>
              <a:rPr lang="es-ES" sz="1900" dirty="0">
                <a:solidFill>
                  <a:srgbClr val="FFFF00"/>
                </a:solidFill>
                <a:latin typeface="Myriad Pro" pitchFamily="34" charset="0"/>
              </a:rPr>
              <a:t>de i</a:t>
            </a:r>
            <a:r>
              <a:rPr lang="es-ES" sz="1900" u="sng" dirty="0">
                <a:solidFill>
                  <a:srgbClr val="FFFF00"/>
                </a:solidFill>
                <a:latin typeface="Myriad Pro" pitchFamily="34" charset="0"/>
              </a:rPr>
              <a:t>nterpretar </a:t>
            </a:r>
            <a:r>
              <a:rPr lang="es-ES" sz="1900" dirty="0">
                <a:solidFill>
                  <a:srgbClr val="FFFF00"/>
                </a:solidFill>
                <a:latin typeface="Myriad Pro" pitchFamily="34" charset="0"/>
              </a:rPr>
              <a:t>señales eléctricas</a:t>
            </a:r>
            <a:r>
              <a:rPr lang="es-ES" sz="1900" dirty="0">
                <a:latin typeface="Myriad Pro" pitchFamily="34" charset="0"/>
              </a:rPr>
              <a:t> que, en informática, se traducen en secuencias de </a:t>
            </a:r>
            <a:r>
              <a:rPr lang="es-ES" sz="1900" u="sng" dirty="0">
                <a:latin typeface="Myriad Pro" pitchFamily="34" charset="0"/>
              </a:rPr>
              <a:t>0 y 1 (código binario</a:t>
            </a:r>
            <a:r>
              <a:rPr lang="es-ES" sz="1900" dirty="0">
                <a:latin typeface="Myriad Pro" pitchFamily="34" charset="0"/>
              </a:rPr>
              <a:t>). </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67544" y="1496689"/>
            <a:ext cx="7772400" cy="3649133"/>
          </a:xfrm>
        </p:spPr>
        <p:txBody>
          <a:bodyPr>
            <a:normAutofit fontScale="92500" lnSpcReduction="10000"/>
          </a:bodyPr>
          <a:lstStyle/>
          <a:p>
            <a:pPr marL="0" indent="0" algn="just">
              <a:buNone/>
            </a:pPr>
            <a:r>
              <a:rPr lang="es-ES" sz="1800" b="1" dirty="0">
                <a:solidFill>
                  <a:srgbClr val="FFFF00"/>
                </a:solidFill>
                <a:latin typeface="Myriad Pro"/>
              </a:rPr>
              <a:t>Lenguajes de programación orientados a objetos</a:t>
            </a:r>
          </a:p>
          <a:p>
            <a:pPr marL="0" indent="0" algn="just">
              <a:buNone/>
            </a:pPr>
            <a:r>
              <a:rPr lang="es-ES" sz="1800" dirty="0">
                <a:latin typeface="Myriad Pro"/>
              </a:rPr>
              <a:t>En este tipo de programación, el programa está compuesto por una serie de objetos ( no por instrucciones, ni módulos, como anteriormente hemos visto).</a:t>
            </a:r>
          </a:p>
          <a:p>
            <a:pPr marL="0" indent="0" algn="just">
              <a:buNone/>
            </a:pPr>
            <a:endParaRPr lang="es-ES" sz="1800" dirty="0">
              <a:latin typeface="Myriad Pro"/>
            </a:endParaRPr>
          </a:p>
          <a:p>
            <a:pPr marL="0" indent="0" algn="just">
              <a:buNone/>
            </a:pPr>
            <a:r>
              <a:rPr lang="es-ES" sz="1800" dirty="0">
                <a:latin typeface="Myriad Pro"/>
              </a:rPr>
              <a:t>Un objeto tiene una estructura de datos y una colección de métodos u operaciones que manipulan esos datos. A estos datos se les llama atributos y las operaciones definen el comportamiento de los objeto y cambian el valor de los mismos.</a:t>
            </a:r>
          </a:p>
          <a:p>
            <a:pPr marL="0" indent="0" algn="just">
              <a:buNone/>
            </a:pPr>
            <a:endParaRPr lang="es-ES" sz="1800" dirty="0">
              <a:latin typeface="Myriad Pro"/>
            </a:endParaRPr>
          </a:p>
          <a:p>
            <a:pPr marL="0" indent="0" algn="just">
              <a:buNone/>
            </a:pPr>
            <a:r>
              <a:rPr lang="es-ES" sz="1800" dirty="0">
                <a:latin typeface="Myriad Pro"/>
              </a:rPr>
              <a:t>Para comunicarse un objeto con otro lo hace a través del paso de mensajes.</a:t>
            </a:r>
          </a:p>
          <a:p>
            <a:pPr marL="0" indent="0" algn="just">
              <a:buNone/>
            </a:pPr>
            <a:r>
              <a:rPr lang="es-ES" sz="1800" dirty="0">
                <a:latin typeface="Myriad Pro"/>
              </a:rPr>
              <a:t>Ejemplo </a:t>
            </a:r>
          </a:p>
        </p:txBody>
      </p:sp>
      <p:pic>
        <p:nvPicPr>
          <p:cNvPr id="1028" name="Picture 4" descr="Resultado de imagen de objetos metodo mensaje valor retor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37" y="4789832"/>
            <a:ext cx="4429125" cy="1819276"/>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a:extLst>
              <a:ext uri="{FF2B5EF4-FFF2-40B4-BE49-F238E27FC236}">
                <a16:creationId xmlns:a16="http://schemas.microsoft.com/office/drawing/2014/main" id="{A497B4E9-C52E-B743-2814-F02368D5B1F9}"/>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19198304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contenido"/>
          <p:cNvSpPr>
            <a:spLocks noGrp="1"/>
          </p:cNvSpPr>
          <p:nvPr>
            <p:ph idx="1"/>
          </p:nvPr>
        </p:nvSpPr>
        <p:spPr>
          <a:xfrm>
            <a:off x="621751" y="1625679"/>
            <a:ext cx="8229600" cy="5229200"/>
          </a:xfrm>
        </p:spPr>
        <p:txBody>
          <a:bodyPr>
            <a:noAutofit/>
          </a:bodyPr>
          <a:lstStyle/>
          <a:p>
            <a:pPr marL="0" indent="0">
              <a:spcAft>
                <a:spcPts val="0"/>
              </a:spcAft>
              <a:buNone/>
            </a:pPr>
            <a:r>
              <a:rPr lang="es-ES" sz="1500" b="1" dirty="0">
                <a:solidFill>
                  <a:srgbClr val="FFFF00"/>
                </a:solidFill>
                <a:latin typeface="Myriad Pro"/>
              </a:rPr>
              <a:t>Ventajas y desventajas</a:t>
            </a:r>
          </a:p>
          <a:p>
            <a:pPr marL="0" indent="0">
              <a:spcAft>
                <a:spcPts val="0"/>
              </a:spcAft>
              <a:buNone/>
            </a:pPr>
            <a:endParaRPr lang="es-ES" sz="1500" dirty="0">
              <a:latin typeface="Myriad Pro"/>
            </a:endParaRPr>
          </a:p>
          <a:p>
            <a:pPr marL="0" indent="0">
              <a:spcAft>
                <a:spcPts val="0"/>
              </a:spcAft>
              <a:buNone/>
            </a:pPr>
            <a:r>
              <a:rPr lang="es-ES" sz="1500" dirty="0">
                <a:latin typeface="Myriad Pro"/>
              </a:rPr>
              <a:t>- No es una programación tan intuitiva como la estructurada. </a:t>
            </a:r>
          </a:p>
          <a:p>
            <a:pPr marL="0" indent="0">
              <a:spcAft>
                <a:spcPts val="0"/>
              </a:spcAft>
              <a:buNone/>
            </a:pPr>
            <a:r>
              <a:rPr lang="es-ES" sz="1500" dirty="0">
                <a:latin typeface="Myriad Pro"/>
              </a:rPr>
              <a:t>- El código es reutilizable. </a:t>
            </a:r>
          </a:p>
          <a:p>
            <a:pPr marL="0" indent="0">
              <a:spcAft>
                <a:spcPts val="0"/>
              </a:spcAft>
              <a:buNone/>
            </a:pPr>
            <a:r>
              <a:rPr lang="es-ES" sz="1500" dirty="0">
                <a:latin typeface="Myriad Pro"/>
              </a:rPr>
              <a:t>- Si hay algún error, es más fácil de localizar y depurar en un objeto que en un programa entero. </a:t>
            </a:r>
          </a:p>
          <a:p>
            <a:pPr marL="0" indent="0">
              <a:spcAft>
                <a:spcPts val="0"/>
              </a:spcAft>
              <a:buNone/>
            </a:pPr>
            <a:endParaRPr lang="es-ES" sz="1500" dirty="0">
              <a:latin typeface="Myriad Pro"/>
            </a:endParaRPr>
          </a:p>
          <a:p>
            <a:pPr marL="0" indent="0">
              <a:spcAft>
                <a:spcPts val="0"/>
              </a:spcAft>
              <a:buNone/>
            </a:pPr>
            <a:r>
              <a:rPr lang="es-ES" sz="1500" b="1" dirty="0">
                <a:solidFill>
                  <a:srgbClr val="FFFF00"/>
                </a:solidFill>
                <a:latin typeface="Myriad Pro"/>
              </a:rPr>
              <a:t>Características</a:t>
            </a:r>
            <a:r>
              <a:rPr lang="es-ES" sz="1500" b="1" dirty="0">
                <a:latin typeface="Myriad Pro"/>
              </a:rPr>
              <a:t>: </a:t>
            </a:r>
            <a:endParaRPr lang="es-ES" sz="1500" dirty="0">
              <a:latin typeface="Myriad Pro"/>
            </a:endParaRPr>
          </a:p>
          <a:p>
            <a:pPr marL="0" indent="0">
              <a:spcAft>
                <a:spcPts val="0"/>
              </a:spcAft>
              <a:buNone/>
            </a:pPr>
            <a:r>
              <a:rPr lang="es-ES" sz="1500" dirty="0">
                <a:latin typeface="Myriad Pro"/>
              </a:rPr>
              <a:t>Los objetos del programa tendrán una serie de atributos que los diferencian unos de otros. </a:t>
            </a:r>
          </a:p>
          <a:p>
            <a:pPr marL="0" indent="0">
              <a:spcAft>
                <a:spcPts val="0"/>
              </a:spcAft>
              <a:buNone/>
            </a:pPr>
            <a:endParaRPr lang="es-ES" sz="1500" dirty="0">
              <a:latin typeface="Myriad Pro"/>
            </a:endParaRPr>
          </a:p>
          <a:p>
            <a:pPr marL="0" indent="0">
              <a:spcAft>
                <a:spcPts val="0"/>
              </a:spcAft>
              <a:buNone/>
            </a:pPr>
            <a:r>
              <a:rPr lang="es-ES" sz="1500" dirty="0">
                <a:latin typeface="Myriad Pro"/>
              </a:rPr>
              <a:t>Se define </a:t>
            </a:r>
            <a:r>
              <a:rPr lang="es-ES" sz="1500" b="1" dirty="0">
                <a:solidFill>
                  <a:srgbClr val="FFFF00"/>
                </a:solidFill>
                <a:latin typeface="Myriad Pro"/>
              </a:rPr>
              <a:t>clase</a:t>
            </a:r>
            <a:r>
              <a:rPr lang="es-ES" sz="1500" dirty="0">
                <a:latin typeface="Myriad Pro"/>
              </a:rPr>
              <a:t> como una colección de objetos con características similares. Es una plantilla para la creación de objetos que define las características de dicho objeto.</a:t>
            </a:r>
          </a:p>
          <a:p>
            <a:pPr marL="0" indent="0">
              <a:spcAft>
                <a:spcPts val="0"/>
              </a:spcAft>
              <a:buNone/>
            </a:pPr>
            <a:r>
              <a:rPr lang="es-ES" sz="1500" dirty="0">
                <a:latin typeface="Myriad Pro"/>
              </a:rPr>
              <a:t> </a:t>
            </a:r>
          </a:p>
          <a:p>
            <a:pPr marL="0" indent="0">
              <a:spcAft>
                <a:spcPts val="0"/>
              </a:spcAft>
              <a:buNone/>
            </a:pPr>
            <a:r>
              <a:rPr lang="es-ES" sz="1500" dirty="0">
                <a:latin typeface="Myriad Pro"/>
              </a:rPr>
              <a:t>Mediante los llamados </a:t>
            </a:r>
            <a:r>
              <a:rPr lang="es-ES" sz="1500" b="1" dirty="0">
                <a:solidFill>
                  <a:srgbClr val="FFFF00"/>
                </a:solidFill>
                <a:latin typeface="Myriad Pro"/>
              </a:rPr>
              <a:t>métodos</a:t>
            </a:r>
            <a:r>
              <a:rPr lang="es-ES" sz="1500" dirty="0">
                <a:latin typeface="Myriad Pro"/>
              </a:rPr>
              <a:t>, los objetos se comunican con otros produciéndose un cambio de estado de los mismos. </a:t>
            </a:r>
          </a:p>
          <a:p>
            <a:pPr marL="0" indent="0">
              <a:spcAft>
                <a:spcPts val="0"/>
              </a:spcAft>
              <a:buNone/>
            </a:pPr>
            <a:endParaRPr lang="es-ES" sz="1500" dirty="0">
              <a:latin typeface="Myriad Pro"/>
            </a:endParaRPr>
          </a:p>
          <a:p>
            <a:pPr marL="0" indent="0">
              <a:spcAft>
                <a:spcPts val="0"/>
              </a:spcAft>
              <a:buNone/>
            </a:pPr>
            <a:r>
              <a:rPr lang="es-ES" sz="1500" dirty="0">
                <a:latin typeface="Myriad Pro"/>
              </a:rPr>
              <a:t>Los objetos son, pues, como unidades individuales e indivisibles que forman la base de este tipo de programación. </a:t>
            </a:r>
          </a:p>
          <a:p>
            <a:pPr marL="0" indent="0">
              <a:spcAft>
                <a:spcPts val="0"/>
              </a:spcAft>
              <a:buNone/>
            </a:pPr>
            <a:endParaRPr lang="es-ES" sz="1500" dirty="0">
              <a:latin typeface="Myriad Pro"/>
            </a:endParaRPr>
          </a:p>
          <a:p>
            <a:pPr marL="0" indent="0">
              <a:spcAft>
                <a:spcPts val="0"/>
              </a:spcAft>
              <a:buNone/>
            </a:pPr>
            <a:r>
              <a:rPr lang="es-ES" sz="1500" dirty="0">
                <a:latin typeface="Myriad Pro"/>
              </a:rPr>
              <a:t>Principales lenguajes orientados a objetos: </a:t>
            </a:r>
            <a:r>
              <a:rPr lang="es-ES" sz="1500" i="1" dirty="0">
                <a:latin typeface="Myriad Pro"/>
              </a:rPr>
              <a:t>Ada, C++, VB.NET, Delphi, Java, PowerBuilder, etc. </a:t>
            </a:r>
            <a:endParaRPr lang="es-ES" sz="1500" dirty="0">
              <a:latin typeface="Myriad Pro"/>
            </a:endParaRPr>
          </a:p>
          <a:p>
            <a:pPr>
              <a:spcAft>
                <a:spcPts val="0"/>
              </a:spcAft>
            </a:pPr>
            <a:endParaRPr lang="es-ES" sz="1500" dirty="0"/>
          </a:p>
        </p:txBody>
      </p:sp>
      <p:sp>
        <p:nvSpPr>
          <p:cNvPr id="2" name="1 Título">
            <a:extLst>
              <a:ext uri="{FF2B5EF4-FFF2-40B4-BE49-F238E27FC236}">
                <a16:creationId xmlns:a16="http://schemas.microsoft.com/office/drawing/2014/main" id="{DD033C92-0F76-CAA0-5153-DA13B7DFBB08}"/>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14611342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04664"/>
            <a:ext cx="7942312" cy="5956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7189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contenido"/>
          <p:cNvSpPr>
            <a:spLocks noGrp="1"/>
          </p:cNvSpPr>
          <p:nvPr>
            <p:ph idx="1"/>
          </p:nvPr>
        </p:nvSpPr>
        <p:spPr>
          <a:xfrm>
            <a:off x="358676" y="1628800"/>
            <a:ext cx="8229600" cy="5229200"/>
          </a:xfrm>
        </p:spPr>
        <p:txBody>
          <a:bodyPr>
            <a:normAutofit fontScale="85000" lnSpcReduction="20000"/>
          </a:bodyPr>
          <a:lstStyle/>
          <a:p>
            <a:pPr marL="0" indent="0">
              <a:buNone/>
            </a:pPr>
            <a:r>
              <a:rPr lang="es-ES" sz="1800" dirty="0">
                <a:latin typeface="Myriad Pro"/>
              </a:rPr>
              <a:t>Ejemplo en Java. </a:t>
            </a:r>
          </a:p>
          <a:p>
            <a:pPr marL="0" indent="0">
              <a:buNone/>
            </a:pPr>
            <a:r>
              <a:rPr lang="es-ES" sz="1800" dirty="0">
                <a:latin typeface="Myriad Pro"/>
              </a:rPr>
              <a:t>Clase, de nombre Persona, con dos atributos y cuatro métodos.</a:t>
            </a:r>
          </a:p>
          <a:p>
            <a:pPr marL="0" indent="0">
              <a:buNone/>
            </a:pPr>
            <a:endParaRPr lang="es-ES" sz="1800" dirty="0">
              <a:latin typeface="Myriad Pro"/>
            </a:endParaRPr>
          </a:p>
          <a:p>
            <a:pPr marL="0" indent="0">
              <a:buNone/>
            </a:pPr>
            <a:r>
              <a:rPr lang="es-ES" sz="1400" i="1" dirty="0" err="1">
                <a:latin typeface="Myriad Pro"/>
              </a:rPr>
              <a:t>Public</a:t>
            </a:r>
            <a:r>
              <a:rPr lang="es-ES" sz="1400" i="1" dirty="0">
                <a:latin typeface="Myriad Pro"/>
              </a:rPr>
              <a:t> </a:t>
            </a:r>
            <a:r>
              <a:rPr lang="es-ES" sz="1400" i="1" dirty="0" err="1">
                <a:latin typeface="Myriad Pro"/>
              </a:rPr>
              <a:t>class</a:t>
            </a:r>
            <a:r>
              <a:rPr lang="es-ES" sz="1400" i="1" dirty="0">
                <a:latin typeface="Myriad Pro"/>
              </a:rPr>
              <a:t> Persona {</a:t>
            </a:r>
          </a:p>
          <a:p>
            <a:pPr marL="0" indent="0">
              <a:buNone/>
            </a:pPr>
            <a:r>
              <a:rPr lang="es-ES" sz="1400" i="1" dirty="0">
                <a:latin typeface="Myriad Pro"/>
              </a:rPr>
              <a:t>     //Atributos</a:t>
            </a:r>
          </a:p>
          <a:p>
            <a:pPr marL="0" indent="0">
              <a:buNone/>
            </a:pPr>
            <a:r>
              <a:rPr lang="es-ES" sz="1400" i="1" dirty="0">
                <a:latin typeface="Myriad Pro"/>
              </a:rPr>
              <a:t>     </a:t>
            </a:r>
            <a:r>
              <a:rPr lang="es-ES" sz="1400" i="1" dirty="0" err="1">
                <a:latin typeface="Myriad Pro"/>
              </a:rPr>
              <a:t>private</a:t>
            </a:r>
            <a:r>
              <a:rPr lang="es-ES" sz="1400" i="1" dirty="0">
                <a:latin typeface="Myriad Pro"/>
              </a:rPr>
              <a:t> </a:t>
            </a:r>
            <a:r>
              <a:rPr lang="es-ES" sz="1400" i="1" dirty="0" err="1">
                <a:latin typeface="Myriad Pro"/>
              </a:rPr>
              <a:t>string</a:t>
            </a:r>
            <a:r>
              <a:rPr lang="es-ES" sz="1400" i="1" dirty="0">
                <a:latin typeface="Myriad Pro"/>
              </a:rPr>
              <a:t> nombre;</a:t>
            </a:r>
          </a:p>
          <a:p>
            <a:pPr marL="0" indent="0">
              <a:buNone/>
            </a:pPr>
            <a:r>
              <a:rPr lang="es-ES" sz="1400" i="1" dirty="0">
                <a:latin typeface="Myriad Pro"/>
              </a:rPr>
              <a:t>     </a:t>
            </a:r>
            <a:r>
              <a:rPr lang="es-ES" sz="1400" i="1" dirty="0" err="1">
                <a:latin typeface="Myriad Pro"/>
              </a:rPr>
              <a:t>private</a:t>
            </a:r>
            <a:r>
              <a:rPr lang="es-ES" sz="1400" i="1" dirty="0">
                <a:latin typeface="Myriad Pro"/>
              </a:rPr>
              <a:t> </a:t>
            </a:r>
            <a:r>
              <a:rPr lang="es-ES" sz="1400" i="1" dirty="0" err="1">
                <a:latin typeface="Myriad Pro"/>
              </a:rPr>
              <a:t>int</a:t>
            </a:r>
            <a:r>
              <a:rPr lang="es-ES" sz="1400" i="1" dirty="0">
                <a:latin typeface="Myriad Pro"/>
              </a:rPr>
              <a:t> edad;</a:t>
            </a:r>
          </a:p>
          <a:p>
            <a:pPr marL="0" indent="0">
              <a:buNone/>
            </a:pPr>
            <a:r>
              <a:rPr lang="es-ES" sz="1400" i="1" dirty="0">
                <a:latin typeface="Myriad Pro"/>
              </a:rPr>
              <a:t>      //Constructor</a:t>
            </a:r>
          </a:p>
          <a:p>
            <a:pPr marL="0" indent="0">
              <a:buNone/>
            </a:pPr>
            <a:r>
              <a:rPr lang="es-ES" sz="1400" i="1" dirty="0">
                <a:latin typeface="Myriad Pro"/>
              </a:rPr>
              <a:t>       </a:t>
            </a:r>
            <a:r>
              <a:rPr lang="es-ES" sz="1400" i="1" dirty="0" err="1">
                <a:latin typeface="Myriad Pro"/>
              </a:rPr>
              <a:t>public</a:t>
            </a:r>
            <a:r>
              <a:rPr lang="es-ES" sz="1400" i="1" dirty="0">
                <a:latin typeface="Myriad Pro"/>
              </a:rPr>
              <a:t> Persona (</a:t>
            </a:r>
            <a:r>
              <a:rPr lang="es-ES" sz="1400" i="1" dirty="0" err="1">
                <a:latin typeface="Myriad Pro"/>
              </a:rPr>
              <a:t>String</a:t>
            </a:r>
            <a:r>
              <a:rPr lang="es-ES" sz="1400" i="1" dirty="0">
                <a:latin typeface="Myriad Pro"/>
              </a:rPr>
              <a:t> nombre, </a:t>
            </a:r>
            <a:r>
              <a:rPr lang="es-ES" sz="1400" i="1" dirty="0" err="1">
                <a:latin typeface="Myriad Pro"/>
              </a:rPr>
              <a:t>int</a:t>
            </a:r>
            <a:r>
              <a:rPr lang="es-ES" sz="1400" i="1" dirty="0">
                <a:latin typeface="Myriad Pro"/>
              </a:rPr>
              <a:t> edad)</a:t>
            </a:r>
          </a:p>
          <a:p>
            <a:pPr marL="0" indent="0">
              <a:buNone/>
            </a:pPr>
            <a:r>
              <a:rPr lang="es-ES" sz="1400" i="1" dirty="0">
                <a:latin typeface="Myriad Pro"/>
              </a:rPr>
              <a:t>       </a:t>
            </a:r>
            <a:r>
              <a:rPr lang="es-ES" sz="1400" i="1" dirty="0" err="1">
                <a:latin typeface="Myriad Pro"/>
              </a:rPr>
              <a:t>this.nombre</a:t>
            </a:r>
            <a:r>
              <a:rPr lang="es-ES" sz="1400" i="1" dirty="0">
                <a:latin typeface="Myriad Pro"/>
              </a:rPr>
              <a:t>=nombre;</a:t>
            </a:r>
          </a:p>
          <a:p>
            <a:pPr marL="0" indent="0">
              <a:buNone/>
            </a:pPr>
            <a:r>
              <a:rPr lang="es-ES" sz="1400" i="1" dirty="0">
                <a:latin typeface="Myriad Pro"/>
              </a:rPr>
              <a:t>        </a:t>
            </a:r>
            <a:r>
              <a:rPr lang="es-ES" sz="1400" i="1" dirty="0" err="1">
                <a:latin typeface="Myriad Pro"/>
              </a:rPr>
              <a:t>this.edad</a:t>
            </a:r>
            <a:r>
              <a:rPr lang="es-ES" sz="1400" i="1" dirty="0">
                <a:latin typeface="Myriad Pro"/>
              </a:rPr>
              <a:t>= edad;</a:t>
            </a:r>
          </a:p>
          <a:p>
            <a:pPr marL="0" indent="0">
              <a:buNone/>
            </a:pPr>
            <a:r>
              <a:rPr lang="es-ES" sz="1400" i="1" dirty="0">
                <a:latin typeface="Myriad Pro"/>
              </a:rPr>
              <a:t>       }</a:t>
            </a:r>
          </a:p>
          <a:p>
            <a:pPr marL="0" indent="0">
              <a:buNone/>
            </a:pPr>
            <a:r>
              <a:rPr lang="es-ES" sz="1400" i="1" dirty="0">
                <a:latin typeface="Myriad Pro"/>
              </a:rPr>
              <a:t>       //Métodos</a:t>
            </a:r>
          </a:p>
          <a:p>
            <a:pPr marL="0" indent="0">
              <a:buNone/>
            </a:pPr>
            <a:r>
              <a:rPr lang="es-ES" sz="1400" i="1" dirty="0">
                <a:latin typeface="Myriad Pro"/>
              </a:rPr>
              <a:t>       </a:t>
            </a:r>
            <a:r>
              <a:rPr lang="es-ES" sz="1400" i="1" dirty="0" err="1">
                <a:latin typeface="Myriad Pro"/>
              </a:rPr>
              <a:t>public</a:t>
            </a:r>
            <a:r>
              <a:rPr lang="es-ES" sz="1400" i="1" dirty="0">
                <a:latin typeface="Myriad Pro"/>
              </a:rPr>
              <a:t> </a:t>
            </a:r>
            <a:r>
              <a:rPr lang="es-ES" sz="1400" i="1" dirty="0" err="1">
                <a:latin typeface="Myriad Pro"/>
              </a:rPr>
              <a:t>void</a:t>
            </a:r>
            <a:r>
              <a:rPr lang="es-ES" sz="1400" i="1" dirty="0">
                <a:latin typeface="Myriad Pro"/>
              </a:rPr>
              <a:t> </a:t>
            </a:r>
            <a:r>
              <a:rPr lang="es-ES" sz="1400" i="1" dirty="0" err="1">
                <a:latin typeface="Myriad Pro"/>
              </a:rPr>
              <a:t>setNombre</a:t>
            </a:r>
            <a:r>
              <a:rPr lang="es-ES" sz="1400" i="1" dirty="0">
                <a:latin typeface="Myriad Pro"/>
              </a:rPr>
              <a:t> (</a:t>
            </a:r>
            <a:r>
              <a:rPr lang="es-ES" sz="1400" i="1" dirty="0" err="1">
                <a:latin typeface="Myriad Pro"/>
              </a:rPr>
              <a:t>String</a:t>
            </a:r>
            <a:r>
              <a:rPr lang="es-ES" sz="1400" i="1" dirty="0">
                <a:latin typeface="Myriad Pro"/>
              </a:rPr>
              <a:t> </a:t>
            </a:r>
            <a:r>
              <a:rPr lang="es-ES" sz="1400" i="1" dirty="0" err="1">
                <a:latin typeface="Myriad Pro"/>
              </a:rPr>
              <a:t>nom</a:t>
            </a:r>
            <a:r>
              <a:rPr lang="es-ES" sz="1400" i="1" dirty="0">
                <a:latin typeface="Myriad Pro"/>
              </a:rPr>
              <a:t>) {nombre=</a:t>
            </a:r>
            <a:r>
              <a:rPr lang="es-ES" sz="1400" i="1" dirty="0" err="1">
                <a:latin typeface="Myriad Pro"/>
              </a:rPr>
              <a:t>nom</a:t>
            </a:r>
            <a:r>
              <a:rPr lang="es-ES" sz="1400" i="1" dirty="0">
                <a:latin typeface="Myriad Pro"/>
              </a:rPr>
              <a:t>;}</a:t>
            </a:r>
          </a:p>
          <a:p>
            <a:pPr marL="0" indent="0">
              <a:buNone/>
            </a:pPr>
            <a:r>
              <a:rPr lang="es-ES" sz="1400" i="1" dirty="0">
                <a:latin typeface="Myriad Pro"/>
              </a:rPr>
              <a:t>       </a:t>
            </a:r>
            <a:r>
              <a:rPr lang="es-ES" sz="1400" i="1" dirty="0" err="1">
                <a:latin typeface="Myriad Pro"/>
              </a:rPr>
              <a:t>public</a:t>
            </a:r>
            <a:r>
              <a:rPr lang="es-ES" sz="1400" i="1" dirty="0">
                <a:latin typeface="Myriad Pro"/>
              </a:rPr>
              <a:t> </a:t>
            </a:r>
            <a:r>
              <a:rPr lang="es-ES" sz="1400" i="1" dirty="0" err="1">
                <a:latin typeface="Myriad Pro"/>
              </a:rPr>
              <a:t>void</a:t>
            </a:r>
            <a:r>
              <a:rPr lang="es-ES" sz="1400" i="1" dirty="0">
                <a:latin typeface="Myriad Pro"/>
              </a:rPr>
              <a:t> </a:t>
            </a:r>
            <a:r>
              <a:rPr lang="es-ES" sz="1400" i="1" dirty="0" err="1">
                <a:latin typeface="Myriad Pro"/>
              </a:rPr>
              <a:t>setEdad</a:t>
            </a:r>
            <a:r>
              <a:rPr lang="es-ES" sz="1400" i="1" dirty="0">
                <a:latin typeface="Myriad Pro"/>
              </a:rPr>
              <a:t> (</a:t>
            </a:r>
            <a:r>
              <a:rPr lang="es-ES" sz="1400" i="1" dirty="0" err="1">
                <a:latin typeface="Myriad Pro"/>
              </a:rPr>
              <a:t>int</a:t>
            </a:r>
            <a:r>
              <a:rPr lang="es-ES" sz="1400" i="1" dirty="0">
                <a:latin typeface="Myriad Pro"/>
              </a:rPr>
              <a:t> </a:t>
            </a:r>
            <a:r>
              <a:rPr lang="es-ES" sz="1400" i="1" dirty="0" err="1">
                <a:latin typeface="Myriad Pro"/>
              </a:rPr>
              <a:t>ed</a:t>
            </a:r>
            <a:r>
              <a:rPr lang="es-ES" sz="1400" i="1" dirty="0">
                <a:latin typeface="Myriad Pro"/>
              </a:rPr>
              <a:t>) {edad=</a:t>
            </a:r>
            <a:r>
              <a:rPr lang="es-ES" sz="1400" i="1" dirty="0" err="1">
                <a:latin typeface="Myriad Pro"/>
              </a:rPr>
              <a:t>ed</a:t>
            </a:r>
            <a:r>
              <a:rPr lang="es-ES" sz="1400" i="1" dirty="0">
                <a:latin typeface="Myriad Pro"/>
              </a:rPr>
              <a:t>}</a:t>
            </a:r>
          </a:p>
          <a:p>
            <a:pPr marL="0" indent="0">
              <a:buNone/>
            </a:pPr>
            <a:r>
              <a:rPr lang="es-ES" sz="1400" i="1" dirty="0">
                <a:latin typeface="Myriad Pro"/>
              </a:rPr>
              <a:t>       </a:t>
            </a:r>
            <a:r>
              <a:rPr lang="es-ES" sz="1400" i="1" dirty="0" err="1">
                <a:latin typeface="Myriad Pro"/>
              </a:rPr>
              <a:t>public</a:t>
            </a:r>
            <a:r>
              <a:rPr lang="es-ES" sz="1400" i="1" dirty="0">
                <a:latin typeface="Myriad Pro"/>
              </a:rPr>
              <a:t> </a:t>
            </a:r>
            <a:r>
              <a:rPr lang="es-ES" sz="1400" i="1" dirty="0" err="1">
                <a:latin typeface="Myriad Pro"/>
              </a:rPr>
              <a:t>string</a:t>
            </a:r>
            <a:r>
              <a:rPr lang="es-ES" sz="1400" i="1" dirty="0">
                <a:latin typeface="Myriad Pro"/>
              </a:rPr>
              <a:t> </a:t>
            </a:r>
            <a:r>
              <a:rPr lang="es-ES" sz="1400" i="1" dirty="0" err="1">
                <a:latin typeface="Myriad Pro"/>
              </a:rPr>
              <a:t>getNombre</a:t>
            </a:r>
            <a:r>
              <a:rPr lang="es-ES" sz="1400" i="1" dirty="0">
                <a:latin typeface="Myriad Pro"/>
              </a:rPr>
              <a:t> () {</a:t>
            </a:r>
            <a:r>
              <a:rPr lang="es-ES" sz="1400" i="1" dirty="0" err="1">
                <a:latin typeface="Myriad Pro"/>
              </a:rPr>
              <a:t>return</a:t>
            </a:r>
            <a:r>
              <a:rPr lang="es-ES" sz="1400" i="1" dirty="0">
                <a:latin typeface="Myriad Pro"/>
              </a:rPr>
              <a:t> nombre;} //devuelve nombre</a:t>
            </a:r>
          </a:p>
          <a:p>
            <a:pPr marL="0" indent="0">
              <a:buNone/>
            </a:pPr>
            <a:r>
              <a:rPr lang="es-ES" sz="1400" i="1" dirty="0">
                <a:latin typeface="Myriad Pro"/>
              </a:rPr>
              <a:t>       </a:t>
            </a:r>
            <a:r>
              <a:rPr lang="es-ES" sz="1400" i="1" dirty="0" err="1">
                <a:latin typeface="Myriad Pro"/>
              </a:rPr>
              <a:t>public</a:t>
            </a:r>
            <a:r>
              <a:rPr lang="es-ES" sz="1400" i="1" dirty="0">
                <a:latin typeface="Myriad Pro"/>
              </a:rPr>
              <a:t> </a:t>
            </a:r>
            <a:r>
              <a:rPr lang="es-ES" sz="1400" i="1" dirty="0" err="1">
                <a:latin typeface="Myriad Pro"/>
              </a:rPr>
              <a:t>int</a:t>
            </a:r>
            <a:r>
              <a:rPr lang="es-ES" sz="1400" i="1" dirty="0">
                <a:latin typeface="Myriad Pro"/>
              </a:rPr>
              <a:t> </a:t>
            </a:r>
            <a:r>
              <a:rPr lang="es-ES" sz="1400" i="1" dirty="0" err="1">
                <a:latin typeface="Myriad Pro"/>
              </a:rPr>
              <a:t>getEdad</a:t>
            </a:r>
            <a:r>
              <a:rPr lang="es-ES" sz="1400" i="1" dirty="0">
                <a:latin typeface="Myriad Pro"/>
              </a:rPr>
              <a:t>() {</a:t>
            </a:r>
            <a:r>
              <a:rPr lang="es-ES" sz="1400" i="1" dirty="0" err="1">
                <a:latin typeface="Myriad Pro"/>
              </a:rPr>
              <a:t>return</a:t>
            </a:r>
            <a:r>
              <a:rPr lang="es-ES" sz="1400" i="1" dirty="0">
                <a:latin typeface="Myriad Pro"/>
              </a:rPr>
              <a:t> edad;} //devuelve edad</a:t>
            </a:r>
          </a:p>
          <a:p>
            <a:pPr marL="0" indent="0">
              <a:buNone/>
            </a:pPr>
            <a:r>
              <a:rPr lang="es-ES" sz="1600" dirty="0">
                <a:latin typeface="Myriad Pro"/>
              </a:rPr>
              <a:t>}</a:t>
            </a:r>
          </a:p>
        </p:txBody>
      </p:sp>
      <p:sp>
        <p:nvSpPr>
          <p:cNvPr id="2" name="1 CuadroTexto"/>
          <p:cNvSpPr txBox="1"/>
          <p:nvPr/>
        </p:nvSpPr>
        <p:spPr>
          <a:xfrm>
            <a:off x="4283968" y="2492896"/>
            <a:ext cx="4572000" cy="2031325"/>
          </a:xfrm>
          <a:prstGeom prst="rect">
            <a:avLst/>
          </a:prstGeom>
          <a:noFill/>
        </p:spPr>
        <p:txBody>
          <a:bodyPr wrap="square" rtlCol="0">
            <a:spAutoFit/>
          </a:bodyPr>
          <a:lstStyle/>
          <a:p>
            <a:r>
              <a:rPr lang="es-ES" dirty="0"/>
              <a:t>La creación de un objeto de esa clase sería </a:t>
            </a:r>
          </a:p>
          <a:p>
            <a:r>
              <a:rPr lang="es-ES" dirty="0"/>
              <a:t>Persona </a:t>
            </a:r>
            <a:r>
              <a:rPr lang="es-ES" dirty="0" err="1"/>
              <a:t>persona</a:t>
            </a:r>
            <a:r>
              <a:rPr lang="es-ES" dirty="0"/>
              <a:t> =new Persona (‘’Manuel’’, 20)</a:t>
            </a:r>
          </a:p>
          <a:p>
            <a:endParaRPr lang="es-ES" dirty="0"/>
          </a:p>
          <a:p>
            <a:pPr algn="r"/>
            <a:r>
              <a:rPr lang="es-ES" dirty="0"/>
              <a:t>Set modificar</a:t>
            </a:r>
          </a:p>
          <a:p>
            <a:pPr algn="r"/>
            <a:r>
              <a:rPr lang="es-ES" dirty="0" err="1"/>
              <a:t>Get</a:t>
            </a:r>
            <a:r>
              <a:rPr lang="es-ES" dirty="0"/>
              <a:t> Mostrar</a:t>
            </a:r>
          </a:p>
          <a:p>
            <a:endParaRPr lang="es-ES" dirty="0"/>
          </a:p>
          <a:p>
            <a:endParaRPr lang="es-ES" dirty="0"/>
          </a:p>
        </p:txBody>
      </p:sp>
      <p:sp>
        <p:nvSpPr>
          <p:cNvPr id="3" name="1 Título">
            <a:extLst>
              <a:ext uri="{FF2B5EF4-FFF2-40B4-BE49-F238E27FC236}">
                <a16:creationId xmlns:a16="http://schemas.microsoft.com/office/drawing/2014/main" id="{A29F767A-8EBD-3CB1-6E0F-7C985DC886EA}"/>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28070802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95536" y="404664"/>
            <a:ext cx="8280920" cy="1015663"/>
          </a:xfrm>
          <a:prstGeom prst="rect">
            <a:avLst/>
          </a:prstGeom>
          <a:noFill/>
        </p:spPr>
        <p:txBody>
          <a:bodyPr wrap="square" rtlCol="0">
            <a:spAutoFit/>
          </a:bodyPr>
          <a:lstStyle/>
          <a:p>
            <a:r>
              <a:rPr lang="es-ES" sz="3600" b="1" dirty="0">
                <a:latin typeface="Myriad Pro"/>
              </a:rPr>
              <a:t>7</a:t>
            </a:r>
            <a:r>
              <a:rPr lang="es-ES" sz="3600" b="1" dirty="0">
                <a:solidFill>
                  <a:srgbClr val="FFFF00"/>
                </a:solidFill>
                <a:latin typeface="Myriad Pro"/>
              </a:rPr>
              <a:t>.- Obtención del código ejecutable</a:t>
            </a:r>
          </a:p>
          <a:p>
            <a:r>
              <a:rPr lang="es-ES" sz="2400" b="1" dirty="0">
                <a:latin typeface="Myriad Pro"/>
              </a:rPr>
              <a:t>	</a:t>
            </a:r>
            <a:r>
              <a:rPr lang="es-ES" sz="2400" b="1" dirty="0">
                <a:solidFill>
                  <a:srgbClr val="FFFF00"/>
                </a:solidFill>
                <a:latin typeface="Myriad Pro"/>
              </a:rPr>
              <a:t>Tipos de código y compilación</a:t>
            </a:r>
          </a:p>
        </p:txBody>
      </p:sp>
      <p:sp>
        <p:nvSpPr>
          <p:cNvPr id="5" name="4 Marcador de contenido"/>
          <p:cNvSpPr>
            <a:spLocks noGrp="1"/>
          </p:cNvSpPr>
          <p:nvPr>
            <p:ph idx="1"/>
          </p:nvPr>
        </p:nvSpPr>
        <p:spPr>
          <a:xfrm>
            <a:off x="454521" y="1604433"/>
            <a:ext cx="7772400" cy="3649133"/>
          </a:xfrm>
        </p:spPr>
        <p:txBody>
          <a:bodyPr>
            <a:normAutofit lnSpcReduction="10000"/>
          </a:bodyPr>
          <a:lstStyle/>
          <a:p>
            <a:pPr marL="0" indent="0" algn="just">
              <a:buNone/>
            </a:pPr>
            <a:r>
              <a:rPr lang="es-ES" sz="1800" dirty="0">
                <a:latin typeface="Myriad Pro"/>
              </a:rPr>
              <a:t>Como hemos dicho anteriormente el código de un programa pasa por diferentes estados desde que se escribe hasta que se ejecuta en el ordenador:</a:t>
            </a:r>
          </a:p>
          <a:p>
            <a:pPr marL="0" indent="0" algn="just">
              <a:buNone/>
            </a:pPr>
            <a:endParaRPr lang="es-ES" sz="1800" dirty="0">
              <a:latin typeface="Myriad Pro"/>
            </a:endParaRPr>
          </a:p>
          <a:p>
            <a:pPr algn="just"/>
            <a:r>
              <a:rPr lang="es-ES" sz="1800" dirty="0">
                <a:latin typeface="Myriad Pro"/>
              </a:rPr>
              <a:t>Código fuente</a:t>
            </a:r>
          </a:p>
          <a:p>
            <a:pPr algn="just"/>
            <a:r>
              <a:rPr lang="es-ES" sz="1800" dirty="0">
                <a:latin typeface="Myriad Pro"/>
              </a:rPr>
              <a:t>Código objeto </a:t>
            </a:r>
          </a:p>
          <a:p>
            <a:pPr algn="just"/>
            <a:r>
              <a:rPr lang="es-ES" sz="1800" dirty="0">
                <a:latin typeface="Myriad Pro"/>
              </a:rPr>
              <a:t>Código ejecutable</a:t>
            </a:r>
          </a:p>
          <a:p>
            <a:pPr marL="0" indent="0" algn="just">
              <a:buNone/>
            </a:pPr>
            <a:endParaRPr lang="es-ES" sz="1800" b="1" dirty="0">
              <a:latin typeface="Myriad Pro"/>
            </a:endParaRPr>
          </a:p>
          <a:p>
            <a:pPr marL="0" indent="0" algn="just">
              <a:buNone/>
            </a:pPr>
            <a:r>
              <a:rPr lang="es-ES" sz="1800" b="1" dirty="0">
                <a:latin typeface="Myriad Pro"/>
              </a:rPr>
              <a:t>COMPILACIÓN</a:t>
            </a:r>
          </a:p>
          <a:p>
            <a:pPr marL="0" indent="0" algn="just">
              <a:buNone/>
            </a:pPr>
            <a:r>
              <a:rPr lang="es-ES" sz="1800" b="1" dirty="0">
                <a:latin typeface="Myriad Pro"/>
              </a:rPr>
              <a:t>Fases:</a:t>
            </a:r>
          </a:p>
        </p:txBody>
      </p:sp>
      <p:pic>
        <p:nvPicPr>
          <p:cNvPr id="4098" name="Picture 2" descr="Resultado de imagen de fases de un compilad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4694" y="2492896"/>
            <a:ext cx="4230985" cy="412990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7 Conector recto de flecha"/>
          <p:cNvCxnSpPr/>
          <p:nvPr/>
        </p:nvCxnSpPr>
        <p:spPr>
          <a:xfrm>
            <a:off x="1763688" y="5013176"/>
            <a:ext cx="18722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9148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95536" y="404664"/>
            <a:ext cx="8280920" cy="646331"/>
          </a:xfrm>
          <a:prstGeom prst="rect">
            <a:avLst/>
          </a:prstGeom>
          <a:noFill/>
        </p:spPr>
        <p:txBody>
          <a:bodyPr wrap="square" rtlCol="0">
            <a:spAutoFit/>
          </a:bodyPr>
          <a:lstStyle/>
          <a:p>
            <a:r>
              <a:rPr lang="es-ES" sz="3600" b="1" dirty="0">
                <a:solidFill>
                  <a:srgbClr val="FFFF00"/>
                </a:solidFill>
                <a:latin typeface="Myriad Pro"/>
              </a:rPr>
              <a:t>8.- Máquinas virtuales</a:t>
            </a:r>
            <a:endParaRPr lang="es-ES" sz="2400" b="1" dirty="0">
              <a:solidFill>
                <a:srgbClr val="FFFF00"/>
              </a:solidFill>
              <a:latin typeface="Myriad Pro"/>
            </a:endParaRPr>
          </a:p>
        </p:txBody>
      </p:sp>
      <p:sp>
        <p:nvSpPr>
          <p:cNvPr id="5" name="4 Marcador de contenido"/>
          <p:cNvSpPr>
            <a:spLocks noGrp="1"/>
          </p:cNvSpPr>
          <p:nvPr>
            <p:ph idx="1"/>
          </p:nvPr>
        </p:nvSpPr>
        <p:spPr>
          <a:xfrm>
            <a:off x="457200" y="1196752"/>
            <a:ext cx="8229600" cy="5400600"/>
          </a:xfrm>
        </p:spPr>
        <p:txBody>
          <a:bodyPr>
            <a:normAutofit lnSpcReduction="10000"/>
          </a:bodyPr>
          <a:lstStyle/>
          <a:p>
            <a:pPr marL="0" indent="0" algn="just">
              <a:buNone/>
            </a:pPr>
            <a:r>
              <a:rPr lang="es-ES" sz="1800" b="1" dirty="0">
                <a:solidFill>
                  <a:srgbClr val="FFFF00"/>
                </a:solidFill>
                <a:latin typeface="Myriad Pro"/>
              </a:rPr>
              <a:t>Máquina virtual: </a:t>
            </a:r>
            <a:r>
              <a:rPr lang="es-ES" sz="1800" dirty="0">
                <a:latin typeface="Myriad Pro"/>
              </a:rPr>
              <a:t>aplicación software de una máquina que ejecuta los programas como si fuese una máquina real.</a:t>
            </a:r>
          </a:p>
          <a:p>
            <a:pPr marL="0" indent="0" algn="just">
              <a:buNone/>
            </a:pPr>
            <a:endParaRPr lang="es-ES" sz="1800" dirty="0">
              <a:latin typeface="Myriad Pro"/>
            </a:endParaRPr>
          </a:p>
          <a:p>
            <a:pPr marL="0" indent="0" algn="just">
              <a:buNone/>
            </a:pPr>
            <a:r>
              <a:rPr lang="es-ES" sz="1800" dirty="0">
                <a:latin typeface="Myriad Pro"/>
              </a:rPr>
              <a:t>Categorías:</a:t>
            </a:r>
          </a:p>
          <a:p>
            <a:pPr marL="0" indent="0" algn="just">
              <a:buNone/>
            </a:pPr>
            <a:endParaRPr lang="es-ES" sz="1800" dirty="0">
              <a:latin typeface="Myriad Pro"/>
            </a:endParaRPr>
          </a:p>
          <a:p>
            <a:pPr algn="just"/>
            <a:r>
              <a:rPr lang="es-ES" sz="1800" b="1" dirty="0">
                <a:solidFill>
                  <a:srgbClr val="FFFF00"/>
                </a:solidFill>
                <a:latin typeface="Myriad Pro"/>
              </a:rPr>
              <a:t>Máquinas virtuales de sistema:</a:t>
            </a:r>
            <a:r>
              <a:rPr lang="es-ES" sz="1800" dirty="0">
                <a:solidFill>
                  <a:srgbClr val="FFFF00"/>
                </a:solidFill>
                <a:latin typeface="Myriad Pro"/>
              </a:rPr>
              <a:t> </a:t>
            </a:r>
            <a:r>
              <a:rPr lang="es-ES" sz="1800" dirty="0">
                <a:latin typeface="Myriad Pro"/>
              </a:rPr>
              <a:t>permite ejecutar en la misma máquina física varias máquinas virtuales cada una con su sistema operativo. Coexistencia. Ej. Virtual Box.</a:t>
            </a:r>
          </a:p>
          <a:p>
            <a:pPr marL="0" indent="0" algn="just">
              <a:buNone/>
            </a:pPr>
            <a:endParaRPr lang="es-ES" sz="1800" b="1" dirty="0">
              <a:latin typeface="Myriad Pro"/>
            </a:endParaRPr>
          </a:p>
          <a:p>
            <a:pPr algn="just"/>
            <a:r>
              <a:rPr lang="es-ES" sz="1800" b="1" dirty="0">
                <a:solidFill>
                  <a:srgbClr val="FFFF00"/>
                </a:solidFill>
                <a:latin typeface="Myriad Pro"/>
              </a:rPr>
              <a:t>Máquinas virtuales de proceso: </a:t>
            </a:r>
            <a:r>
              <a:rPr lang="es-ES" sz="1800" dirty="0">
                <a:latin typeface="Myriad Pro"/>
              </a:rPr>
              <a:t>una máquina virtual de proceso, a veces llamada "máquina virtual de aplicación", se ejecuta como un proceso normal dentro de un sistema operativo y soporta un solo proceso. La máquina se inicia automáticamente cuando se lanza el proceso que se desea ejecutar y se detiene para cuando éste finaliza. Su objetivo es el de proporcionar un entorno de ejecución independiente de la plataforma de hardware y del sistema operativo, que oculte los detalles de la plataforma subyacente y permita que un programa se ejecute siempre de la misma forma sobre cualquier plataforma. </a:t>
            </a:r>
            <a:r>
              <a:rPr lang="es-ES" sz="1800" b="1" dirty="0">
                <a:solidFill>
                  <a:srgbClr val="FFFF00"/>
                </a:solidFill>
                <a:latin typeface="Myriad Pro"/>
              </a:rPr>
              <a:t>Ej. Máquina virtual de Java.</a:t>
            </a:r>
          </a:p>
        </p:txBody>
      </p:sp>
    </p:spTree>
    <p:extLst>
      <p:ext uri="{BB962C8B-B14F-4D97-AF65-F5344CB8AC3E}">
        <p14:creationId xmlns:p14="http://schemas.microsoft.com/office/powerpoint/2010/main" val="41273538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95536" y="404664"/>
            <a:ext cx="8280920" cy="1200329"/>
          </a:xfrm>
          <a:prstGeom prst="rect">
            <a:avLst/>
          </a:prstGeom>
          <a:noFill/>
        </p:spPr>
        <p:txBody>
          <a:bodyPr wrap="square" rtlCol="0">
            <a:spAutoFit/>
          </a:bodyPr>
          <a:lstStyle/>
          <a:p>
            <a:r>
              <a:rPr lang="es-ES" sz="3600" b="1" dirty="0">
                <a:latin typeface="Myriad Pro"/>
              </a:rPr>
              <a:t>8.- Máquinas virtuales.</a:t>
            </a:r>
          </a:p>
          <a:p>
            <a:r>
              <a:rPr lang="es-ES" sz="3600" b="1" dirty="0">
                <a:latin typeface="Myriad Pro"/>
              </a:rPr>
              <a:t>	</a:t>
            </a:r>
            <a:r>
              <a:rPr lang="es-ES" sz="2800" b="1" dirty="0">
                <a:solidFill>
                  <a:srgbClr val="FFFF00"/>
                </a:solidFill>
                <a:latin typeface="Myriad Pro"/>
              </a:rPr>
              <a:t>8.1 La máquina virtual de Java</a:t>
            </a:r>
          </a:p>
        </p:txBody>
      </p:sp>
      <p:sp>
        <p:nvSpPr>
          <p:cNvPr id="5" name="4 Marcador de contenido"/>
          <p:cNvSpPr>
            <a:spLocks noGrp="1"/>
          </p:cNvSpPr>
          <p:nvPr>
            <p:ph idx="1"/>
          </p:nvPr>
        </p:nvSpPr>
        <p:spPr>
          <a:xfrm>
            <a:off x="457200" y="1604993"/>
            <a:ext cx="8229600" cy="1463967"/>
          </a:xfrm>
        </p:spPr>
        <p:txBody>
          <a:bodyPr>
            <a:normAutofit/>
          </a:bodyPr>
          <a:lstStyle/>
          <a:p>
            <a:pPr marL="0" indent="0" algn="just">
              <a:buNone/>
            </a:pPr>
            <a:r>
              <a:rPr lang="es-ES" sz="1800" dirty="0">
                <a:latin typeface="Myriad Pro"/>
              </a:rPr>
              <a:t>Los programas compilados en lenguaje Java, pueden ejecutarse en cualquier plataforma es decir en entornos UNIX, Mac, Windows, Solaris, etc.</a:t>
            </a:r>
          </a:p>
          <a:p>
            <a:pPr marL="0" indent="0" algn="just">
              <a:buNone/>
            </a:pPr>
            <a:r>
              <a:rPr lang="es-ES" sz="1800" dirty="0">
                <a:latin typeface="Myriad Pro"/>
              </a:rPr>
              <a:t>Esto es debido a que el código generado por el compilador no lo ejecuta el procesador del ordenador, sino que lo ejecuta la Máquina virtual de Java (JVM)</a:t>
            </a:r>
          </a:p>
        </p:txBody>
      </p:sp>
      <p:pic>
        <p:nvPicPr>
          <p:cNvPr id="2050" name="Picture 2" descr="Resultado de imagen de java compilador o interprete"/>
          <p:cNvPicPr>
            <a:picLocks noChangeAspect="1" noChangeArrowheads="1"/>
          </p:cNvPicPr>
          <p:nvPr/>
        </p:nvPicPr>
        <p:blipFill rotWithShape="1">
          <a:blip r:embed="rId2">
            <a:extLst>
              <a:ext uri="{28A0092B-C50C-407E-A947-70E740481C1C}">
                <a14:useLocalDpi xmlns:a14="http://schemas.microsoft.com/office/drawing/2010/main" val="0"/>
              </a:ext>
            </a:extLst>
          </a:blip>
          <a:srcRect l="2625" t="20272" r="2321" b="15511"/>
          <a:stretch/>
        </p:blipFill>
        <p:spPr bwMode="auto">
          <a:xfrm>
            <a:off x="971600" y="2961410"/>
            <a:ext cx="7391660" cy="3745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6294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95536" y="404664"/>
            <a:ext cx="8280920" cy="1200329"/>
          </a:xfrm>
          <a:prstGeom prst="rect">
            <a:avLst/>
          </a:prstGeom>
          <a:noFill/>
        </p:spPr>
        <p:txBody>
          <a:bodyPr wrap="square" rtlCol="0">
            <a:spAutoFit/>
          </a:bodyPr>
          <a:lstStyle/>
          <a:p>
            <a:r>
              <a:rPr lang="es-ES" sz="3600" b="1" dirty="0">
                <a:latin typeface="Myriad Pro"/>
              </a:rPr>
              <a:t>8.- Máquinas virtuales.</a:t>
            </a:r>
          </a:p>
          <a:p>
            <a:r>
              <a:rPr lang="es-ES" sz="3600" b="1" dirty="0">
                <a:latin typeface="Myriad Pro"/>
              </a:rPr>
              <a:t>	</a:t>
            </a:r>
            <a:r>
              <a:rPr lang="es-ES" sz="2800" b="1" dirty="0">
                <a:solidFill>
                  <a:srgbClr val="FFFF00"/>
                </a:solidFill>
                <a:latin typeface="Myriad Pro"/>
              </a:rPr>
              <a:t>8.1 La máquina virtual de Java</a:t>
            </a:r>
          </a:p>
        </p:txBody>
      </p:sp>
      <p:sp>
        <p:nvSpPr>
          <p:cNvPr id="5" name="4 Marcador de contenido"/>
          <p:cNvSpPr>
            <a:spLocks noGrp="1"/>
          </p:cNvSpPr>
          <p:nvPr>
            <p:ph idx="1"/>
          </p:nvPr>
        </p:nvSpPr>
        <p:spPr>
          <a:xfrm>
            <a:off x="446856" y="2060848"/>
            <a:ext cx="8229600" cy="3984247"/>
          </a:xfrm>
        </p:spPr>
        <p:txBody>
          <a:bodyPr>
            <a:normAutofit/>
          </a:bodyPr>
          <a:lstStyle/>
          <a:p>
            <a:pPr algn="just">
              <a:lnSpc>
                <a:spcPct val="150000"/>
              </a:lnSpc>
            </a:pPr>
            <a:r>
              <a:rPr lang="es-ES" sz="1800" dirty="0">
                <a:latin typeface="Myriad Pro"/>
              </a:rPr>
              <a:t>Extensión archivo código fuente </a:t>
            </a:r>
            <a:r>
              <a:rPr lang="es-ES" sz="1800" b="1" dirty="0">
                <a:latin typeface="Myriad Pro"/>
              </a:rPr>
              <a:t>.java </a:t>
            </a:r>
            <a:r>
              <a:rPr lang="es-ES" sz="1800" dirty="0">
                <a:latin typeface="Myriad Pro"/>
              </a:rPr>
              <a:t>(texto plano)</a:t>
            </a:r>
          </a:p>
          <a:p>
            <a:pPr algn="just">
              <a:lnSpc>
                <a:spcPct val="150000"/>
              </a:lnSpc>
            </a:pPr>
            <a:r>
              <a:rPr lang="es-ES" sz="1800" dirty="0">
                <a:latin typeface="Myriad Pro"/>
              </a:rPr>
              <a:t>Nombre del compilador: </a:t>
            </a:r>
            <a:r>
              <a:rPr lang="es-ES" sz="1800" b="1" dirty="0" err="1">
                <a:latin typeface="Myriad Pro"/>
              </a:rPr>
              <a:t>javac</a:t>
            </a:r>
            <a:endParaRPr lang="es-ES" sz="1800" b="1" dirty="0">
              <a:latin typeface="Myriad Pro"/>
            </a:endParaRPr>
          </a:p>
          <a:p>
            <a:pPr algn="just">
              <a:lnSpc>
                <a:spcPct val="150000"/>
              </a:lnSpc>
            </a:pPr>
            <a:r>
              <a:rPr lang="es-ES" sz="1800" dirty="0">
                <a:latin typeface="Myriad Pro"/>
              </a:rPr>
              <a:t>Extensión archivo compilado: </a:t>
            </a:r>
            <a:r>
              <a:rPr lang="es-ES" sz="1800" b="1" dirty="0">
                <a:latin typeface="Myriad Pro"/>
              </a:rPr>
              <a:t>.</a:t>
            </a:r>
            <a:r>
              <a:rPr lang="es-ES" sz="1800" b="1" dirty="0" err="1">
                <a:latin typeface="Myriad Pro"/>
              </a:rPr>
              <a:t>class</a:t>
            </a:r>
            <a:r>
              <a:rPr lang="es-ES" sz="1800" b="1" dirty="0">
                <a:latin typeface="Myriad Pro"/>
              </a:rPr>
              <a:t> </a:t>
            </a:r>
          </a:p>
          <a:p>
            <a:pPr algn="just">
              <a:lnSpc>
                <a:spcPct val="150000"/>
              </a:lnSpc>
            </a:pPr>
            <a:r>
              <a:rPr lang="es-ES" sz="1800" dirty="0">
                <a:latin typeface="Myriad Pro"/>
              </a:rPr>
              <a:t>Este archivo contiene un lenguaje intermedio llamado</a:t>
            </a:r>
            <a:r>
              <a:rPr lang="es-ES" sz="1800" b="1" dirty="0">
                <a:latin typeface="Myriad Pro"/>
              </a:rPr>
              <a:t> </a:t>
            </a:r>
            <a:r>
              <a:rPr lang="es-ES" sz="1800" b="1" dirty="0" err="1">
                <a:latin typeface="Myriad Pro"/>
              </a:rPr>
              <a:t>bytecode</a:t>
            </a:r>
            <a:endParaRPr lang="es-ES" sz="1800" b="1" dirty="0">
              <a:latin typeface="Myriad Pro"/>
            </a:endParaRPr>
          </a:p>
          <a:p>
            <a:pPr algn="just">
              <a:lnSpc>
                <a:spcPct val="150000"/>
              </a:lnSpc>
            </a:pPr>
            <a:r>
              <a:rPr lang="es-ES" sz="1800" b="1" dirty="0">
                <a:latin typeface="Myriad Pro"/>
              </a:rPr>
              <a:t>La máquina virtual del Java traduce el </a:t>
            </a:r>
            <a:r>
              <a:rPr lang="es-ES" sz="1800" b="1" dirty="0" err="1">
                <a:latin typeface="Myriad Pro"/>
              </a:rPr>
              <a:t>bytecode</a:t>
            </a:r>
            <a:r>
              <a:rPr lang="es-ES" sz="1800" b="1" dirty="0">
                <a:latin typeface="Myriad Pro"/>
              </a:rPr>
              <a:t> a binario</a:t>
            </a:r>
          </a:p>
          <a:p>
            <a:pPr algn="just">
              <a:lnSpc>
                <a:spcPct val="150000"/>
              </a:lnSpc>
            </a:pPr>
            <a:r>
              <a:rPr lang="es-ES" sz="1800" dirty="0">
                <a:latin typeface="Myriad Pro"/>
              </a:rPr>
              <a:t>Los ficheros .</a:t>
            </a:r>
            <a:r>
              <a:rPr lang="es-ES" sz="1800" dirty="0" err="1">
                <a:latin typeface="Myriad Pro"/>
              </a:rPr>
              <a:t>class</a:t>
            </a:r>
            <a:r>
              <a:rPr lang="es-ES" sz="1800" dirty="0">
                <a:latin typeface="Myriad Pro"/>
              </a:rPr>
              <a:t> pueden ejecutarse en distintas plataformas: Windows, Solaris, Linux o Mac OS.</a:t>
            </a:r>
          </a:p>
        </p:txBody>
      </p:sp>
    </p:spTree>
    <p:extLst>
      <p:ext uri="{BB962C8B-B14F-4D97-AF65-F5344CB8AC3E}">
        <p14:creationId xmlns:p14="http://schemas.microsoft.com/office/powerpoint/2010/main" val="27229983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95536" y="404664"/>
            <a:ext cx="8280920" cy="1200329"/>
          </a:xfrm>
          <a:prstGeom prst="rect">
            <a:avLst/>
          </a:prstGeom>
          <a:noFill/>
        </p:spPr>
        <p:txBody>
          <a:bodyPr wrap="square" rtlCol="0">
            <a:spAutoFit/>
          </a:bodyPr>
          <a:lstStyle/>
          <a:p>
            <a:r>
              <a:rPr lang="es-ES" sz="3600" b="1" dirty="0">
                <a:latin typeface="Myriad Pro"/>
              </a:rPr>
              <a:t>8.- Máquinas virtuales.</a:t>
            </a:r>
          </a:p>
          <a:p>
            <a:r>
              <a:rPr lang="es-ES" sz="3600" b="1" dirty="0">
                <a:latin typeface="Myriad Pro"/>
              </a:rPr>
              <a:t>	</a:t>
            </a:r>
            <a:r>
              <a:rPr lang="es-ES" sz="2800" b="1" dirty="0">
                <a:solidFill>
                  <a:srgbClr val="FFFF00"/>
                </a:solidFill>
                <a:latin typeface="Myriad Pro"/>
              </a:rPr>
              <a:t>8.1 La máquina virtual de Java</a:t>
            </a:r>
          </a:p>
        </p:txBody>
      </p:sp>
      <p:sp>
        <p:nvSpPr>
          <p:cNvPr id="5" name="4 Marcador de contenido"/>
          <p:cNvSpPr>
            <a:spLocks noGrp="1"/>
          </p:cNvSpPr>
          <p:nvPr>
            <p:ph idx="1"/>
          </p:nvPr>
        </p:nvSpPr>
        <p:spPr>
          <a:xfrm>
            <a:off x="611560" y="2446249"/>
            <a:ext cx="8229600" cy="3984247"/>
          </a:xfrm>
        </p:spPr>
        <p:txBody>
          <a:bodyPr>
            <a:noAutofit/>
          </a:bodyPr>
          <a:lstStyle/>
          <a:p>
            <a:pPr marL="0" indent="0" algn="just">
              <a:lnSpc>
                <a:spcPct val="150000"/>
              </a:lnSpc>
              <a:buNone/>
            </a:pPr>
            <a:r>
              <a:rPr lang="es-ES" dirty="0">
                <a:solidFill>
                  <a:srgbClr val="FFFF00"/>
                </a:solidFill>
                <a:latin typeface="Myriad Pro"/>
              </a:rPr>
              <a:t>Tareas principales </a:t>
            </a:r>
            <a:r>
              <a:rPr lang="es-ES" dirty="0">
                <a:latin typeface="Myriad Pro"/>
              </a:rPr>
              <a:t>de la Máquina Virtual Java:</a:t>
            </a:r>
          </a:p>
          <a:p>
            <a:pPr algn="just">
              <a:lnSpc>
                <a:spcPct val="150000"/>
              </a:lnSpc>
            </a:pPr>
            <a:r>
              <a:rPr lang="es-ES" dirty="0">
                <a:latin typeface="Myriad Pro"/>
              </a:rPr>
              <a:t>Reservar espacio en memoria para los objetos creados y liberar memoria no utilizada</a:t>
            </a:r>
          </a:p>
          <a:p>
            <a:pPr algn="just">
              <a:lnSpc>
                <a:spcPct val="150000"/>
              </a:lnSpc>
            </a:pPr>
            <a:r>
              <a:rPr lang="es-ES" dirty="0">
                <a:latin typeface="Myriad Pro"/>
              </a:rPr>
              <a:t>Comunicarse con el sistema huésped para ciertas funciones, ej. controlar el acceso a dispositivos hardware.</a:t>
            </a:r>
          </a:p>
          <a:p>
            <a:pPr algn="just">
              <a:lnSpc>
                <a:spcPct val="150000"/>
              </a:lnSpc>
            </a:pPr>
            <a:r>
              <a:rPr lang="es-ES" dirty="0">
                <a:latin typeface="Myriad Pro"/>
              </a:rPr>
              <a:t>Vigilar el cumplimiento de las normas de seguridad de las aplicaciones Java.</a:t>
            </a:r>
          </a:p>
          <a:p>
            <a:pPr algn="just">
              <a:lnSpc>
                <a:spcPct val="150000"/>
              </a:lnSpc>
            </a:pPr>
            <a:endParaRPr lang="es-ES" dirty="0">
              <a:latin typeface="Myriad Pro"/>
            </a:endParaRPr>
          </a:p>
          <a:p>
            <a:pPr marL="0" indent="0" algn="just">
              <a:lnSpc>
                <a:spcPct val="150000"/>
              </a:lnSpc>
              <a:buNone/>
            </a:pPr>
            <a:r>
              <a:rPr lang="es-ES" dirty="0">
                <a:latin typeface="Myriad Pro"/>
              </a:rPr>
              <a:t>Instalación máquina virtual Java: </a:t>
            </a:r>
          </a:p>
          <a:p>
            <a:pPr marL="0" indent="0" algn="just">
              <a:lnSpc>
                <a:spcPct val="150000"/>
              </a:lnSpc>
              <a:buNone/>
            </a:pPr>
            <a:r>
              <a:rPr lang="es-ES" dirty="0">
                <a:latin typeface="Myriad Pro"/>
              </a:rPr>
              <a:t> </a:t>
            </a:r>
            <a:r>
              <a:rPr lang="es-ES" dirty="0">
                <a:latin typeface="Myriad Pro"/>
                <a:hlinkClick r:id="rId2"/>
              </a:rPr>
              <a:t>http://www.oracle.com/technetwork/java/javase/downloads/index.html</a:t>
            </a:r>
            <a:endParaRPr lang="es-ES" dirty="0">
              <a:latin typeface="Myriad Pro"/>
            </a:endParaRPr>
          </a:p>
          <a:p>
            <a:pPr algn="just">
              <a:lnSpc>
                <a:spcPct val="150000"/>
              </a:lnSpc>
            </a:pPr>
            <a:endParaRPr lang="es-ES" dirty="0">
              <a:latin typeface="Myriad Pro"/>
            </a:endParaRPr>
          </a:p>
        </p:txBody>
      </p:sp>
    </p:spTree>
    <p:extLst>
      <p:ext uri="{BB962C8B-B14F-4D97-AF65-F5344CB8AC3E}">
        <p14:creationId xmlns:p14="http://schemas.microsoft.com/office/powerpoint/2010/main" val="28840226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95536" y="404664"/>
            <a:ext cx="8280920" cy="523220"/>
          </a:xfrm>
          <a:prstGeom prst="rect">
            <a:avLst/>
          </a:prstGeom>
          <a:noFill/>
        </p:spPr>
        <p:txBody>
          <a:bodyPr wrap="square" rtlCol="0">
            <a:spAutoFit/>
          </a:bodyPr>
          <a:lstStyle/>
          <a:p>
            <a:r>
              <a:rPr lang="es-ES" sz="2800" b="1" dirty="0">
                <a:latin typeface="Myriad Pro"/>
              </a:rPr>
              <a:t>9.- </a:t>
            </a:r>
            <a:r>
              <a:rPr lang="es-ES" sz="2800" b="1" dirty="0">
                <a:solidFill>
                  <a:srgbClr val="FFFF00"/>
                </a:solidFill>
                <a:latin typeface="Myriad Pro"/>
              </a:rPr>
              <a:t>Herramientas utilizadas en programación</a:t>
            </a:r>
            <a:r>
              <a:rPr lang="es-ES" sz="2800" b="1" dirty="0">
                <a:latin typeface="Myriad Pro"/>
              </a:rPr>
              <a:t>.</a:t>
            </a:r>
          </a:p>
        </p:txBody>
      </p:sp>
      <p:sp>
        <p:nvSpPr>
          <p:cNvPr id="5" name="4 Marcador de contenido"/>
          <p:cNvSpPr>
            <a:spLocks noGrp="1"/>
          </p:cNvSpPr>
          <p:nvPr>
            <p:ph idx="1"/>
          </p:nvPr>
        </p:nvSpPr>
        <p:spPr>
          <a:xfrm>
            <a:off x="395536" y="1080694"/>
            <a:ext cx="8229600" cy="5400600"/>
          </a:xfrm>
        </p:spPr>
        <p:txBody>
          <a:bodyPr>
            <a:noAutofit/>
          </a:bodyPr>
          <a:lstStyle/>
          <a:p>
            <a:pPr marL="0" indent="0" algn="just">
              <a:lnSpc>
                <a:spcPct val="150000"/>
              </a:lnSpc>
              <a:buNone/>
            </a:pPr>
            <a:r>
              <a:rPr lang="es-ES" dirty="0">
                <a:latin typeface="Myriad Pro"/>
              </a:rPr>
              <a:t>Para llevar a cabo la codificación y prueba de los programas solemos utilizar </a:t>
            </a:r>
            <a:r>
              <a:rPr lang="es-ES" dirty="0">
                <a:solidFill>
                  <a:srgbClr val="FFFF00"/>
                </a:solidFill>
                <a:latin typeface="Myriad Pro"/>
              </a:rPr>
              <a:t>entornos de programación que nos permiten:</a:t>
            </a:r>
          </a:p>
          <a:p>
            <a:pPr marL="0" indent="0" algn="just">
              <a:lnSpc>
                <a:spcPct val="150000"/>
              </a:lnSpc>
              <a:buNone/>
            </a:pPr>
            <a:endParaRPr lang="es-ES" dirty="0">
              <a:latin typeface="Myriad Pro"/>
            </a:endParaRPr>
          </a:p>
          <a:p>
            <a:pPr algn="just"/>
            <a:r>
              <a:rPr lang="es-ES" dirty="0">
                <a:latin typeface="Myriad Pro"/>
              </a:rPr>
              <a:t>Crear, editar, y modificar el código fuente del programa</a:t>
            </a:r>
          </a:p>
          <a:p>
            <a:pPr algn="just"/>
            <a:r>
              <a:rPr lang="es-ES" dirty="0">
                <a:latin typeface="Myriad Pro"/>
              </a:rPr>
              <a:t>Compilar, montar y ejecutar el programa.</a:t>
            </a:r>
          </a:p>
          <a:p>
            <a:pPr algn="just"/>
            <a:r>
              <a:rPr lang="es-ES" dirty="0">
                <a:latin typeface="Myriad Pro"/>
              </a:rPr>
              <a:t>Examinar el código fuente.</a:t>
            </a:r>
          </a:p>
          <a:p>
            <a:pPr algn="just"/>
            <a:r>
              <a:rPr lang="es-ES" dirty="0">
                <a:latin typeface="Myriad Pro"/>
              </a:rPr>
              <a:t>Ejecutar el programa en modo depuración.</a:t>
            </a:r>
          </a:p>
          <a:p>
            <a:pPr algn="just"/>
            <a:r>
              <a:rPr lang="es-ES" dirty="0">
                <a:latin typeface="Myriad Pro"/>
              </a:rPr>
              <a:t>Realizar pruebas del programa de forma automática.</a:t>
            </a:r>
          </a:p>
          <a:p>
            <a:pPr algn="just"/>
            <a:r>
              <a:rPr lang="es-ES" dirty="0">
                <a:latin typeface="Myriad Pro"/>
              </a:rPr>
              <a:t>Generar documentación.</a:t>
            </a:r>
          </a:p>
          <a:p>
            <a:pPr algn="just"/>
            <a:r>
              <a:rPr lang="es-ES" dirty="0">
                <a:latin typeface="Myriad Pro"/>
              </a:rPr>
              <a:t>Gestionar los cambios que se van haciendo en el programa (control de versiones).</a:t>
            </a:r>
          </a:p>
          <a:p>
            <a:pPr algn="just"/>
            <a:r>
              <a:rPr lang="es-ES" dirty="0">
                <a:latin typeface="Myriad Pro"/>
              </a:rPr>
              <a:t>Etc.</a:t>
            </a:r>
          </a:p>
        </p:txBody>
      </p:sp>
    </p:spTree>
    <p:extLst>
      <p:ext uri="{BB962C8B-B14F-4D97-AF65-F5344CB8AC3E}">
        <p14:creationId xmlns:p14="http://schemas.microsoft.com/office/powerpoint/2010/main" val="3850644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3FC4FC-6247-4DFC-A167-D7CD2329A953}"/>
              </a:ext>
            </a:extLst>
          </p:cNvPr>
          <p:cNvSpPr>
            <a:spLocks noGrp="1"/>
          </p:cNvSpPr>
          <p:nvPr>
            <p:ph type="title"/>
          </p:nvPr>
        </p:nvSpPr>
        <p:spPr/>
        <p:txBody>
          <a:bodyPr>
            <a:normAutofit/>
          </a:bodyPr>
          <a:lstStyle/>
          <a:p>
            <a:r>
              <a:rPr lang="es-ES" b="1" dirty="0">
                <a:latin typeface="Myriad Pro" pitchFamily="34" charset="0"/>
              </a:rPr>
              <a:t>2.- Relación hardware-software</a:t>
            </a:r>
            <a:r>
              <a:rPr lang="es-ES" dirty="0">
                <a:latin typeface="Myriad Pro" pitchFamily="34" charset="0"/>
              </a:rPr>
              <a:t>. </a:t>
            </a:r>
            <a:endParaRPr lang="es-ES" dirty="0"/>
          </a:p>
        </p:txBody>
      </p:sp>
      <p:sp>
        <p:nvSpPr>
          <p:cNvPr id="3" name="Marcador de texto 2">
            <a:extLst>
              <a:ext uri="{FF2B5EF4-FFF2-40B4-BE49-F238E27FC236}">
                <a16:creationId xmlns:a16="http://schemas.microsoft.com/office/drawing/2014/main" id="{72A3DFF3-8E4A-4C04-BE34-4ABA14FC676B}"/>
              </a:ext>
            </a:extLst>
          </p:cNvPr>
          <p:cNvSpPr>
            <a:spLocks noGrp="1"/>
          </p:cNvSpPr>
          <p:nvPr>
            <p:ph type="body" idx="1"/>
          </p:nvPr>
        </p:nvSpPr>
        <p:spPr/>
        <p:txBody>
          <a:bodyPr>
            <a:normAutofit/>
          </a:bodyPr>
          <a:lstStyle/>
          <a:p>
            <a:pPr algn="just"/>
            <a:endParaRPr lang="es-ES" dirty="0">
              <a:latin typeface="Myriad Pro" pitchFamily="34" charset="0"/>
            </a:endParaRPr>
          </a:p>
          <a:p>
            <a:pPr algn="just">
              <a:buNone/>
            </a:pPr>
            <a:r>
              <a:rPr lang="es-ES" dirty="0">
                <a:latin typeface="Myriad Pro" pitchFamily="34" charset="0"/>
              </a:rPr>
              <a:t>	</a:t>
            </a:r>
            <a:r>
              <a:rPr lang="es-ES" sz="1800" dirty="0">
                <a:solidFill>
                  <a:srgbClr val="FFFF00"/>
                </a:solidFill>
                <a:latin typeface="Myriad Pro" pitchFamily="34" charset="0"/>
              </a:rPr>
              <a:t>¿</a:t>
            </a:r>
            <a:r>
              <a:rPr lang="es-ES" sz="1800" b="1" dirty="0">
                <a:solidFill>
                  <a:srgbClr val="FFFF00"/>
                </a:solidFill>
                <a:latin typeface="Myriad Pro" pitchFamily="34" charset="0"/>
              </a:rPr>
              <a:t>Cómo será capaz el ordenador de "entender" algo escrito en un lenguaje que no es el suyo? </a:t>
            </a:r>
          </a:p>
          <a:p>
            <a:pPr algn="just">
              <a:buNone/>
            </a:pPr>
            <a:endParaRPr lang="es-ES" sz="1800" b="1" dirty="0">
              <a:latin typeface="Myriad Pro" pitchFamily="34" charset="0"/>
            </a:endParaRPr>
          </a:p>
          <a:p>
            <a:pPr algn="just">
              <a:buNone/>
            </a:pPr>
            <a:endParaRPr lang="es-ES" sz="1800" b="1" dirty="0">
              <a:latin typeface="Myriad Pro" pitchFamily="34" charset="0"/>
            </a:endParaRPr>
          </a:p>
          <a:p>
            <a:pPr algn="just">
              <a:buNone/>
            </a:pPr>
            <a:endParaRPr lang="es-ES" sz="1800" dirty="0">
              <a:latin typeface="Myriad Pro" pitchFamily="34" charset="0"/>
            </a:endParaRPr>
          </a:p>
          <a:p>
            <a:pPr algn="just">
              <a:buNone/>
            </a:pPr>
            <a:r>
              <a:rPr lang="es-ES" sz="1800" dirty="0">
                <a:latin typeface="Myriad Pro" pitchFamily="34" charset="0"/>
              </a:rPr>
              <a:t>	Como veremos a lo largo de esta unidad, tendrá que pasar algo </a:t>
            </a:r>
            <a:r>
              <a:rPr lang="es-ES" sz="1800" b="1" dirty="0">
                <a:latin typeface="Myriad Pro" pitchFamily="34" charset="0"/>
              </a:rPr>
              <a:t>(</a:t>
            </a:r>
            <a:r>
              <a:rPr lang="es-ES" sz="1800" b="1" dirty="0">
                <a:solidFill>
                  <a:srgbClr val="FFFF00"/>
                </a:solidFill>
                <a:latin typeface="Myriad Pro" pitchFamily="34" charset="0"/>
              </a:rPr>
              <a:t>un proceso de traducción de código)</a:t>
            </a:r>
            <a:r>
              <a:rPr lang="es-ES" sz="1800" b="1" dirty="0">
                <a:latin typeface="Myriad Pro" pitchFamily="34" charset="0"/>
              </a:rPr>
              <a:t> </a:t>
            </a:r>
            <a:r>
              <a:rPr lang="es-ES" sz="1800" dirty="0">
                <a:latin typeface="Myriad Pro" pitchFamily="34" charset="0"/>
              </a:rPr>
              <a:t>para que el ordenador ejecute las instrucciones escritas en un lenguaje de programación .</a:t>
            </a:r>
          </a:p>
          <a:p>
            <a:endParaRPr lang="es-ES" dirty="0"/>
          </a:p>
        </p:txBody>
      </p:sp>
    </p:spTree>
    <p:extLst>
      <p:ext uri="{BB962C8B-B14F-4D97-AF65-F5344CB8AC3E}">
        <p14:creationId xmlns:p14="http://schemas.microsoft.com/office/powerpoint/2010/main" val="24694405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95536" y="404664"/>
            <a:ext cx="8280920" cy="523220"/>
          </a:xfrm>
          <a:prstGeom prst="rect">
            <a:avLst/>
          </a:prstGeom>
          <a:noFill/>
        </p:spPr>
        <p:txBody>
          <a:bodyPr wrap="square" rtlCol="0">
            <a:spAutoFit/>
          </a:bodyPr>
          <a:lstStyle/>
          <a:p>
            <a:r>
              <a:rPr lang="es-ES" sz="2800" b="1" dirty="0">
                <a:latin typeface="Myriad Pro"/>
              </a:rPr>
              <a:t>9.- Herramientas utilizadas en programación.</a:t>
            </a:r>
          </a:p>
        </p:txBody>
      </p:sp>
      <p:sp>
        <p:nvSpPr>
          <p:cNvPr id="5" name="4 Marcador de contenido"/>
          <p:cNvSpPr>
            <a:spLocks noGrp="1"/>
          </p:cNvSpPr>
          <p:nvPr>
            <p:ph idx="1"/>
          </p:nvPr>
        </p:nvSpPr>
        <p:spPr>
          <a:xfrm>
            <a:off x="457200" y="1484784"/>
            <a:ext cx="8229600" cy="4776335"/>
          </a:xfrm>
        </p:spPr>
        <p:txBody>
          <a:bodyPr>
            <a:noAutofit/>
          </a:bodyPr>
          <a:lstStyle/>
          <a:p>
            <a:pPr marL="0" indent="0" algn="just">
              <a:buNone/>
            </a:pPr>
            <a:r>
              <a:rPr lang="es-ES" dirty="0">
                <a:latin typeface="Myriad Pro"/>
              </a:rPr>
              <a:t>A estos entornos se les suele llamar de </a:t>
            </a:r>
            <a:r>
              <a:rPr lang="es-ES" b="1" dirty="0">
                <a:solidFill>
                  <a:srgbClr val="FFFF00"/>
                </a:solidFill>
                <a:latin typeface="Myriad Pro"/>
              </a:rPr>
              <a:t>entornos de desarrollo integrado, o IDE.</a:t>
            </a:r>
          </a:p>
          <a:p>
            <a:pPr marL="0" indent="0" algn="just">
              <a:buNone/>
            </a:pPr>
            <a:r>
              <a:rPr lang="es-ES" b="1" dirty="0">
                <a:latin typeface="Myriad Pro"/>
              </a:rPr>
              <a:t> </a:t>
            </a:r>
          </a:p>
          <a:p>
            <a:pPr marL="0" indent="0" algn="just">
              <a:buNone/>
            </a:pPr>
            <a:r>
              <a:rPr lang="es-ES" dirty="0">
                <a:latin typeface="Myriad Pro"/>
              </a:rPr>
              <a:t> Están diseñados para </a:t>
            </a:r>
            <a:r>
              <a:rPr lang="es-ES" u="sng" dirty="0">
                <a:solidFill>
                  <a:srgbClr val="FFFF00"/>
                </a:solidFill>
                <a:latin typeface="Myriad Pro"/>
              </a:rPr>
              <a:t>maximizar la productividad </a:t>
            </a:r>
            <a:r>
              <a:rPr lang="es-ES" dirty="0">
                <a:latin typeface="Myriad Pro"/>
              </a:rPr>
              <a:t>del programador.</a:t>
            </a:r>
          </a:p>
          <a:p>
            <a:pPr marL="0" indent="0" algn="just">
              <a:buNone/>
            </a:pPr>
            <a:endParaRPr lang="es-ES" dirty="0">
              <a:latin typeface="Myriad Pro"/>
            </a:endParaRPr>
          </a:p>
          <a:p>
            <a:pPr marL="0" indent="0" algn="just">
              <a:buNone/>
            </a:pPr>
            <a:r>
              <a:rPr lang="es-ES" dirty="0">
                <a:latin typeface="Myriad Pro"/>
              </a:rPr>
              <a:t>Son un programa informático formado por un conjunto de </a:t>
            </a:r>
            <a:r>
              <a:rPr lang="es-ES" u="sng" dirty="0">
                <a:latin typeface="Myriad Pro"/>
              </a:rPr>
              <a:t>herramientas</a:t>
            </a:r>
            <a:r>
              <a:rPr lang="es-ES" dirty="0">
                <a:latin typeface="Myriad Pro"/>
              </a:rPr>
              <a:t> de programación que facilitan las tareas descritas anteriormente.</a:t>
            </a:r>
          </a:p>
          <a:p>
            <a:pPr marL="0" indent="0" algn="just">
              <a:buNone/>
            </a:pPr>
            <a:endParaRPr lang="es-ES" dirty="0">
              <a:latin typeface="Myriad Pro"/>
            </a:endParaRPr>
          </a:p>
          <a:p>
            <a:pPr marL="0" indent="0" algn="just">
              <a:buNone/>
            </a:pPr>
            <a:r>
              <a:rPr lang="es-ES" dirty="0">
                <a:latin typeface="Myriad Pro"/>
              </a:rPr>
              <a:t>La mayoría proporcionan un entorno de trabajo </a:t>
            </a:r>
            <a:r>
              <a:rPr lang="es-ES" u="sng" dirty="0">
                <a:latin typeface="Myriad Pro"/>
              </a:rPr>
              <a:t>visual.</a:t>
            </a:r>
          </a:p>
          <a:p>
            <a:pPr marL="0" indent="0" algn="just">
              <a:buNone/>
            </a:pPr>
            <a:endParaRPr lang="es-ES" dirty="0">
              <a:latin typeface="Myriad Pro"/>
            </a:endParaRPr>
          </a:p>
          <a:p>
            <a:pPr marL="0" indent="0" algn="just">
              <a:buNone/>
            </a:pPr>
            <a:r>
              <a:rPr lang="es-ES" dirty="0">
                <a:solidFill>
                  <a:srgbClr val="FFFF00"/>
                </a:solidFill>
                <a:latin typeface="Myriad Pro"/>
              </a:rPr>
              <a:t>Un mismo IDE </a:t>
            </a:r>
            <a:r>
              <a:rPr lang="es-ES" u="sng" dirty="0">
                <a:solidFill>
                  <a:srgbClr val="FFFF00"/>
                </a:solidFill>
                <a:latin typeface="Myriad Pro"/>
              </a:rPr>
              <a:t>puede funcionar con varios lenguajes de programación</a:t>
            </a:r>
            <a:r>
              <a:rPr lang="es-ES" dirty="0">
                <a:solidFill>
                  <a:srgbClr val="FFFF00"/>
                </a:solidFill>
                <a:latin typeface="Myriad Pro"/>
              </a:rPr>
              <a:t>. Ej. Eclipse o </a:t>
            </a:r>
            <a:r>
              <a:rPr lang="es-ES" dirty="0" err="1">
                <a:solidFill>
                  <a:srgbClr val="FFFF00"/>
                </a:solidFill>
                <a:latin typeface="Myriad Pro"/>
              </a:rPr>
              <a:t>Netbeans</a:t>
            </a:r>
            <a:r>
              <a:rPr lang="es-ES" dirty="0">
                <a:solidFill>
                  <a:srgbClr val="FFFF00"/>
                </a:solidFill>
                <a:latin typeface="Myriad Pro"/>
              </a:rPr>
              <a:t>, que mediante la instalación de </a:t>
            </a:r>
            <a:r>
              <a:rPr lang="es-ES" dirty="0" err="1">
                <a:solidFill>
                  <a:srgbClr val="FFFF00"/>
                </a:solidFill>
                <a:latin typeface="Myriad Pro"/>
              </a:rPr>
              <a:t>plugins</a:t>
            </a:r>
            <a:r>
              <a:rPr lang="es-ES" dirty="0">
                <a:solidFill>
                  <a:srgbClr val="FFFF00"/>
                </a:solidFill>
                <a:latin typeface="Myriad Pro"/>
              </a:rPr>
              <a:t> se les puede añadir soporte o lenguajes adicionales.</a:t>
            </a:r>
          </a:p>
        </p:txBody>
      </p:sp>
    </p:spTree>
    <p:extLst>
      <p:ext uri="{BB962C8B-B14F-4D97-AF65-F5344CB8AC3E}">
        <p14:creationId xmlns:p14="http://schemas.microsoft.com/office/powerpoint/2010/main" val="30408209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fontScale="92500"/>
          </a:bodyPr>
          <a:lstStyle/>
          <a:p>
            <a:pPr marL="0" indent="0" algn="ctr">
              <a:buNone/>
            </a:pPr>
            <a:r>
              <a:rPr lang="es-ES" sz="4800" dirty="0"/>
              <a:t>¿Queréis saber más</a:t>
            </a:r>
          </a:p>
          <a:p>
            <a:pPr marL="0" indent="0" algn="ctr">
              <a:buNone/>
            </a:pPr>
            <a:r>
              <a:rPr lang="es-ES" sz="4800" dirty="0"/>
              <a:t> sobre los IDE?</a:t>
            </a:r>
          </a:p>
          <a:p>
            <a:pPr marL="0" indent="0" algn="ctr">
              <a:buNone/>
            </a:pPr>
            <a:endParaRPr lang="es-ES" sz="4800" dirty="0"/>
          </a:p>
          <a:p>
            <a:pPr marL="0" indent="0" algn="ctr">
              <a:buNone/>
            </a:pPr>
            <a:r>
              <a:rPr lang="es-ES" sz="4800" dirty="0"/>
              <a:t>¡Pues nos vemos en el Tema 2!</a:t>
            </a:r>
          </a:p>
        </p:txBody>
      </p:sp>
    </p:spTree>
    <p:extLst>
      <p:ext uri="{BB962C8B-B14F-4D97-AF65-F5344CB8AC3E}">
        <p14:creationId xmlns:p14="http://schemas.microsoft.com/office/powerpoint/2010/main" val="37181719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a:t>Cosas interesantes y más información</a:t>
            </a:r>
          </a:p>
        </p:txBody>
      </p:sp>
      <p:sp>
        <p:nvSpPr>
          <p:cNvPr id="3" name="2 Marcador de contenido"/>
          <p:cNvSpPr>
            <a:spLocks noGrp="1"/>
          </p:cNvSpPr>
          <p:nvPr>
            <p:ph idx="1"/>
          </p:nvPr>
        </p:nvSpPr>
        <p:spPr/>
        <p:txBody>
          <a:bodyPr/>
          <a:lstStyle/>
          <a:p>
            <a:pPr marL="0" indent="0">
              <a:buNone/>
            </a:pPr>
            <a:r>
              <a:rPr lang="es-ES" sz="1800" dirty="0">
                <a:hlinkClick r:id="rId2"/>
              </a:rPr>
              <a:t>https://www.youtube.com/watch?v=L6twTkvETNs</a:t>
            </a:r>
            <a:endParaRPr lang="es-ES" sz="1800" dirty="0"/>
          </a:p>
          <a:p>
            <a:pPr marL="0" indent="0">
              <a:buNone/>
            </a:pPr>
            <a:endParaRPr lang="es-ES" sz="1800" dirty="0"/>
          </a:p>
          <a:p>
            <a:pPr marL="0" indent="0">
              <a:buNone/>
            </a:pPr>
            <a:r>
              <a:rPr lang="es-ES" sz="1800" dirty="0">
                <a:hlinkClick r:id="rId3"/>
              </a:rPr>
              <a:t>https://jarroba.com/instalar-bien-eclipse-un-ide-de-muchos/</a:t>
            </a:r>
            <a:endParaRPr lang="es-ES" sz="1800" dirty="0"/>
          </a:p>
          <a:p>
            <a:pPr marL="0" indent="0">
              <a:buNone/>
            </a:pPr>
            <a:endParaRPr lang="es-ES" sz="1800" dirty="0"/>
          </a:p>
          <a:p>
            <a:pPr marL="0" indent="0">
              <a:buNone/>
            </a:pPr>
            <a:r>
              <a:rPr lang="es-ES" sz="1800" dirty="0">
                <a:hlinkClick r:id="rId4"/>
              </a:rPr>
              <a:t>https://jarroba.com/aprender-a-programar-conociendo-lo-que-es-un-entorno-de-desarrollo-integrado-ide/</a:t>
            </a:r>
            <a:endParaRPr lang="es-ES" sz="1800" dirty="0"/>
          </a:p>
          <a:p>
            <a:pPr marL="0" indent="0">
              <a:buNone/>
            </a:pPr>
            <a:endParaRPr lang="es-ES" sz="1800" dirty="0"/>
          </a:p>
          <a:p>
            <a:pPr marL="0" indent="0">
              <a:buNone/>
            </a:pPr>
            <a:r>
              <a:rPr lang="es-ES" sz="1800" dirty="0">
                <a:hlinkClick r:id="rId5"/>
              </a:rPr>
              <a:t>https://www.ibm.com/developerworks/ssa/java/tutorials/j-introtojava1/index.html</a:t>
            </a:r>
            <a:endParaRPr lang="es-ES" sz="1800" dirty="0"/>
          </a:p>
          <a:p>
            <a:pPr marL="0" indent="0">
              <a:buNone/>
            </a:pPr>
            <a:endParaRPr lang="es-ES" sz="1800" dirty="0"/>
          </a:p>
          <a:p>
            <a:endParaRPr lang="es-ES" dirty="0"/>
          </a:p>
        </p:txBody>
      </p:sp>
    </p:spTree>
    <p:extLst>
      <p:ext uri="{BB962C8B-B14F-4D97-AF65-F5344CB8AC3E}">
        <p14:creationId xmlns:p14="http://schemas.microsoft.com/office/powerpoint/2010/main" val="2806895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8495A7-1C7D-40D2-821E-14006884A346}"/>
              </a:ext>
            </a:extLst>
          </p:cNvPr>
          <p:cNvSpPr>
            <a:spLocks noGrp="1"/>
          </p:cNvSpPr>
          <p:nvPr>
            <p:ph type="title"/>
          </p:nvPr>
        </p:nvSpPr>
        <p:spPr/>
        <p:txBody>
          <a:bodyPr>
            <a:noAutofit/>
          </a:bodyPr>
          <a:lstStyle/>
          <a:p>
            <a:r>
              <a:rPr lang="es-ES" sz="3600" b="1" dirty="0">
                <a:latin typeface="Myriad Pro"/>
              </a:rPr>
              <a:t>3.- Desarrollo del software.</a:t>
            </a:r>
            <a:br>
              <a:rPr lang="es-ES" sz="3600" b="1" dirty="0">
                <a:latin typeface="Myriad Pro"/>
              </a:rPr>
            </a:br>
            <a:endParaRPr lang="es-ES" sz="3600" b="1" dirty="0">
              <a:latin typeface="Myriad Pro"/>
            </a:endParaRPr>
          </a:p>
        </p:txBody>
      </p:sp>
      <p:sp>
        <p:nvSpPr>
          <p:cNvPr id="3" name="Marcador de texto 2">
            <a:extLst>
              <a:ext uri="{FF2B5EF4-FFF2-40B4-BE49-F238E27FC236}">
                <a16:creationId xmlns:a16="http://schemas.microsoft.com/office/drawing/2014/main" id="{BD9D7CF1-2325-43A0-BF82-87D1D3AAAC09}"/>
              </a:ext>
            </a:extLst>
          </p:cNvPr>
          <p:cNvSpPr>
            <a:spLocks noGrp="1"/>
          </p:cNvSpPr>
          <p:nvPr>
            <p:ph type="body" idx="1"/>
          </p:nvPr>
        </p:nvSpPr>
        <p:spPr>
          <a:xfrm>
            <a:off x="311700" y="1196752"/>
            <a:ext cx="8520600" cy="5204735"/>
          </a:xfrm>
        </p:spPr>
        <p:txBody>
          <a:bodyPr>
            <a:normAutofit/>
          </a:bodyPr>
          <a:lstStyle/>
          <a:p>
            <a:pPr marL="114300" indent="0" algn="just">
              <a:buNone/>
            </a:pPr>
            <a:endParaRPr lang="es-ES" sz="1800" b="1" dirty="0">
              <a:solidFill>
                <a:srgbClr val="FFFF00"/>
              </a:solidFill>
              <a:latin typeface="Myriad Pro"/>
            </a:endParaRPr>
          </a:p>
          <a:p>
            <a:pPr marL="114300" indent="0" algn="just">
              <a:buNone/>
            </a:pPr>
            <a:r>
              <a:rPr lang="es-ES" sz="1800" b="1" dirty="0">
                <a:solidFill>
                  <a:srgbClr val="FFFF00"/>
                </a:solidFill>
                <a:latin typeface="Myriad Pro"/>
              </a:rPr>
              <a:t>Desarrollo del software: </a:t>
            </a:r>
            <a:r>
              <a:rPr lang="es-ES" sz="1800" dirty="0">
                <a:latin typeface="Myriad Pro"/>
              </a:rPr>
              <a:t>Todo el proceso que ocurre desde que se concibe una idea hasta que un programa está implementado en el ordenador y funcionando.</a:t>
            </a:r>
          </a:p>
          <a:p>
            <a:pPr marL="114300" indent="0" algn="just" fontAlgn="base">
              <a:buNone/>
            </a:pPr>
            <a:endParaRPr lang="es-ES" sz="1800" b="1" dirty="0">
              <a:latin typeface="Arial" panose="020B0604020202020204" pitchFamily="34" charset="0"/>
            </a:endParaRPr>
          </a:p>
          <a:p>
            <a:pPr marL="114300" indent="0" algn="just" fontAlgn="base">
              <a:buNone/>
            </a:pPr>
            <a:r>
              <a:rPr lang="es-ES" sz="1800" b="1" dirty="0">
                <a:solidFill>
                  <a:srgbClr val="FFFF00"/>
                </a:solidFill>
                <a:latin typeface="Arial" panose="020B0604020202020204" pitchFamily="34" charset="0"/>
              </a:rPr>
              <a:t>Ciclo de vida del software: </a:t>
            </a:r>
            <a:r>
              <a:rPr lang="es-ES" sz="1800" dirty="0">
                <a:latin typeface="Arial" panose="020B0604020202020204" pitchFamily="34" charset="0"/>
              </a:rPr>
              <a:t>Describe el desarrollo de software desde la fase inicial hasta la fase final, proponiendo </a:t>
            </a:r>
            <a:r>
              <a:rPr lang="es-ES" sz="1800" b="1" dirty="0">
                <a:latin typeface="Arial" panose="020B0604020202020204" pitchFamily="34" charset="0"/>
              </a:rPr>
              <a:t>etapas</a:t>
            </a:r>
            <a:r>
              <a:rPr lang="es-ES" sz="1800" dirty="0">
                <a:latin typeface="Arial" panose="020B0604020202020204" pitchFamily="34" charset="0"/>
              </a:rPr>
              <a:t> que sirven como referencia para realizar este proceso.</a:t>
            </a:r>
          </a:p>
          <a:p>
            <a:pPr marL="114300" indent="0" algn="just" fontAlgn="base">
              <a:buNone/>
            </a:pPr>
            <a:endParaRPr lang="es-ES" sz="1800" dirty="0">
              <a:latin typeface="Arial" panose="020B0604020202020204" pitchFamily="34" charset="0"/>
            </a:endParaRPr>
          </a:p>
          <a:p>
            <a:pPr marL="114300" indent="0" algn="just" fontAlgn="base">
              <a:buNone/>
            </a:pPr>
            <a:r>
              <a:rPr lang="es-ES" sz="1800" dirty="0">
                <a:latin typeface="Arial" panose="020B0604020202020204" pitchFamily="34" charset="0"/>
              </a:rPr>
              <a:t>Las fases que conforman el ciclo de vida son: </a:t>
            </a:r>
          </a:p>
          <a:p>
            <a:pPr marL="114300" indent="0" algn="just" fontAlgn="base">
              <a:buNone/>
            </a:pPr>
            <a:endParaRPr lang="es-ES" sz="1800" dirty="0">
              <a:latin typeface="Arial" panose="020B0604020202020204" pitchFamily="34" charset="0"/>
            </a:endParaRPr>
          </a:p>
          <a:p>
            <a:pPr algn="just" fontAlgn="base">
              <a:buFont typeface="Arial" panose="020B0604020202020204" pitchFamily="34" charset="0"/>
              <a:buChar char="•"/>
            </a:pPr>
            <a:r>
              <a:rPr lang="es-ES" sz="1800" dirty="0">
                <a:latin typeface="Arial" panose="020B0604020202020204" pitchFamily="34" charset="0"/>
              </a:rPr>
              <a:t>Análisis</a:t>
            </a:r>
          </a:p>
          <a:p>
            <a:pPr algn="just" fontAlgn="base">
              <a:buFont typeface="Arial" panose="020B0604020202020204" pitchFamily="34" charset="0"/>
              <a:buChar char="•"/>
            </a:pPr>
            <a:r>
              <a:rPr lang="es-ES" sz="1800" dirty="0">
                <a:latin typeface="Arial" panose="020B0604020202020204" pitchFamily="34" charset="0"/>
              </a:rPr>
              <a:t>Diseño</a:t>
            </a:r>
          </a:p>
          <a:p>
            <a:pPr algn="just" fontAlgn="base">
              <a:buFont typeface="Arial" panose="020B0604020202020204" pitchFamily="34" charset="0"/>
              <a:buChar char="•"/>
            </a:pPr>
            <a:r>
              <a:rPr lang="es-ES" sz="1800" dirty="0">
                <a:latin typeface="Arial" panose="020B0604020202020204" pitchFamily="34" charset="0"/>
              </a:rPr>
              <a:t>Desarrollo o codificación</a:t>
            </a:r>
          </a:p>
          <a:p>
            <a:pPr algn="just" fontAlgn="base">
              <a:buFont typeface="Arial" panose="020B0604020202020204" pitchFamily="34" charset="0"/>
              <a:buChar char="•"/>
            </a:pPr>
            <a:r>
              <a:rPr lang="es-ES" sz="1800" dirty="0">
                <a:latin typeface="Arial" panose="020B0604020202020204" pitchFamily="34" charset="0"/>
              </a:rPr>
              <a:t>Pruebas</a:t>
            </a:r>
          </a:p>
          <a:p>
            <a:pPr algn="just" fontAlgn="base">
              <a:buFont typeface="Arial" panose="020B0604020202020204" pitchFamily="34" charset="0"/>
              <a:buChar char="•"/>
            </a:pPr>
            <a:r>
              <a:rPr lang="es-ES" sz="1800" dirty="0">
                <a:latin typeface="Arial" panose="020B0604020202020204" pitchFamily="34" charset="0"/>
              </a:rPr>
              <a:t>Implantación</a:t>
            </a:r>
          </a:p>
          <a:p>
            <a:pPr algn="just" fontAlgn="base">
              <a:buFont typeface="Arial" panose="020B0604020202020204" pitchFamily="34" charset="0"/>
              <a:buChar char="•"/>
            </a:pPr>
            <a:r>
              <a:rPr lang="es-ES" sz="1800" dirty="0">
                <a:latin typeface="Arial" panose="020B0604020202020204" pitchFamily="34" charset="0"/>
              </a:rPr>
              <a:t>Mantenimiento</a:t>
            </a:r>
          </a:p>
          <a:p>
            <a:pPr marL="114300" indent="0" algn="just">
              <a:buNone/>
            </a:pPr>
            <a:endParaRPr lang="es-ES" sz="1800" dirty="0">
              <a:latin typeface="Myriad Pro"/>
            </a:endParaRPr>
          </a:p>
          <a:p>
            <a:pPr marL="114300" indent="0" algn="just">
              <a:buNone/>
            </a:pPr>
            <a:endParaRPr lang="es-ES" sz="1800" dirty="0">
              <a:latin typeface="Myriad Pro"/>
            </a:endParaRPr>
          </a:p>
          <a:p>
            <a:pPr marL="114300" indent="0" algn="just">
              <a:buNone/>
            </a:pPr>
            <a:endParaRPr lang="es-ES" sz="1800" dirty="0">
              <a:latin typeface="Myriad Pro"/>
            </a:endParaRPr>
          </a:p>
          <a:p>
            <a:pPr marL="114300" indent="0" algn="just">
              <a:buNone/>
            </a:pPr>
            <a:endParaRPr lang="es-ES" sz="1800" dirty="0">
              <a:latin typeface="Myriad Pro"/>
            </a:endParaRPr>
          </a:p>
        </p:txBody>
      </p:sp>
    </p:spTree>
    <p:extLst>
      <p:ext uri="{BB962C8B-B14F-4D97-AF65-F5344CB8AC3E}">
        <p14:creationId xmlns:p14="http://schemas.microsoft.com/office/powerpoint/2010/main" val="2787574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097CC54-5893-4651-AF37-2DB36158FDCE}"/>
              </a:ext>
            </a:extLst>
          </p:cNvPr>
          <p:cNvSpPr/>
          <p:nvPr/>
        </p:nvSpPr>
        <p:spPr>
          <a:xfrm>
            <a:off x="683568" y="404664"/>
            <a:ext cx="7992888" cy="1200329"/>
          </a:xfrm>
          <a:prstGeom prst="rect">
            <a:avLst/>
          </a:prstGeom>
        </p:spPr>
        <p:txBody>
          <a:bodyPr wrap="square">
            <a:spAutoFit/>
          </a:bodyPr>
          <a:lstStyle/>
          <a:p>
            <a:r>
              <a:rPr lang="es-ES" sz="4000" b="1" dirty="0">
                <a:latin typeface="Myriad Pro"/>
              </a:rPr>
              <a:t>3.- Desarrollo del software.</a:t>
            </a:r>
          </a:p>
          <a:p>
            <a:r>
              <a:rPr lang="es-ES" sz="3200" b="1" dirty="0">
                <a:latin typeface="Myriad Pro"/>
              </a:rPr>
              <a:t>	</a:t>
            </a:r>
            <a:r>
              <a:rPr lang="es-ES" sz="2400" b="1" dirty="0">
                <a:latin typeface="Myriad Pro"/>
              </a:rPr>
              <a:t>3.1 Ciclos de vida del software</a:t>
            </a:r>
            <a:endParaRPr lang="es-ES" sz="2400" dirty="0">
              <a:latin typeface="Myriad Pro"/>
            </a:endParaRPr>
          </a:p>
        </p:txBody>
      </p:sp>
      <p:sp>
        <p:nvSpPr>
          <p:cNvPr id="3" name="Rectángulo 2">
            <a:extLst>
              <a:ext uri="{FF2B5EF4-FFF2-40B4-BE49-F238E27FC236}">
                <a16:creationId xmlns:a16="http://schemas.microsoft.com/office/drawing/2014/main" id="{36BC0E83-AB96-48D1-B982-DD028047E4D9}"/>
              </a:ext>
            </a:extLst>
          </p:cNvPr>
          <p:cNvSpPr/>
          <p:nvPr/>
        </p:nvSpPr>
        <p:spPr>
          <a:xfrm>
            <a:off x="683568" y="1916832"/>
            <a:ext cx="7992888" cy="4524315"/>
          </a:xfrm>
          <a:prstGeom prst="rect">
            <a:avLst/>
          </a:prstGeom>
        </p:spPr>
        <p:txBody>
          <a:bodyPr wrap="square">
            <a:spAutoFit/>
          </a:bodyPr>
          <a:lstStyle/>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dirty="0">
              <a:latin typeface="Myriad Pro"/>
            </a:endParaRPr>
          </a:p>
        </p:txBody>
      </p:sp>
      <p:sp>
        <p:nvSpPr>
          <p:cNvPr id="4" name="CuadroTexto 3">
            <a:extLst>
              <a:ext uri="{FF2B5EF4-FFF2-40B4-BE49-F238E27FC236}">
                <a16:creationId xmlns:a16="http://schemas.microsoft.com/office/drawing/2014/main" id="{F628BDF4-71C6-4F7E-AFBF-AB182A16C136}"/>
              </a:ext>
            </a:extLst>
          </p:cNvPr>
          <p:cNvSpPr txBox="1"/>
          <p:nvPr/>
        </p:nvSpPr>
        <p:spPr>
          <a:xfrm>
            <a:off x="971600" y="1916832"/>
            <a:ext cx="7416824" cy="3970318"/>
          </a:xfrm>
          <a:prstGeom prst="rect">
            <a:avLst/>
          </a:prstGeom>
          <a:noFill/>
        </p:spPr>
        <p:txBody>
          <a:bodyPr wrap="square" rtlCol="0">
            <a:spAutoFit/>
          </a:bodyPr>
          <a:lstStyle/>
          <a:p>
            <a:pPr algn="just"/>
            <a:r>
              <a:rPr lang="es-ES" dirty="0">
                <a:latin typeface="Myriad Pro"/>
              </a:rPr>
              <a:t>Distintos autores han planteado </a:t>
            </a:r>
            <a:r>
              <a:rPr lang="es-ES" b="1" dirty="0">
                <a:latin typeface="Myriad Pro"/>
              </a:rPr>
              <a:t>distintos modelos de ciclos de vida. </a:t>
            </a:r>
            <a:r>
              <a:rPr lang="es-ES" dirty="0">
                <a:latin typeface="Myriad Pro"/>
              </a:rPr>
              <a:t>Vamos a ver los más conocidos y utilizados.</a:t>
            </a:r>
          </a:p>
          <a:p>
            <a:pPr algn="just"/>
            <a:endParaRPr lang="es-ES" dirty="0">
              <a:latin typeface="Myriad Pro"/>
            </a:endParaRPr>
          </a:p>
          <a:p>
            <a:pPr marL="342900" indent="-342900" algn="just">
              <a:buAutoNum type="arabicPeriod"/>
            </a:pPr>
            <a:r>
              <a:rPr lang="es-ES" sz="2000" b="1" dirty="0">
                <a:latin typeface="Myriad Pro"/>
              </a:rPr>
              <a:t>Modelo en cascada </a:t>
            </a:r>
          </a:p>
          <a:p>
            <a:pPr algn="just"/>
            <a:endParaRPr lang="es-ES" b="1" u="sng" dirty="0">
              <a:latin typeface="Myriad Pro"/>
            </a:endParaRPr>
          </a:p>
          <a:p>
            <a:pPr lvl="1" algn="just"/>
            <a:r>
              <a:rPr lang="es-ES" dirty="0">
                <a:latin typeface="Myriad Pro"/>
              </a:rPr>
              <a:t>Es el modelo de vida clásico del software. </a:t>
            </a:r>
          </a:p>
          <a:p>
            <a:pPr lvl="1" algn="just"/>
            <a:endParaRPr lang="es-ES" b="1" u="sng" dirty="0">
              <a:latin typeface="Myriad Pro"/>
            </a:endParaRPr>
          </a:p>
          <a:p>
            <a:pPr lvl="1" algn="just"/>
            <a:r>
              <a:rPr lang="es-ES" dirty="0">
                <a:latin typeface="Myriad Pro"/>
              </a:rPr>
              <a:t>Es prácticamente imposible que se pueda utilizar, ya que requiere conocer de antemano todos los requisitos del sistema. Sólo es aplicable a </a:t>
            </a:r>
            <a:r>
              <a:rPr lang="es-ES" u="sng" dirty="0">
                <a:solidFill>
                  <a:srgbClr val="FFFF00"/>
                </a:solidFill>
                <a:latin typeface="Myriad Pro"/>
              </a:rPr>
              <a:t>pequeños desarrollos</a:t>
            </a:r>
            <a:r>
              <a:rPr lang="es-ES" dirty="0">
                <a:solidFill>
                  <a:srgbClr val="FFFF00"/>
                </a:solidFill>
                <a:latin typeface="Myriad Pro"/>
              </a:rPr>
              <a:t>, ya que </a:t>
            </a:r>
            <a:r>
              <a:rPr lang="es-ES" u="sng" dirty="0">
                <a:solidFill>
                  <a:srgbClr val="FFFF00"/>
                </a:solidFill>
                <a:latin typeface="Myriad Pro"/>
              </a:rPr>
              <a:t>las etapas pasan de una a otra sin retorno posible.</a:t>
            </a:r>
            <a:r>
              <a:rPr lang="es-ES" dirty="0">
                <a:solidFill>
                  <a:srgbClr val="FFFF00"/>
                </a:solidFill>
                <a:latin typeface="Myriad Pro"/>
              </a:rPr>
              <a:t> </a:t>
            </a:r>
            <a:r>
              <a:rPr lang="es-ES" dirty="0">
                <a:latin typeface="Myriad Pro"/>
              </a:rPr>
              <a:t>(Se presupone que no habrá errores ni variaciones del software). </a:t>
            </a:r>
            <a:endParaRPr lang="es-ES" b="1" u="sng" dirty="0">
              <a:latin typeface="Myriad Pro"/>
            </a:endParaRPr>
          </a:p>
          <a:p>
            <a:endParaRPr lang="es-ES" dirty="0">
              <a:latin typeface="Myriad Pro"/>
            </a:endParaRPr>
          </a:p>
          <a:p>
            <a:endParaRPr lang="es-ES" dirty="0">
              <a:latin typeface="Myriad Pro"/>
            </a:endParaRPr>
          </a:p>
        </p:txBody>
      </p:sp>
    </p:spTree>
    <p:extLst>
      <p:ext uri="{BB962C8B-B14F-4D97-AF65-F5344CB8AC3E}">
        <p14:creationId xmlns:p14="http://schemas.microsoft.com/office/powerpoint/2010/main" val="1098922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delos de Desarrollo de Software&#10;Modelo en Cascada&#10;En esta fase se analizan las&#10;necesidades de los usuarios&#10;finales del s...">
            <a:extLst>
              <a:ext uri="{FF2B5EF4-FFF2-40B4-BE49-F238E27FC236}">
                <a16:creationId xmlns:a16="http://schemas.microsoft.com/office/drawing/2014/main" id="{192729DF-62E3-401A-B0A2-4758563B0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39317"/>
            <a:ext cx="8352928" cy="6271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57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097CC54-5893-4651-AF37-2DB36158FDCE}"/>
              </a:ext>
            </a:extLst>
          </p:cNvPr>
          <p:cNvSpPr/>
          <p:nvPr/>
        </p:nvSpPr>
        <p:spPr>
          <a:xfrm>
            <a:off x="683568" y="404664"/>
            <a:ext cx="7992888" cy="1200329"/>
          </a:xfrm>
          <a:prstGeom prst="rect">
            <a:avLst/>
          </a:prstGeom>
        </p:spPr>
        <p:txBody>
          <a:bodyPr wrap="square">
            <a:spAutoFit/>
          </a:bodyPr>
          <a:lstStyle/>
          <a:p>
            <a:r>
              <a:rPr lang="es-ES" sz="4000" b="1" dirty="0">
                <a:latin typeface="Myriad Pro"/>
              </a:rPr>
              <a:t>3.- Desarrollo del software.</a:t>
            </a:r>
          </a:p>
          <a:p>
            <a:r>
              <a:rPr lang="es-ES" sz="3200" b="1" dirty="0">
                <a:latin typeface="Myriad Pro"/>
              </a:rPr>
              <a:t>	</a:t>
            </a:r>
            <a:r>
              <a:rPr lang="es-ES" sz="2400" b="1" dirty="0">
                <a:latin typeface="Myriad Pro"/>
              </a:rPr>
              <a:t>3.1 Ciclos de vida del software</a:t>
            </a:r>
            <a:endParaRPr lang="es-ES" sz="2400" dirty="0">
              <a:latin typeface="Myriad Pro"/>
            </a:endParaRPr>
          </a:p>
        </p:txBody>
      </p:sp>
      <p:sp>
        <p:nvSpPr>
          <p:cNvPr id="3" name="Rectángulo 2">
            <a:extLst>
              <a:ext uri="{FF2B5EF4-FFF2-40B4-BE49-F238E27FC236}">
                <a16:creationId xmlns:a16="http://schemas.microsoft.com/office/drawing/2014/main" id="{36BC0E83-AB96-48D1-B982-DD028047E4D9}"/>
              </a:ext>
            </a:extLst>
          </p:cNvPr>
          <p:cNvSpPr/>
          <p:nvPr/>
        </p:nvSpPr>
        <p:spPr>
          <a:xfrm>
            <a:off x="683568" y="1916832"/>
            <a:ext cx="7992888" cy="4524315"/>
          </a:xfrm>
          <a:prstGeom prst="rect">
            <a:avLst/>
          </a:prstGeom>
        </p:spPr>
        <p:txBody>
          <a:bodyPr wrap="square">
            <a:spAutoFit/>
          </a:bodyPr>
          <a:lstStyle/>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dirty="0">
              <a:latin typeface="Myriad Pro"/>
            </a:endParaRPr>
          </a:p>
        </p:txBody>
      </p:sp>
      <p:sp>
        <p:nvSpPr>
          <p:cNvPr id="4" name="CuadroTexto 3">
            <a:extLst>
              <a:ext uri="{FF2B5EF4-FFF2-40B4-BE49-F238E27FC236}">
                <a16:creationId xmlns:a16="http://schemas.microsoft.com/office/drawing/2014/main" id="{F628BDF4-71C6-4F7E-AFBF-AB182A16C136}"/>
              </a:ext>
            </a:extLst>
          </p:cNvPr>
          <p:cNvSpPr txBox="1"/>
          <p:nvPr/>
        </p:nvSpPr>
        <p:spPr>
          <a:xfrm>
            <a:off x="971600" y="1916832"/>
            <a:ext cx="7416824" cy="3447098"/>
          </a:xfrm>
          <a:prstGeom prst="rect">
            <a:avLst/>
          </a:prstGeom>
          <a:noFill/>
        </p:spPr>
        <p:txBody>
          <a:bodyPr wrap="square" rtlCol="0">
            <a:spAutoFit/>
          </a:bodyPr>
          <a:lstStyle/>
          <a:p>
            <a:r>
              <a:rPr lang="es-ES" sz="2000" b="1" dirty="0">
                <a:latin typeface="Myriad Pro"/>
              </a:rPr>
              <a:t>2. </a:t>
            </a:r>
            <a:r>
              <a:rPr lang="es-ES" sz="2000" b="1" dirty="0">
                <a:solidFill>
                  <a:srgbClr val="FFFF00"/>
                </a:solidFill>
                <a:latin typeface="Myriad Pro"/>
              </a:rPr>
              <a:t>Modelo en cascada con retroalimentación</a:t>
            </a:r>
          </a:p>
          <a:p>
            <a:endParaRPr lang="es-ES" b="1" u="sng" dirty="0">
              <a:latin typeface="Myriad Pro"/>
            </a:endParaRPr>
          </a:p>
          <a:p>
            <a:pPr algn="just"/>
            <a:r>
              <a:rPr lang="es-ES" dirty="0">
                <a:latin typeface="Myriad Pro"/>
              </a:rPr>
              <a:t>Es uno de los modelos más utilizados. Proviene del modelo anterior, pero se introduce una realimentación entre etapas, de forma que podamos volver atrás en cualquier momento para corregir, modificar o depurar algún aspecto. No obstante, si se prevén muchos cambios durante el desarrollo no es el modelo más idóneo.</a:t>
            </a:r>
          </a:p>
          <a:p>
            <a:pPr algn="just"/>
            <a:r>
              <a:rPr lang="es-ES" dirty="0">
                <a:latin typeface="Myriad Pro"/>
              </a:rPr>
              <a:t> </a:t>
            </a:r>
            <a:endParaRPr lang="es-ES" b="1" u="sng" dirty="0">
              <a:latin typeface="Myriad Pro"/>
            </a:endParaRPr>
          </a:p>
          <a:p>
            <a:pPr algn="just"/>
            <a:r>
              <a:rPr lang="es-ES" dirty="0">
                <a:latin typeface="Myriad Pro"/>
              </a:rPr>
              <a:t>Es el modelo perfecto si el proyecto es rígido (pocos cambios, poco evolutivo) y los requisitos están claros. </a:t>
            </a:r>
            <a:endParaRPr lang="es-ES" b="1" u="sng" dirty="0">
              <a:latin typeface="Myriad Pro"/>
            </a:endParaRPr>
          </a:p>
          <a:p>
            <a:pPr algn="just"/>
            <a:endParaRPr lang="es-ES" dirty="0">
              <a:latin typeface="Myriad Pro"/>
            </a:endParaRPr>
          </a:p>
          <a:p>
            <a:endParaRPr lang="es-ES" dirty="0">
              <a:latin typeface="Myriad Pro"/>
            </a:endParaRPr>
          </a:p>
        </p:txBody>
      </p:sp>
    </p:spTree>
    <p:extLst>
      <p:ext uri="{BB962C8B-B14F-4D97-AF65-F5344CB8AC3E}">
        <p14:creationId xmlns:p14="http://schemas.microsoft.com/office/powerpoint/2010/main" val="1071257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097CC54-5893-4651-AF37-2DB36158FDCE}"/>
              </a:ext>
            </a:extLst>
          </p:cNvPr>
          <p:cNvSpPr/>
          <p:nvPr/>
        </p:nvSpPr>
        <p:spPr>
          <a:xfrm>
            <a:off x="683568" y="404664"/>
            <a:ext cx="7992888" cy="1200329"/>
          </a:xfrm>
          <a:prstGeom prst="rect">
            <a:avLst/>
          </a:prstGeom>
        </p:spPr>
        <p:txBody>
          <a:bodyPr wrap="square">
            <a:spAutoFit/>
          </a:bodyPr>
          <a:lstStyle/>
          <a:p>
            <a:r>
              <a:rPr lang="es-ES" sz="4000" b="1" dirty="0">
                <a:latin typeface="Myriad Pro"/>
              </a:rPr>
              <a:t>3.- Desarrollo del software.</a:t>
            </a:r>
          </a:p>
          <a:p>
            <a:r>
              <a:rPr lang="es-ES" sz="3200" b="1" dirty="0">
                <a:latin typeface="Myriad Pro"/>
              </a:rPr>
              <a:t>	</a:t>
            </a:r>
            <a:r>
              <a:rPr lang="es-ES" sz="2400" b="1" dirty="0">
                <a:latin typeface="Myriad Pro"/>
              </a:rPr>
              <a:t>3.1 Ciclos de vida del software</a:t>
            </a:r>
            <a:endParaRPr lang="es-ES" sz="2400" dirty="0">
              <a:latin typeface="Myriad Pro"/>
            </a:endParaRPr>
          </a:p>
        </p:txBody>
      </p:sp>
      <p:sp>
        <p:nvSpPr>
          <p:cNvPr id="3" name="Rectángulo 2">
            <a:extLst>
              <a:ext uri="{FF2B5EF4-FFF2-40B4-BE49-F238E27FC236}">
                <a16:creationId xmlns:a16="http://schemas.microsoft.com/office/drawing/2014/main" id="{36BC0E83-AB96-48D1-B982-DD028047E4D9}"/>
              </a:ext>
            </a:extLst>
          </p:cNvPr>
          <p:cNvSpPr/>
          <p:nvPr/>
        </p:nvSpPr>
        <p:spPr>
          <a:xfrm>
            <a:off x="683568" y="1916832"/>
            <a:ext cx="7992888" cy="4524315"/>
          </a:xfrm>
          <a:prstGeom prst="rect">
            <a:avLst/>
          </a:prstGeom>
        </p:spPr>
        <p:txBody>
          <a:bodyPr wrap="square">
            <a:spAutoFit/>
          </a:bodyPr>
          <a:lstStyle/>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dirty="0">
              <a:latin typeface="Myriad Pro"/>
            </a:endParaRPr>
          </a:p>
        </p:txBody>
      </p:sp>
      <p:sp>
        <p:nvSpPr>
          <p:cNvPr id="4" name="CuadroTexto 3">
            <a:extLst>
              <a:ext uri="{FF2B5EF4-FFF2-40B4-BE49-F238E27FC236}">
                <a16:creationId xmlns:a16="http://schemas.microsoft.com/office/drawing/2014/main" id="{F628BDF4-71C6-4F7E-AFBF-AB182A16C136}"/>
              </a:ext>
            </a:extLst>
          </p:cNvPr>
          <p:cNvSpPr txBox="1"/>
          <p:nvPr/>
        </p:nvSpPr>
        <p:spPr>
          <a:xfrm>
            <a:off x="971600" y="1916832"/>
            <a:ext cx="7416824" cy="3724096"/>
          </a:xfrm>
          <a:prstGeom prst="rect">
            <a:avLst/>
          </a:prstGeom>
          <a:noFill/>
        </p:spPr>
        <p:txBody>
          <a:bodyPr wrap="square" rtlCol="0">
            <a:spAutoFit/>
          </a:bodyPr>
          <a:lstStyle/>
          <a:p>
            <a:r>
              <a:rPr lang="es-ES" sz="2000" b="1" dirty="0">
                <a:latin typeface="Myriad Pro"/>
              </a:rPr>
              <a:t>2. </a:t>
            </a:r>
            <a:r>
              <a:rPr lang="es-ES" sz="2000" b="1" dirty="0">
                <a:solidFill>
                  <a:srgbClr val="FFFF00"/>
                </a:solidFill>
                <a:latin typeface="Myriad Pro"/>
              </a:rPr>
              <a:t>Modelo en cascada con retroalimentación</a:t>
            </a:r>
          </a:p>
          <a:p>
            <a:endParaRPr lang="es-ES" b="1" u="sng" dirty="0">
              <a:latin typeface="Myriad Pro"/>
            </a:endParaRPr>
          </a:p>
          <a:p>
            <a:pPr algn="just"/>
            <a:r>
              <a:rPr lang="es-ES" b="1" u="sng" dirty="0">
                <a:latin typeface="Myriad Pro"/>
              </a:rPr>
              <a:t>Ventajas</a:t>
            </a:r>
            <a:r>
              <a:rPr lang="es-ES" dirty="0">
                <a:latin typeface="Myriad Pro"/>
              </a:rPr>
              <a:t>: fácil de comprender, de planificar y de seguir, y existen herramientas que lo soportan.</a:t>
            </a:r>
          </a:p>
          <a:p>
            <a:pPr algn="just"/>
            <a:endParaRPr lang="es-ES" dirty="0">
              <a:latin typeface="Myriad Pro"/>
            </a:endParaRPr>
          </a:p>
          <a:p>
            <a:pPr algn="just"/>
            <a:r>
              <a:rPr lang="es-ES" b="1" u="sng" dirty="0">
                <a:latin typeface="Myriad Pro"/>
              </a:rPr>
              <a:t>Inconvenientes</a:t>
            </a:r>
            <a:r>
              <a:rPr lang="es-ES" dirty="0">
                <a:latin typeface="Myriad Pro"/>
              </a:rPr>
              <a:t>: los cambios generan confusiones conforme el proyecto avanza, es difícil para el cliente especificar todos los requisitos al principio, cuanto más tarde se detecte un fallo más costoso será hacer los cambios que implique (rehacer todas las fases). Cliente tendrá que tener paciencia, no habrá una versión funcional hasta que esté muy avanzado el proyecto. Si descubrimos un fallo al final= DESASTRE.</a:t>
            </a:r>
          </a:p>
          <a:p>
            <a:pPr algn="just"/>
            <a:endParaRPr lang="es-ES" dirty="0">
              <a:latin typeface="Myriad Pro"/>
            </a:endParaRPr>
          </a:p>
          <a:p>
            <a:endParaRPr lang="es-ES" dirty="0">
              <a:latin typeface="Myriad Pro"/>
            </a:endParaRPr>
          </a:p>
        </p:txBody>
      </p:sp>
    </p:spTree>
    <p:extLst>
      <p:ext uri="{BB962C8B-B14F-4D97-AF65-F5344CB8AC3E}">
        <p14:creationId xmlns:p14="http://schemas.microsoft.com/office/powerpoint/2010/main" val="2611926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BF6B57C-71FF-4406-9123-4161A7613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2281480"/>
            <a:ext cx="8254003" cy="4111067"/>
          </a:xfrm>
          <a:prstGeom prst="rect">
            <a:avLst/>
          </a:prstGeom>
        </p:spPr>
      </p:pic>
      <p:sp>
        <p:nvSpPr>
          <p:cNvPr id="3" name="Rectángulo 2">
            <a:extLst>
              <a:ext uri="{FF2B5EF4-FFF2-40B4-BE49-F238E27FC236}">
                <a16:creationId xmlns:a16="http://schemas.microsoft.com/office/drawing/2014/main" id="{FCB6F3A5-B384-4F37-B7DE-7921680F04E8}"/>
              </a:ext>
            </a:extLst>
          </p:cNvPr>
          <p:cNvSpPr/>
          <p:nvPr/>
        </p:nvSpPr>
        <p:spPr>
          <a:xfrm>
            <a:off x="683568" y="404664"/>
            <a:ext cx="7992888" cy="1200329"/>
          </a:xfrm>
          <a:prstGeom prst="rect">
            <a:avLst/>
          </a:prstGeom>
        </p:spPr>
        <p:txBody>
          <a:bodyPr wrap="square">
            <a:spAutoFit/>
          </a:bodyPr>
          <a:lstStyle/>
          <a:p>
            <a:r>
              <a:rPr lang="es-ES" sz="4000" b="1" dirty="0">
                <a:latin typeface="Myriad Pro"/>
              </a:rPr>
              <a:t>3.- Desarrollo del software.</a:t>
            </a:r>
          </a:p>
          <a:p>
            <a:r>
              <a:rPr lang="es-ES" sz="3200" b="1" dirty="0">
                <a:latin typeface="Myriad Pro"/>
              </a:rPr>
              <a:t>	</a:t>
            </a:r>
            <a:r>
              <a:rPr lang="es-ES" sz="2400" b="1" dirty="0">
                <a:latin typeface="Myriad Pro"/>
              </a:rPr>
              <a:t>3.1 Ciclos de vida del software</a:t>
            </a:r>
            <a:endParaRPr lang="es-ES" sz="2400" dirty="0">
              <a:latin typeface="Myriad Pro"/>
            </a:endParaRPr>
          </a:p>
        </p:txBody>
      </p:sp>
      <p:sp>
        <p:nvSpPr>
          <p:cNvPr id="4" name="CuadroTexto 3">
            <a:extLst>
              <a:ext uri="{FF2B5EF4-FFF2-40B4-BE49-F238E27FC236}">
                <a16:creationId xmlns:a16="http://schemas.microsoft.com/office/drawing/2014/main" id="{D67AD72C-5564-431A-AD33-31CB0B9633BA}"/>
              </a:ext>
            </a:extLst>
          </p:cNvPr>
          <p:cNvSpPr txBox="1"/>
          <p:nvPr/>
        </p:nvSpPr>
        <p:spPr>
          <a:xfrm>
            <a:off x="899592" y="1772816"/>
            <a:ext cx="6984776" cy="369332"/>
          </a:xfrm>
          <a:prstGeom prst="rect">
            <a:avLst/>
          </a:prstGeom>
          <a:noFill/>
        </p:spPr>
        <p:txBody>
          <a:bodyPr wrap="square" rtlCol="0">
            <a:spAutoFit/>
          </a:bodyPr>
          <a:lstStyle/>
          <a:p>
            <a:r>
              <a:rPr lang="es-ES" dirty="0"/>
              <a:t>Modelo en Cascada con retroalimentación</a:t>
            </a:r>
          </a:p>
        </p:txBody>
      </p:sp>
    </p:spTree>
    <p:extLst>
      <p:ext uri="{BB962C8B-B14F-4D97-AF65-F5344CB8AC3E}">
        <p14:creationId xmlns:p14="http://schemas.microsoft.com/office/powerpoint/2010/main" val="963601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097CC54-5893-4651-AF37-2DB36158FDCE}"/>
              </a:ext>
            </a:extLst>
          </p:cNvPr>
          <p:cNvSpPr/>
          <p:nvPr/>
        </p:nvSpPr>
        <p:spPr>
          <a:xfrm>
            <a:off x="683568" y="404664"/>
            <a:ext cx="7992888" cy="1200329"/>
          </a:xfrm>
          <a:prstGeom prst="rect">
            <a:avLst/>
          </a:prstGeom>
        </p:spPr>
        <p:txBody>
          <a:bodyPr wrap="square">
            <a:spAutoFit/>
          </a:bodyPr>
          <a:lstStyle/>
          <a:p>
            <a:r>
              <a:rPr lang="es-ES" sz="4000" b="1" dirty="0">
                <a:latin typeface="Myriad Pro"/>
              </a:rPr>
              <a:t>3.- Desarrollo del software.</a:t>
            </a:r>
          </a:p>
          <a:p>
            <a:r>
              <a:rPr lang="es-ES" sz="3200" b="1" dirty="0">
                <a:latin typeface="Myriad Pro"/>
              </a:rPr>
              <a:t>	</a:t>
            </a:r>
            <a:r>
              <a:rPr lang="es-ES" sz="2400" b="1" dirty="0">
                <a:latin typeface="Myriad Pro"/>
              </a:rPr>
              <a:t>3.1 Ciclos de vida del software</a:t>
            </a:r>
            <a:endParaRPr lang="es-ES" sz="2400" dirty="0">
              <a:latin typeface="Myriad Pro"/>
            </a:endParaRPr>
          </a:p>
        </p:txBody>
      </p:sp>
      <p:sp>
        <p:nvSpPr>
          <p:cNvPr id="3" name="Rectángulo 2">
            <a:extLst>
              <a:ext uri="{FF2B5EF4-FFF2-40B4-BE49-F238E27FC236}">
                <a16:creationId xmlns:a16="http://schemas.microsoft.com/office/drawing/2014/main" id="{36BC0E83-AB96-48D1-B982-DD028047E4D9}"/>
              </a:ext>
            </a:extLst>
          </p:cNvPr>
          <p:cNvSpPr/>
          <p:nvPr/>
        </p:nvSpPr>
        <p:spPr>
          <a:xfrm>
            <a:off x="683568" y="1916832"/>
            <a:ext cx="7992888" cy="4524315"/>
          </a:xfrm>
          <a:prstGeom prst="rect">
            <a:avLst/>
          </a:prstGeom>
        </p:spPr>
        <p:txBody>
          <a:bodyPr wrap="square">
            <a:spAutoFit/>
          </a:bodyPr>
          <a:lstStyle/>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dirty="0">
              <a:latin typeface="Myriad Pro"/>
            </a:endParaRPr>
          </a:p>
        </p:txBody>
      </p:sp>
      <p:sp>
        <p:nvSpPr>
          <p:cNvPr id="4" name="CuadroTexto 3">
            <a:extLst>
              <a:ext uri="{FF2B5EF4-FFF2-40B4-BE49-F238E27FC236}">
                <a16:creationId xmlns:a16="http://schemas.microsoft.com/office/drawing/2014/main" id="{F628BDF4-71C6-4F7E-AFBF-AB182A16C136}"/>
              </a:ext>
            </a:extLst>
          </p:cNvPr>
          <p:cNvSpPr txBox="1"/>
          <p:nvPr/>
        </p:nvSpPr>
        <p:spPr>
          <a:xfrm>
            <a:off x="971600" y="1906374"/>
            <a:ext cx="7416824" cy="4308872"/>
          </a:xfrm>
          <a:prstGeom prst="rect">
            <a:avLst/>
          </a:prstGeom>
          <a:noFill/>
        </p:spPr>
        <p:txBody>
          <a:bodyPr wrap="square" rtlCol="0">
            <a:spAutoFit/>
          </a:bodyPr>
          <a:lstStyle/>
          <a:p>
            <a:pPr algn="just"/>
            <a:r>
              <a:rPr lang="es-ES" sz="2000" b="1" dirty="0">
                <a:solidFill>
                  <a:srgbClr val="FFFF00"/>
                </a:solidFill>
                <a:latin typeface="Myriad Pro"/>
              </a:rPr>
              <a:t>3 Modelos de proceso incremental</a:t>
            </a:r>
          </a:p>
          <a:p>
            <a:pPr algn="just"/>
            <a:endParaRPr lang="es-ES" sz="2000" b="1" u="sng" dirty="0">
              <a:latin typeface="Myriad Pro"/>
            </a:endParaRPr>
          </a:p>
          <a:p>
            <a:pPr algn="just"/>
            <a:r>
              <a:rPr lang="es-ES" dirty="0">
                <a:latin typeface="Myriad Pro"/>
              </a:rPr>
              <a:t>Para resolver el problema del tiempo del modelo en cascada, podemos ir haciendo entregas con una funcionalidad parcial del software al cliente y aumentarla en entregas posteriores. De esta forma se concibe el desarrollo de software como un proceso en el que se van produciendo diversos incrementos o entregables. </a:t>
            </a:r>
          </a:p>
          <a:p>
            <a:pPr algn="just"/>
            <a:r>
              <a:rPr lang="es-ES" b="1" dirty="0">
                <a:solidFill>
                  <a:srgbClr val="FFFF00"/>
                </a:solidFill>
                <a:latin typeface="Myriad Pro"/>
              </a:rPr>
              <a:t>	</a:t>
            </a:r>
          </a:p>
          <a:p>
            <a:pPr algn="just"/>
            <a:r>
              <a:rPr lang="es-ES" b="1" dirty="0">
                <a:solidFill>
                  <a:srgbClr val="FFFF00"/>
                </a:solidFill>
                <a:latin typeface="Myriad Pro"/>
              </a:rPr>
              <a:t>Modelo iterativo incremental </a:t>
            </a:r>
            <a:endParaRPr lang="es-ES" b="1" u="sng" dirty="0">
              <a:solidFill>
                <a:srgbClr val="FFFF00"/>
              </a:solidFill>
              <a:latin typeface="Myriad Pro"/>
            </a:endParaRPr>
          </a:p>
          <a:p>
            <a:pPr algn="just"/>
            <a:endParaRPr lang="es-ES" dirty="0">
              <a:latin typeface="Myriad Pro"/>
            </a:endParaRPr>
          </a:p>
          <a:p>
            <a:pPr lvl="1" algn="just"/>
            <a:r>
              <a:rPr lang="es-ES" dirty="0">
                <a:latin typeface="Myriad Pro"/>
              </a:rPr>
              <a:t>Es decir se realiza el modelo anterior (cascada) eliminando la retroalimentación y haciendo los cambios necesarios en cada incremento y entrega. Las fases se repiten y refinan, y van propagando su mejora a las fases siguientes</a:t>
            </a:r>
          </a:p>
          <a:p>
            <a:pPr algn="just"/>
            <a:endParaRPr lang="es-ES" dirty="0">
              <a:latin typeface="Myriad Pro"/>
            </a:endParaRPr>
          </a:p>
        </p:txBody>
      </p:sp>
    </p:spTree>
    <p:extLst>
      <p:ext uri="{BB962C8B-B14F-4D97-AF65-F5344CB8AC3E}">
        <p14:creationId xmlns:p14="http://schemas.microsoft.com/office/powerpoint/2010/main" val="232821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42383949-95DE-4CF6-87BA-668B54D2CF45}"/>
              </a:ext>
            </a:extLst>
          </p:cNvPr>
          <p:cNvSpPr/>
          <p:nvPr/>
        </p:nvSpPr>
        <p:spPr>
          <a:xfrm>
            <a:off x="575556" y="356463"/>
            <a:ext cx="7992888" cy="1200329"/>
          </a:xfrm>
          <a:prstGeom prst="rect">
            <a:avLst/>
          </a:prstGeom>
        </p:spPr>
        <p:txBody>
          <a:bodyPr wrap="square">
            <a:spAutoFit/>
          </a:bodyPr>
          <a:lstStyle/>
          <a:p>
            <a:r>
              <a:rPr lang="es-ES" sz="4000" b="1" dirty="0">
                <a:latin typeface="Myriad Pro"/>
              </a:rPr>
              <a:t>3.- Desarrollo del software.</a:t>
            </a:r>
          </a:p>
          <a:p>
            <a:r>
              <a:rPr lang="es-ES" sz="3200" b="1" dirty="0">
                <a:latin typeface="Myriad Pro"/>
              </a:rPr>
              <a:t>	</a:t>
            </a:r>
            <a:r>
              <a:rPr lang="es-ES" sz="2400" b="1" dirty="0">
                <a:latin typeface="Myriad Pro"/>
              </a:rPr>
              <a:t>3.1 Ciclos de vida del software</a:t>
            </a:r>
            <a:endParaRPr lang="es-ES" sz="2400" dirty="0">
              <a:latin typeface="Myriad Pro"/>
            </a:endParaRPr>
          </a:p>
        </p:txBody>
      </p:sp>
      <p:pic>
        <p:nvPicPr>
          <p:cNvPr id="3078" name="Picture 6" descr="Resultado de imagen para modelo incremental software">
            <a:extLst>
              <a:ext uri="{FF2B5EF4-FFF2-40B4-BE49-F238E27FC236}">
                <a16:creationId xmlns:a16="http://schemas.microsoft.com/office/drawing/2014/main" id="{51C181F5-8346-400B-94A9-3CCFD576E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068960"/>
            <a:ext cx="8086725" cy="3076575"/>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ADBCCE2F-ADE8-4BC5-9F5F-6593F77500F4}"/>
              </a:ext>
            </a:extLst>
          </p:cNvPr>
          <p:cNvSpPr/>
          <p:nvPr/>
        </p:nvSpPr>
        <p:spPr>
          <a:xfrm>
            <a:off x="755576" y="1556792"/>
            <a:ext cx="7344816" cy="1015663"/>
          </a:xfrm>
          <a:prstGeom prst="rect">
            <a:avLst/>
          </a:prstGeom>
        </p:spPr>
        <p:txBody>
          <a:bodyPr wrap="square">
            <a:spAutoFit/>
          </a:bodyPr>
          <a:lstStyle/>
          <a:p>
            <a:pPr algn="just"/>
            <a:r>
              <a:rPr lang="es-ES" sz="2000" dirty="0">
                <a:latin typeface="Myriad Pro"/>
              </a:rPr>
              <a:t>El modelo incremental aplica secuencias lineales de forma escalonada mientras progresa el tiempo en el calendario.</a:t>
            </a:r>
          </a:p>
          <a:p>
            <a:pPr algn="just"/>
            <a:r>
              <a:rPr lang="es-ES" sz="2000" dirty="0">
                <a:latin typeface="Myriad Pro"/>
              </a:rPr>
              <a:t>Cada secuencia lineal produce un “incremento” de software.</a:t>
            </a:r>
          </a:p>
        </p:txBody>
      </p:sp>
    </p:spTree>
    <p:extLst>
      <p:ext uri="{BB962C8B-B14F-4D97-AF65-F5344CB8AC3E}">
        <p14:creationId xmlns:p14="http://schemas.microsoft.com/office/powerpoint/2010/main" val="392181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 sz="4000" dirty="0">
                <a:latin typeface="Myriad Pro" pitchFamily="34" charset="0"/>
              </a:rPr>
              <a:t>ÍNDICE</a:t>
            </a:r>
            <a:endParaRPr sz="4000" dirty="0">
              <a:latin typeface="Myriad Pro" pitchFamily="34" charset="0"/>
            </a:endParaRPr>
          </a:p>
        </p:txBody>
      </p:sp>
      <p:sp>
        <p:nvSpPr>
          <p:cNvPr id="63" name="Google Shape;63;p14"/>
          <p:cNvSpPr txBox="1">
            <a:spLocks noGrp="1"/>
          </p:cNvSpPr>
          <p:nvPr>
            <p:ph type="body" idx="1"/>
          </p:nvPr>
        </p:nvSpPr>
        <p:spPr>
          <a:prstGeom prst="rect">
            <a:avLst/>
          </a:prstGeom>
        </p:spPr>
        <p:txBody>
          <a:bodyPr spcFirstLastPara="1" wrap="square" lIns="91425" tIns="91425" rIns="91425" bIns="91425" anchor="t" anchorCtr="0">
            <a:noAutofit/>
          </a:bodyPr>
          <a:lstStyle/>
          <a:p>
            <a:pPr marL="571500" lvl="0" indent="-457200" algn="l" rtl="0">
              <a:spcBef>
                <a:spcPts val="0"/>
              </a:spcBef>
              <a:spcAft>
                <a:spcPts val="0"/>
              </a:spcAft>
              <a:buSzPts val="1800"/>
              <a:buNone/>
            </a:pPr>
            <a:r>
              <a:rPr lang="es" sz="1800" dirty="0">
                <a:latin typeface="Myriad Pro"/>
              </a:rPr>
              <a:t>1. Software y programa. Tipos de software.</a:t>
            </a:r>
          </a:p>
          <a:p>
            <a:pPr marL="571500" lvl="0" indent="-457200" algn="l" rtl="0">
              <a:spcBef>
                <a:spcPts val="0"/>
              </a:spcBef>
              <a:spcAft>
                <a:spcPts val="0"/>
              </a:spcAft>
              <a:buSzPts val="1800"/>
              <a:buNone/>
            </a:pPr>
            <a:endParaRPr lang="es" sz="1800" dirty="0">
              <a:latin typeface="Myriad Pro"/>
            </a:endParaRPr>
          </a:p>
          <a:p>
            <a:pPr marL="457200" lvl="0" indent="-342900" algn="l" rtl="0">
              <a:spcBef>
                <a:spcPts val="0"/>
              </a:spcBef>
              <a:spcAft>
                <a:spcPts val="0"/>
              </a:spcAft>
              <a:buSzPts val="1800"/>
              <a:buNone/>
            </a:pPr>
            <a:r>
              <a:rPr lang="es" sz="1800" dirty="0">
                <a:latin typeface="Myriad Pro"/>
              </a:rPr>
              <a:t>2. Relación hardware-software.</a:t>
            </a:r>
          </a:p>
          <a:p>
            <a:pPr marL="457200" lvl="0" indent="-342900" algn="l" rtl="0">
              <a:spcBef>
                <a:spcPts val="0"/>
              </a:spcBef>
              <a:spcAft>
                <a:spcPts val="0"/>
              </a:spcAft>
              <a:buSzPts val="1800"/>
              <a:buNone/>
            </a:pPr>
            <a:endParaRPr lang="es" sz="1800" dirty="0">
              <a:latin typeface="Myriad Pro"/>
            </a:endParaRPr>
          </a:p>
          <a:p>
            <a:pPr marL="457200" lvl="0" indent="-342900" algn="l" rtl="0">
              <a:spcBef>
                <a:spcPts val="0"/>
              </a:spcBef>
              <a:spcAft>
                <a:spcPts val="0"/>
              </a:spcAft>
              <a:buSzPts val="1800"/>
              <a:buNone/>
            </a:pPr>
            <a:r>
              <a:rPr lang="es" sz="1800" dirty="0">
                <a:latin typeface="Myriad Pro"/>
              </a:rPr>
              <a:t>3. Desarrollo de software.</a:t>
            </a:r>
          </a:p>
          <a:p>
            <a:pPr marL="457200" lvl="0" indent="-342900" algn="l" rtl="0">
              <a:spcBef>
                <a:spcPts val="0"/>
              </a:spcBef>
              <a:spcAft>
                <a:spcPts val="0"/>
              </a:spcAft>
              <a:buSzPts val="1800"/>
              <a:buNone/>
            </a:pPr>
            <a:r>
              <a:rPr lang="es" sz="1800" dirty="0">
                <a:latin typeface="Myriad Pro"/>
              </a:rPr>
              <a:t>	3.1. Ciclos de vida del software.</a:t>
            </a:r>
          </a:p>
          <a:p>
            <a:pPr marL="457200" lvl="0" indent="-342900" algn="l" rtl="0">
              <a:spcBef>
                <a:spcPts val="0"/>
              </a:spcBef>
              <a:spcAft>
                <a:spcPts val="0"/>
              </a:spcAft>
              <a:buSzPts val="1800"/>
              <a:buNone/>
            </a:pPr>
            <a:r>
              <a:rPr lang="es" sz="1800" dirty="0">
                <a:latin typeface="Myriad Pro"/>
              </a:rPr>
              <a:t>	</a:t>
            </a:r>
          </a:p>
          <a:p>
            <a:pPr>
              <a:buNone/>
            </a:pPr>
            <a:r>
              <a:rPr lang="es" sz="1800" dirty="0">
                <a:latin typeface="Myriad Pro"/>
              </a:rPr>
              <a:t>4. Fases en el desarrollo del software.</a:t>
            </a:r>
          </a:p>
          <a:p>
            <a:pPr marL="457200" lvl="1" indent="-342900">
              <a:spcBef>
                <a:spcPts val="0"/>
              </a:spcBef>
              <a:buSzPts val="1800"/>
              <a:buNone/>
            </a:pPr>
            <a:r>
              <a:rPr lang="es" sz="1800" dirty="0">
                <a:latin typeface="Myriad Pro"/>
              </a:rPr>
              <a:t>	4.1 Análisis</a:t>
            </a:r>
          </a:p>
          <a:p>
            <a:pPr marL="457200" lvl="1" indent="-342900">
              <a:spcBef>
                <a:spcPts val="0"/>
              </a:spcBef>
              <a:buSzPts val="1800"/>
              <a:buNone/>
            </a:pPr>
            <a:r>
              <a:rPr lang="es" sz="1800" dirty="0">
                <a:latin typeface="Myriad Pro"/>
              </a:rPr>
              <a:t>	4.2 Diseño</a:t>
            </a:r>
          </a:p>
          <a:p>
            <a:pPr marL="457200" lvl="1" indent="-342900">
              <a:spcBef>
                <a:spcPts val="0"/>
              </a:spcBef>
              <a:buSzPts val="1800"/>
              <a:buNone/>
            </a:pPr>
            <a:r>
              <a:rPr lang="es" sz="1800" dirty="0">
                <a:latin typeface="Myriad Pro"/>
              </a:rPr>
              <a:t>	4.3 Codificación. Tipos de Código</a:t>
            </a:r>
          </a:p>
          <a:p>
            <a:pPr marL="457200" lvl="1" indent="-342900">
              <a:spcBef>
                <a:spcPts val="0"/>
              </a:spcBef>
              <a:buSzPts val="1800"/>
              <a:buNone/>
            </a:pPr>
            <a:r>
              <a:rPr lang="es" sz="1800" dirty="0">
                <a:latin typeface="Myriad Pro"/>
              </a:rPr>
              <a:t>	4.4 Pruebas</a:t>
            </a:r>
          </a:p>
          <a:p>
            <a:pPr marL="457200" lvl="1" indent="-342900">
              <a:spcBef>
                <a:spcPts val="0"/>
              </a:spcBef>
              <a:buSzPts val="1800"/>
              <a:buNone/>
            </a:pPr>
            <a:r>
              <a:rPr lang="es" sz="1800" dirty="0">
                <a:latin typeface="Myriad Pro"/>
              </a:rPr>
              <a:t>	4.5 Documentación</a:t>
            </a:r>
          </a:p>
          <a:p>
            <a:pPr marL="457200" lvl="1" indent="-342900">
              <a:spcBef>
                <a:spcPts val="0"/>
              </a:spcBef>
              <a:buSzPts val="1800"/>
              <a:buNone/>
            </a:pPr>
            <a:r>
              <a:rPr lang="es" sz="1800" dirty="0">
                <a:latin typeface="Myriad Pro"/>
              </a:rPr>
              <a:t>	4.6 Explotación</a:t>
            </a:r>
          </a:p>
          <a:p>
            <a:pPr marL="457200" lvl="1" indent="-342900">
              <a:spcBef>
                <a:spcPts val="0"/>
              </a:spcBef>
              <a:buSzPts val="1800"/>
              <a:buNone/>
            </a:pPr>
            <a:r>
              <a:rPr lang="es" sz="1800" dirty="0">
                <a:latin typeface="Myriad Pro"/>
              </a:rPr>
              <a:t>	4.7 Mantenimiento</a:t>
            </a:r>
          </a:p>
          <a:p>
            <a:pPr marL="457200" lvl="1" indent="-342900">
              <a:spcBef>
                <a:spcPts val="0"/>
              </a:spcBef>
              <a:buSzPts val="1800"/>
              <a:buNone/>
            </a:pPr>
            <a:endParaRPr lang="es" sz="1800" dirty="0">
              <a:latin typeface="Myriad Pro" pitchFamily="34" charset="0"/>
            </a:endParaRPr>
          </a:p>
          <a:p>
            <a:pPr marL="457200" lvl="1" indent="-342900">
              <a:spcBef>
                <a:spcPts val="0"/>
              </a:spcBef>
              <a:buSzPts val="1800"/>
              <a:buNone/>
            </a:pPr>
            <a:endParaRPr lang="es" sz="1800" dirty="0">
              <a:latin typeface="Myriad Pro"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097CC54-5893-4651-AF37-2DB36158FDCE}"/>
              </a:ext>
            </a:extLst>
          </p:cNvPr>
          <p:cNvSpPr/>
          <p:nvPr/>
        </p:nvSpPr>
        <p:spPr>
          <a:xfrm>
            <a:off x="683568" y="404664"/>
            <a:ext cx="7992888" cy="1200329"/>
          </a:xfrm>
          <a:prstGeom prst="rect">
            <a:avLst/>
          </a:prstGeom>
        </p:spPr>
        <p:txBody>
          <a:bodyPr wrap="square">
            <a:spAutoFit/>
          </a:bodyPr>
          <a:lstStyle/>
          <a:p>
            <a:r>
              <a:rPr lang="es-ES" sz="4000" b="1" dirty="0">
                <a:latin typeface="Myriad Pro"/>
              </a:rPr>
              <a:t>3.- Desarrollo del software.</a:t>
            </a:r>
          </a:p>
          <a:p>
            <a:r>
              <a:rPr lang="es-ES" sz="3200" b="1" dirty="0">
                <a:latin typeface="Myriad Pro"/>
              </a:rPr>
              <a:t>	</a:t>
            </a:r>
            <a:r>
              <a:rPr lang="es-ES" sz="2400" b="1" dirty="0">
                <a:latin typeface="Myriad Pro"/>
              </a:rPr>
              <a:t>3.1 Ciclos de vida del software</a:t>
            </a:r>
            <a:endParaRPr lang="es-ES" sz="2400" dirty="0">
              <a:latin typeface="Myriad Pro"/>
            </a:endParaRPr>
          </a:p>
        </p:txBody>
      </p:sp>
      <p:sp>
        <p:nvSpPr>
          <p:cNvPr id="3" name="Rectángulo 2">
            <a:extLst>
              <a:ext uri="{FF2B5EF4-FFF2-40B4-BE49-F238E27FC236}">
                <a16:creationId xmlns:a16="http://schemas.microsoft.com/office/drawing/2014/main" id="{36BC0E83-AB96-48D1-B982-DD028047E4D9}"/>
              </a:ext>
            </a:extLst>
          </p:cNvPr>
          <p:cNvSpPr/>
          <p:nvPr/>
        </p:nvSpPr>
        <p:spPr>
          <a:xfrm>
            <a:off x="683568" y="1916832"/>
            <a:ext cx="7992888" cy="4524315"/>
          </a:xfrm>
          <a:prstGeom prst="rect">
            <a:avLst/>
          </a:prstGeom>
        </p:spPr>
        <p:txBody>
          <a:bodyPr wrap="square">
            <a:spAutoFit/>
          </a:bodyPr>
          <a:lstStyle/>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dirty="0">
              <a:latin typeface="Myriad Pro"/>
            </a:endParaRPr>
          </a:p>
        </p:txBody>
      </p:sp>
      <p:sp>
        <p:nvSpPr>
          <p:cNvPr id="4" name="CuadroTexto 3">
            <a:extLst>
              <a:ext uri="{FF2B5EF4-FFF2-40B4-BE49-F238E27FC236}">
                <a16:creationId xmlns:a16="http://schemas.microsoft.com/office/drawing/2014/main" id="{F628BDF4-71C6-4F7E-AFBF-AB182A16C136}"/>
              </a:ext>
            </a:extLst>
          </p:cNvPr>
          <p:cNvSpPr txBox="1"/>
          <p:nvPr/>
        </p:nvSpPr>
        <p:spPr>
          <a:xfrm>
            <a:off x="971600" y="1906374"/>
            <a:ext cx="7416824" cy="3139321"/>
          </a:xfrm>
          <a:prstGeom prst="rect">
            <a:avLst/>
          </a:prstGeom>
          <a:noFill/>
        </p:spPr>
        <p:txBody>
          <a:bodyPr wrap="square" rtlCol="0">
            <a:spAutoFit/>
          </a:bodyPr>
          <a:lstStyle/>
          <a:p>
            <a:pPr algn="just"/>
            <a:r>
              <a:rPr lang="es-ES" sz="2000" b="1" dirty="0">
                <a:solidFill>
                  <a:srgbClr val="FFFF00"/>
                </a:solidFill>
                <a:latin typeface="Myriad Pro"/>
              </a:rPr>
              <a:t>4. Modelos evolutivos </a:t>
            </a:r>
          </a:p>
          <a:p>
            <a:pPr algn="just"/>
            <a:endParaRPr lang="es-ES" sz="2000" b="1" u="sng" dirty="0">
              <a:latin typeface="Myriad Pro"/>
            </a:endParaRPr>
          </a:p>
          <a:p>
            <a:pPr algn="just"/>
            <a:r>
              <a:rPr lang="es-ES" sz="2000" dirty="0">
                <a:latin typeface="Myriad Pro"/>
              </a:rPr>
              <a:t>Son más modernos que los anteriores. Tienen en cuenta la naturaleza cambiante y evolutiva del software. (cambio en los requerimientos).</a:t>
            </a:r>
          </a:p>
          <a:p>
            <a:pPr algn="just"/>
            <a:r>
              <a:rPr lang="es-ES" sz="2000" dirty="0">
                <a:latin typeface="Myriad Pro"/>
              </a:rPr>
              <a:t>Modelos iterativos, desarrollan versiones cada vez más completas del software.</a:t>
            </a:r>
          </a:p>
          <a:p>
            <a:pPr algn="just"/>
            <a:endParaRPr lang="es-ES" sz="2000" b="1" u="sng" dirty="0">
              <a:latin typeface="Myriad Pro"/>
            </a:endParaRPr>
          </a:p>
          <a:p>
            <a:pPr algn="just"/>
            <a:endParaRPr lang="es-ES" sz="2000" b="1" u="sng" dirty="0">
              <a:latin typeface="Myriad Pro"/>
            </a:endParaRPr>
          </a:p>
          <a:p>
            <a:pPr algn="just"/>
            <a:endParaRPr lang="es-ES" dirty="0">
              <a:latin typeface="Myriad Pro"/>
            </a:endParaRPr>
          </a:p>
        </p:txBody>
      </p:sp>
      <p:pic>
        <p:nvPicPr>
          <p:cNvPr id="3074" name="Picture 2" descr="Modelos de proceso evolutivo - IS11801 Sección 8">
            <a:extLst>
              <a:ext uri="{FF2B5EF4-FFF2-40B4-BE49-F238E27FC236}">
                <a16:creationId xmlns:a16="http://schemas.microsoft.com/office/drawing/2014/main" id="{1472DF6C-CB3E-858D-71A1-3A0703D45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4245459"/>
            <a:ext cx="2422202" cy="2181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925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097CC54-5893-4651-AF37-2DB36158FDCE}"/>
              </a:ext>
            </a:extLst>
          </p:cNvPr>
          <p:cNvSpPr/>
          <p:nvPr/>
        </p:nvSpPr>
        <p:spPr>
          <a:xfrm>
            <a:off x="683568" y="404664"/>
            <a:ext cx="7992888" cy="1200329"/>
          </a:xfrm>
          <a:prstGeom prst="rect">
            <a:avLst/>
          </a:prstGeom>
        </p:spPr>
        <p:txBody>
          <a:bodyPr wrap="square">
            <a:spAutoFit/>
          </a:bodyPr>
          <a:lstStyle/>
          <a:p>
            <a:r>
              <a:rPr lang="es-ES" sz="4000" b="1" dirty="0">
                <a:latin typeface="Myriad Pro"/>
              </a:rPr>
              <a:t>3.- Desarrollo del software.</a:t>
            </a:r>
          </a:p>
          <a:p>
            <a:r>
              <a:rPr lang="es-ES" sz="3200" b="1" dirty="0">
                <a:latin typeface="Myriad Pro"/>
              </a:rPr>
              <a:t>	</a:t>
            </a:r>
            <a:r>
              <a:rPr lang="es-ES" sz="2400" b="1" dirty="0">
                <a:latin typeface="Myriad Pro"/>
              </a:rPr>
              <a:t>3.1 Ciclos de vida del software</a:t>
            </a:r>
            <a:endParaRPr lang="es-ES" sz="2400" dirty="0">
              <a:latin typeface="Myriad Pro"/>
            </a:endParaRPr>
          </a:p>
        </p:txBody>
      </p:sp>
      <p:sp>
        <p:nvSpPr>
          <p:cNvPr id="3" name="Rectángulo 2">
            <a:extLst>
              <a:ext uri="{FF2B5EF4-FFF2-40B4-BE49-F238E27FC236}">
                <a16:creationId xmlns:a16="http://schemas.microsoft.com/office/drawing/2014/main" id="{36BC0E83-AB96-48D1-B982-DD028047E4D9}"/>
              </a:ext>
            </a:extLst>
          </p:cNvPr>
          <p:cNvSpPr/>
          <p:nvPr/>
        </p:nvSpPr>
        <p:spPr>
          <a:xfrm>
            <a:off x="683568" y="1916832"/>
            <a:ext cx="7992888" cy="4524315"/>
          </a:xfrm>
          <a:prstGeom prst="rect">
            <a:avLst/>
          </a:prstGeom>
        </p:spPr>
        <p:txBody>
          <a:bodyPr wrap="square">
            <a:spAutoFit/>
          </a:bodyPr>
          <a:lstStyle/>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dirty="0">
              <a:latin typeface="Myriad Pro"/>
            </a:endParaRPr>
          </a:p>
        </p:txBody>
      </p:sp>
      <p:sp>
        <p:nvSpPr>
          <p:cNvPr id="4" name="CuadroTexto 3">
            <a:extLst>
              <a:ext uri="{FF2B5EF4-FFF2-40B4-BE49-F238E27FC236}">
                <a16:creationId xmlns:a16="http://schemas.microsoft.com/office/drawing/2014/main" id="{F628BDF4-71C6-4F7E-AFBF-AB182A16C136}"/>
              </a:ext>
            </a:extLst>
          </p:cNvPr>
          <p:cNvSpPr txBox="1"/>
          <p:nvPr/>
        </p:nvSpPr>
        <p:spPr>
          <a:xfrm>
            <a:off x="541768" y="1909593"/>
            <a:ext cx="5256584" cy="3785652"/>
          </a:xfrm>
          <a:prstGeom prst="rect">
            <a:avLst/>
          </a:prstGeom>
          <a:noFill/>
        </p:spPr>
        <p:txBody>
          <a:bodyPr wrap="square" rtlCol="0">
            <a:spAutoFit/>
          </a:bodyPr>
          <a:lstStyle/>
          <a:p>
            <a:pPr algn="just"/>
            <a:r>
              <a:rPr lang="es-ES" sz="1600" b="1" dirty="0">
                <a:solidFill>
                  <a:srgbClr val="FFFF00"/>
                </a:solidFill>
                <a:latin typeface="Myriad Pro"/>
              </a:rPr>
              <a:t>4. Modelos evolutivos. </a:t>
            </a:r>
          </a:p>
          <a:p>
            <a:pPr algn="just"/>
            <a:r>
              <a:rPr lang="es-ES" sz="1600" b="1" dirty="0">
                <a:solidFill>
                  <a:srgbClr val="FFFF00"/>
                </a:solidFill>
                <a:latin typeface="Myriad Pro"/>
              </a:rPr>
              <a:t>4.1 Construcción de prototipos </a:t>
            </a:r>
          </a:p>
          <a:p>
            <a:pPr algn="just"/>
            <a:endParaRPr lang="es-ES" sz="1600" b="1" u="sng" dirty="0">
              <a:latin typeface="Myriad Pro"/>
            </a:endParaRPr>
          </a:p>
          <a:p>
            <a:pPr algn="just"/>
            <a:r>
              <a:rPr lang="es-ES" sz="1600" dirty="0">
                <a:latin typeface="Myriad Pro"/>
              </a:rPr>
              <a:t>En la práctica, la construcción de prototipos ayuda al ingeniero de sistemas y al cliente a entender de mejor manera cuál será el resultado de la construcción cuando los requisitos estén satisfechos.</a:t>
            </a:r>
          </a:p>
          <a:p>
            <a:pPr algn="just"/>
            <a:endParaRPr lang="es-ES" sz="1600" dirty="0">
              <a:latin typeface="Myriad Pro"/>
            </a:endParaRPr>
          </a:p>
          <a:p>
            <a:pPr algn="just"/>
            <a:r>
              <a:rPr lang="es-ES" sz="1600" b="1" dirty="0">
                <a:latin typeface="Myriad Pro"/>
              </a:rPr>
              <a:t>Desventajas</a:t>
            </a:r>
          </a:p>
          <a:p>
            <a:pPr algn="just"/>
            <a:r>
              <a:rPr lang="es-ES" sz="1600" dirty="0">
                <a:latin typeface="Myriad Pro"/>
              </a:rPr>
              <a:t>El cliente considera la mayoría de las veces al prototipo como el producto final.</a:t>
            </a:r>
          </a:p>
          <a:p>
            <a:r>
              <a:rPr lang="es-ES" sz="1600" dirty="0">
                <a:latin typeface="Myriad Pro"/>
              </a:rPr>
              <a:t>La calidad del software o la factibilidad de mantenimiento puede que no se tomen en cuenta.</a:t>
            </a:r>
          </a:p>
          <a:p>
            <a:pPr algn="just"/>
            <a:endParaRPr lang="es-ES" sz="1600" b="1" u="sng" dirty="0">
              <a:latin typeface="Myriad Pro"/>
            </a:endParaRPr>
          </a:p>
          <a:p>
            <a:pPr algn="just"/>
            <a:endParaRPr lang="es-ES" sz="1600" dirty="0">
              <a:latin typeface="Myriad Pro"/>
            </a:endParaRPr>
          </a:p>
        </p:txBody>
      </p:sp>
      <p:pic>
        <p:nvPicPr>
          <p:cNvPr id="3074" name="Picture 2" descr="Modelos de proceso evolutivo - IS11801 Sección 8">
            <a:extLst>
              <a:ext uri="{FF2B5EF4-FFF2-40B4-BE49-F238E27FC236}">
                <a16:creationId xmlns:a16="http://schemas.microsoft.com/office/drawing/2014/main" id="{1472DF6C-CB3E-858D-71A1-3A0703D45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9653" y="2132856"/>
            <a:ext cx="2878104"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748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097CC54-5893-4651-AF37-2DB36158FDCE}"/>
              </a:ext>
            </a:extLst>
          </p:cNvPr>
          <p:cNvSpPr/>
          <p:nvPr/>
        </p:nvSpPr>
        <p:spPr>
          <a:xfrm>
            <a:off x="683568" y="404664"/>
            <a:ext cx="7992888" cy="1200329"/>
          </a:xfrm>
          <a:prstGeom prst="rect">
            <a:avLst/>
          </a:prstGeom>
        </p:spPr>
        <p:txBody>
          <a:bodyPr wrap="square">
            <a:spAutoFit/>
          </a:bodyPr>
          <a:lstStyle/>
          <a:p>
            <a:r>
              <a:rPr lang="es-ES" sz="4000" b="1" dirty="0">
                <a:latin typeface="Myriad Pro"/>
              </a:rPr>
              <a:t>3.- Desarrollo del software.</a:t>
            </a:r>
          </a:p>
          <a:p>
            <a:r>
              <a:rPr lang="es-ES" sz="3200" b="1" dirty="0">
                <a:latin typeface="Myriad Pro"/>
              </a:rPr>
              <a:t>	</a:t>
            </a:r>
            <a:r>
              <a:rPr lang="es-ES" sz="2400" b="1" dirty="0">
                <a:latin typeface="Myriad Pro"/>
              </a:rPr>
              <a:t>3.1 Ciclos de vida del software</a:t>
            </a:r>
            <a:endParaRPr lang="es-ES" sz="2400" dirty="0">
              <a:latin typeface="Myriad Pro"/>
            </a:endParaRPr>
          </a:p>
        </p:txBody>
      </p:sp>
      <p:sp>
        <p:nvSpPr>
          <p:cNvPr id="3" name="Rectángulo 2">
            <a:extLst>
              <a:ext uri="{FF2B5EF4-FFF2-40B4-BE49-F238E27FC236}">
                <a16:creationId xmlns:a16="http://schemas.microsoft.com/office/drawing/2014/main" id="{36BC0E83-AB96-48D1-B982-DD028047E4D9}"/>
              </a:ext>
            </a:extLst>
          </p:cNvPr>
          <p:cNvSpPr/>
          <p:nvPr/>
        </p:nvSpPr>
        <p:spPr>
          <a:xfrm>
            <a:off x="683568" y="1916832"/>
            <a:ext cx="7992888" cy="4524315"/>
          </a:xfrm>
          <a:prstGeom prst="rect">
            <a:avLst/>
          </a:prstGeom>
        </p:spPr>
        <p:txBody>
          <a:bodyPr wrap="square">
            <a:spAutoFit/>
          </a:bodyPr>
          <a:lstStyle/>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dirty="0">
              <a:latin typeface="Myriad Pro"/>
            </a:endParaRPr>
          </a:p>
        </p:txBody>
      </p:sp>
      <p:sp>
        <p:nvSpPr>
          <p:cNvPr id="4" name="CuadroTexto 3">
            <a:extLst>
              <a:ext uri="{FF2B5EF4-FFF2-40B4-BE49-F238E27FC236}">
                <a16:creationId xmlns:a16="http://schemas.microsoft.com/office/drawing/2014/main" id="{F628BDF4-71C6-4F7E-AFBF-AB182A16C136}"/>
              </a:ext>
            </a:extLst>
          </p:cNvPr>
          <p:cNvSpPr txBox="1"/>
          <p:nvPr/>
        </p:nvSpPr>
        <p:spPr>
          <a:xfrm>
            <a:off x="541768" y="1909593"/>
            <a:ext cx="5256584" cy="2554545"/>
          </a:xfrm>
          <a:prstGeom prst="rect">
            <a:avLst/>
          </a:prstGeom>
          <a:noFill/>
        </p:spPr>
        <p:txBody>
          <a:bodyPr wrap="square" rtlCol="0">
            <a:spAutoFit/>
          </a:bodyPr>
          <a:lstStyle/>
          <a:p>
            <a:pPr algn="just"/>
            <a:r>
              <a:rPr lang="es-ES" sz="1600" b="1" dirty="0">
                <a:solidFill>
                  <a:srgbClr val="FFFF00"/>
                </a:solidFill>
                <a:latin typeface="Myriad Pro"/>
              </a:rPr>
              <a:t>4. Modelos evolutivos. </a:t>
            </a:r>
          </a:p>
          <a:p>
            <a:pPr algn="just"/>
            <a:r>
              <a:rPr lang="es-ES" sz="1600" b="1" dirty="0">
                <a:solidFill>
                  <a:srgbClr val="FFFF00"/>
                </a:solidFill>
                <a:latin typeface="Myriad Pro"/>
              </a:rPr>
              <a:t>4.1 Construcción de prototipos </a:t>
            </a:r>
          </a:p>
          <a:p>
            <a:pPr algn="just"/>
            <a:endParaRPr lang="es-ES" sz="1600" b="1" u="sng" dirty="0">
              <a:latin typeface="Myriad Pro"/>
            </a:endParaRPr>
          </a:p>
          <a:p>
            <a:pPr algn="just"/>
            <a:r>
              <a:rPr lang="es-ES" sz="1600" dirty="0">
                <a:latin typeface="Myriad Pro"/>
              </a:rPr>
              <a:t>Es conveniente seguir este modelo cuando el cliente es capaz d definir un conjunto de objetivos generales para el software pero no puede identificar los requerimientos en detalle o cuando los desarrolladores tienen dudas considerables.</a:t>
            </a:r>
          </a:p>
          <a:p>
            <a:pPr algn="just"/>
            <a:endParaRPr lang="es-ES" sz="1600" b="1" u="sng" dirty="0">
              <a:latin typeface="Myriad Pro"/>
            </a:endParaRPr>
          </a:p>
          <a:p>
            <a:pPr algn="just"/>
            <a:endParaRPr lang="es-ES" sz="1600" dirty="0">
              <a:latin typeface="Myriad Pro"/>
            </a:endParaRPr>
          </a:p>
        </p:txBody>
      </p:sp>
      <p:pic>
        <p:nvPicPr>
          <p:cNvPr id="3074" name="Picture 2" descr="Modelos de proceso evolutivo - IS11801 Sección 8">
            <a:extLst>
              <a:ext uri="{FF2B5EF4-FFF2-40B4-BE49-F238E27FC236}">
                <a16:creationId xmlns:a16="http://schemas.microsoft.com/office/drawing/2014/main" id="{1472DF6C-CB3E-858D-71A1-3A0703D45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9653" y="2132856"/>
            <a:ext cx="2878104"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358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097CC54-5893-4651-AF37-2DB36158FDCE}"/>
              </a:ext>
            </a:extLst>
          </p:cNvPr>
          <p:cNvSpPr/>
          <p:nvPr/>
        </p:nvSpPr>
        <p:spPr>
          <a:xfrm>
            <a:off x="683568" y="404664"/>
            <a:ext cx="7992888" cy="1200329"/>
          </a:xfrm>
          <a:prstGeom prst="rect">
            <a:avLst/>
          </a:prstGeom>
        </p:spPr>
        <p:txBody>
          <a:bodyPr wrap="square">
            <a:spAutoFit/>
          </a:bodyPr>
          <a:lstStyle/>
          <a:p>
            <a:r>
              <a:rPr lang="es-ES" sz="4000" b="1" dirty="0">
                <a:latin typeface="Myriad Pro"/>
              </a:rPr>
              <a:t>3.- Desarrollo del software.</a:t>
            </a:r>
          </a:p>
          <a:p>
            <a:r>
              <a:rPr lang="es-ES" sz="3200" b="1" dirty="0">
                <a:latin typeface="Myriad Pro"/>
              </a:rPr>
              <a:t>	</a:t>
            </a:r>
            <a:r>
              <a:rPr lang="es-ES" sz="2400" b="1" dirty="0">
                <a:latin typeface="Myriad Pro"/>
              </a:rPr>
              <a:t>3.1 Ciclos de vida del software</a:t>
            </a:r>
            <a:endParaRPr lang="es-ES" sz="2400" dirty="0">
              <a:latin typeface="Myriad Pro"/>
            </a:endParaRPr>
          </a:p>
        </p:txBody>
      </p:sp>
      <p:sp>
        <p:nvSpPr>
          <p:cNvPr id="3" name="Rectángulo 2">
            <a:extLst>
              <a:ext uri="{FF2B5EF4-FFF2-40B4-BE49-F238E27FC236}">
                <a16:creationId xmlns:a16="http://schemas.microsoft.com/office/drawing/2014/main" id="{36BC0E83-AB96-48D1-B982-DD028047E4D9}"/>
              </a:ext>
            </a:extLst>
          </p:cNvPr>
          <p:cNvSpPr/>
          <p:nvPr/>
        </p:nvSpPr>
        <p:spPr>
          <a:xfrm>
            <a:off x="683568" y="1916832"/>
            <a:ext cx="7992888" cy="4524315"/>
          </a:xfrm>
          <a:prstGeom prst="rect">
            <a:avLst/>
          </a:prstGeom>
        </p:spPr>
        <p:txBody>
          <a:bodyPr wrap="square">
            <a:spAutoFit/>
          </a:bodyPr>
          <a:lstStyle/>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dirty="0">
              <a:latin typeface="Myriad Pro"/>
            </a:endParaRPr>
          </a:p>
        </p:txBody>
      </p:sp>
      <p:sp>
        <p:nvSpPr>
          <p:cNvPr id="4" name="CuadroTexto 3">
            <a:extLst>
              <a:ext uri="{FF2B5EF4-FFF2-40B4-BE49-F238E27FC236}">
                <a16:creationId xmlns:a16="http://schemas.microsoft.com/office/drawing/2014/main" id="{F628BDF4-71C6-4F7E-AFBF-AB182A16C136}"/>
              </a:ext>
            </a:extLst>
          </p:cNvPr>
          <p:cNvSpPr txBox="1"/>
          <p:nvPr/>
        </p:nvSpPr>
        <p:spPr>
          <a:xfrm>
            <a:off x="971600" y="1916832"/>
            <a:ext cx="7416824" cy="4401205"/>
          </a:xfrm>
          <a:prstGeom prst="rect">
            <a:avLst/>
          </a:prstGeom>
          <a:noFill/>
        </p:spPr>
        <p:txBody>
          <a:bodyPr wrap="square" rtlCol="0">
            <a:spAutoFit/>
          </a:bodyPr>
          <a:lstStyle/>
          <a:p>
            <a:pPr algn="just"/>
            <a:r>
              <a:rPr lang="es-ES" sz="2000" b="1" dirty="0">
                <a:solidFill>
                  <a:srgbClr val="FFFF00"/>
                </a:solidFill>
                <a:latin typeface="Myriad Pro"/>
              </a:rPr>
              <a:t>4.2 Modelo en espiral </a:t>
            </a:r>
            <a:endParaRPr lang="es-ES" sz="2000" b="1" u="sng" dirty="0">
              <a:solidFill>
                <a:srgbClr val="FFFF00"/>
              </a:solidFill>
              <a:latin typeface="Myriad Pro"/>
            </a:endParaRPr>
          </a:p>
          <a:p>
            <a:pPr algn="just"/>
            <a:r>
              <a:rPr lang="es-ES" dirty="0">
                <a:latin typeface="Myriad Pro"/>
              </a:rPr>
              <a:t>Es una combinación del modelo anterior con el modelo en cascada añadiendo un nuevo elemento, el análisis de riesgo. En él, el software se va construyendo repetidamente en forma de versiones que son cada vez mejores, debido a que incrementan la funcionalidad en cada versión. Es un modelo bastante complejo. </a:t>
            </a:r>
          </a:p>
          <a:p>
            <a:pPr algn="just"/>
            <a:endParaRPr lang="es-ES" sz="2000" dirty="0">
              <a:latin typeface="Myriad Pro"/>
            </a:endParaRPr>
          </a:p>
          <a:p>
            <a:pPr algn="just"/>
            <a:r>
              <a:rPr lang="es-ES" sz="1600" i="1" dirty="0">
                <a:latin typeface="Myriad Pro"/>
              </a:rPr>
              <a:t>Cuando empieza este proceso evolutivo, el equipo de ingeniería del software gira alrededor de la espiral en la dirección de las agujas del reloj, comenzando por el centro. El primer circuito de la espiral puede producir el desarrollo de una especificación de productos; los pasos siguientes en la espiral se podrían utilizar para desarrollar un prototipo y progresivamente versiones más sofisticadas del software. Cada paso por la región de planificación produce ajustes en el plan del proyecto.</a:t>
            </a:r>
          </a:p>
          <a:p>
            <a:pPr algn="just"/>
            <a:endParaRPr lang="es-ES" sz="2000" b="1" u="sng" dirty="0">
              <a:latin typeface="Myriad Pro"/>
            </a:endParaRPr>
          </a:p>
          <a:p>
            <a:endParaRPr lang="es-ES" dirty="0">
              <a:latin typeface="Myriad Pro"/>
            </a:endParaRPr>
          </a:p>
        </p:txBody>
      </p:sp>
    </p:spTree>
    <p:extLst>
      <p:ext uri="{BB962C8B-B14F-4D97-AF65-F5344CB8AC3E}">
        <p14:creationId xmlns:p14="http://schemas.microsoft.com/office/powerpoint/2010/main" val="2105875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sultado de imagen para modelo en espiral software">
            <a:extLst>
              <a:ext uri="{FF2B5EF4-FFF2-40B4-BE49-F238E27FC236}">
                <a16:creationId xmlns:a16="http://schemas.microsoft.com/office/drawing/2014/main" id="{37829BC0-B6EE-4C9E-B958-9732EDF4F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190421"/>
            <a:ext cx="5646191" cy="553530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D9F2CBFD-10AC-486A-B14F-51DA9228B478}"/>
              </a:ext>
            </a:extLst>
          </p:cNvPr>
          <p:cNvSpPr/>
          <p:nvPr/>
        </p:nvSpPr>
        <p:spPr>
          <a:xfrm>
            <a:off x="947416" y="534"/>
            <a:ext cx="7729040" cy="1200329"/>
          </a:xfrm>
          <a:prstGeom prst="rect">
            <a:avLst/>
          </a:prstGeom>
        </p:spPr>
        <p:txBody>
          <a:bodyPr wrap="square">
            <a:spAutoFit/>
          </a:bodyPr>
          <a:lstStyle/>
          <a:p>
            <a:r>
              <a:rPr lang="es-ES" sz="4000" b="1" dirty="0">
                <a:latin typeface="Myriad Pro"/>
              </a:rPr>
              <a:t>3.- Desarrollo del software.</a:t>
            </a:r>
          </a:p>
          <a:p>
            <a:r>
              <a:rPr lang="es-ES" sz="3200" b="1" dirty="0">
                <a:latin typeface="Myriad Pro"/>
              </a:rPr>
              <a:t>	</a:t>
            </a:r>
            <a:r>
              <a:rPr lang="es-ES" sz="2400" b="1" dirty="0">
                <a:latin typeface="Myriad Pro"/>
              </a:rPr>
              <a:t>3.1 Ciclos de vida del software</a:t>
            </a:r>
            <a:endParaRPr lang="es-ES" sz="2400" dirty="0">
              <a:latin typeface="Myriad Pro"/>
            </a:endParaRPr>
          </a:p>
        </p:txBody>
      </p:sp>
    </p:spTree>
    <p:extLst>
      <p:ext uri="{BB962C8B-B14F-4D97-AF65-F5344CB8AC3E}">
        <p14:creationId xmlns:p14="http://schemas.microsoft.com/office/powerpoint/2010/main" val="708575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n para ciclos de vida del software cuadro comparativo">
            <a:extLst>
              <a:ext uri="{FF2B5EF4-FFF2-40B4-BE49-F238E27FC236}">
                <a16:creationId xmlns:a16="http://schemas.microsoft.com/office/drawing/2014/main" id="{9C3BE555-04EF-46F1-8468-9AC200D13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88640"/>
            <a:ext cx="7652242" cy="574517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F7169B5D-980A-4211-8EAD-BD840F0CC8D3}"/>
              </a:ext>
            </a:extLst>
          </p:cNvPr>
          <p:cNvSpPr/>
          <p:nvPr/>
        </p:nvSpPr>
        <p:spPr>
          <a:xfrm>
            <a:off x="1035557" y="6309320"/>
            <a:ext cx="6948264" cy="646331"/>
          </a:xfrm>
          <a:prstGeom prst="rect">
            <a:avLst/>
          </a:prstGeom>
        </p:spPr>
        <p:txBody>
          <a:bodyPr wrap="square">
            <a:spAutoFit/>
          </a:bodyPr>
          <a:lstStyle/>
          <a:p>
            <a:pPr algn="ctr"/>
            <a:r>
              <a:rPr lang="es-ES" dirty="0">
                <a:hlinkClick r:id="rId3"/>
              </a:rPr>
              <a:t>https://www.youtube.com/watch?v=Z9LNk12ndm4</a:t>
            </a:r>
            <a:endParaRPr lang="es-ES" dirty="0"/>
          </a:p>
          <a:p>
            <a:pPr algn="ctr"/>
            <a:endParaRPr lang="es-ES" dirty="0"/>
          </a:p>
        </p:txBody>
      </p:sp>
    </p:spTree>
    <p:extLst>
      <p:ext uri="{BB962C8B-B14F-4D97-AF65-F5344CB8AC3E}">
        <p14:creationId xmlns:p14="http://schemas.microsoft.com/office/powerpoint/2010/main" val="2427087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7E0754-FF03-46C0-80B2-6A8BB072479B}"/>
              </a:ext>
            </a:extLst>
          </p:cNvPr>
          <p:cNvSpPr>
            <a:spLocks noGrp="1"/>
          </p:cNvSpPr>
          <p:nvPr>
            <p:ph type="title"/>
          </p:nvPr>
        </p:nvSpPr>
        <p:spPr>
          <a:xfrm>
            <a:off x="323528" y="0"/>
            <a:ext cx="8686800" cy="1456267"/>
          </a:xfrm>
        </p:spPr>
        <p:txBody>
          <a:bodyPr>
            <a:normAutofit fontScale="90000"/>
          </a:bodyPr>
          <a:lstStyle/>
          <a:p>
            <a:r>
              <a:rPr lang="es-ES" sz="4000" b="1" u="sng" cap="all" dirty="0"/>
              <a:t>4.- </a:t>
            </a:r>
            <a:r>
              <a:rPr lang="es-ES" sz="4000" b="1" u="sng" dirty="0"/>
              <a:t>Fases en el desarrollo del software</a:t>
            </a:r>
            <a:r>
              <a:rPr lang="es-ES" sz="4000" b="1" u="sng" cap="all" dirty="0"/>
              <a:t>. </a:t>
            </a:r>
            <a:r>
              <a:rPr lang="es-ES" b="1" u="sng" cap="all" dirty="0"/>
              <a:t/>
            </a:r>
            <a:br>
              <a:rPr lang="es-ES" b="1" u="sng" cap="all" dirty="0"/>
            </a:br>
            <a:endParaRPr lang="es-ES" dirty="0"/>
          </a:p>
        </p:txBody>
      </p:sp>
      <p:sp>
        <p:nvSpPr>
          <p:cNvPr id="3" name="Marcador de contenido 2">
            <a:extLst>
              <a:ext uri="{FF2B5EF4-FFF2-40B4-BE49-F238E27FC236}">
                <a16:creationId xmlns:a16="http://schemas.microsoft.com/office/drawing/2014/main" id="{C4193115-DDB3-4381-94C4-EE6C39B1BD37}"/>
              </a:ext>
            </a:extLst>
          </p:cNvPr>
          <p:cNvSpPr>
            <a:spLocks noGrp="1"/>
          </p:cNvSpPr>
          <p:nvPr>
            <p:ph idx="1"/>
          </p:nvPr>
        </p:nvSpPr>
        <p:spPr>
          <a:xfrm>
            <a:off x="457200" y="1456267"/>
            <a:ext cx="8229600" cy="4248472"/>
          </a:xfrm>
        </p:spPr>
        <p:txBody>
          <a:bodyPr>
            <a:noAutofit/>
          </a:bodyPr>
          <a:lstStyle/>
          <a:p>
            <a:pPr marL="0" indent="0" algn="just">
              <a:spcAft>
                <a:spcPts val="0"/>
              </a:spcAft>
              <a:buNone/>
            </a:pPr>
            <a:endParaRPr lang="es-ES" dirty="0"/>
          </a:p>
          <a:p>
            <a:pPr marL="0" indent="0" algn="just">
              <a:spcAft>
                <a:spcPts val="0"/>
              </a:spcAft>
              <a:buNone/>
            </a:pPr>
            <a:r>
              <a:rPr lang="es-ES" dirty="0"/>
              <a:t>Hemos visto en puntos anteriores que debemos elegir un modelo de ciclo de vida para el desarrollo de nuestro software. Independientemente del modelo elegido, </a:t>
            </a:r>
            <a:r>
              <a:rPr lang="es-ES" dirty="0">
                <a:solidFill>
                  <a:srgbClr val="FFFF00"/>
                </a:solidFill>
              </a:rPr>
              <a:t>siempre hay una serie de etapas que debemos seguir para construir software fiable y de calidad</a:t>
            </a:r>
            <a:r>
              <a:rPr lang="es-ES" dirty="0"/>
              <a:t>.  </a:t>
            </a:r>
          </a:p>
          <a:p>
            <a:pPr marL="0" indent="0" algn="just">
              <a:spcAft>
                <a:spcPts val="0"/>
              </a:spcAft>
              <a:buNone/>
            </a:pPr>
            <a:r>
              <a:rPr lang="es-ES" dirty="0"/>
              <a:t>Estas etapas son: </a:t>
            </a:r>
            <a:endParaRPr lang="es-ES" b="1" u="sng" dirty="0"/>
          </a:p>
          <a:p>
            <a:pPr algn="just">
              <a:spcAft>
                <a:spcPts val="0"/>
              </a:spcAft>
            </a:pPr>
            <a:r>
              <a:rPr lang="es-ES" b="1" dirty="0">
                <a:solidFill>
                  <a:srgbClr val="FFFF00"/>
                </a:solidFill>
              </a:rPr>
              <a:t>Análisis de requisitos. </a:t>
            </a:r>
            <a:r>
              <a:rPr lang="es-ES" dirty="0"/>
              <a:t>Se especifican los requisitos funcionales y no funcionales del sistema. </a:t>
            </a:r>
            <a:endParaRPr lang="es-ES" b="1" u="sng" dirty="0"/>
          </a:p>
          <a:p>
            <a:pPr algn="just">
              <a:spcAft>
                <a:spcPts val="0"/>
              </a:spcAft>
            </a:pPr>
            <a:r>
              <a:rPr lang="es-ES" b="1" dirty="0">
                <a:solidFill>
                  <a:srgbClr val="FFFF00"/>
                </a:solidFill>
              </a:rPr>
              <a:t>Diseño. </a:t>
            </a:r>
            <a:r>
              <a:rPr lang="es-ES" dirty="0"/>
              <a:t>Se divide el sistema en partes y se determina la función de cada una. </a:t>
            </a:r>
            <a:endParaRPr lang="es-ES" b="1" u="sng" dirty="0"/>
          </a:p>
          <a:p>
            <a:pPr algn="just">
              <a:spcAft>
                <a:spcPts val="0"/>
              </a:spcAft>
            </a:pPr>
            <a:r>
              <a:rPr lang="es-ES" b="1" dirty="0">
                <a:solidFill>
                  <a:srgbClr val="FFFF00"/>
                </a:solidFill>
              </a:rPr>
              <a:t>Codificación. </a:t>
            </a:r>
            <a:r>
              <a:rPr lang="es-ES" dirty="0"/>
              <a:t>Se elige un lenguaje de programación y se codifican los programas. </a:t>
            </a:r>
            <a:endParaRPr lang="es-ES" b="1" u="sng" dirty="0"/>
          </a:p>
          <a:p>
            <a:pPr algn="just">
              <a:spcAft>
                <a:spcPts val="0"/>
              </a:spcAft>
            </a:pPr>
            <a:r>
              <a:rPr lang="es-ES" b="1" dirty="0">
                <a:solidFill>
                  <a:srgbClr val="FFFF00"/>
                </a:solidFill>
              </a:rPr>
              <a:t>Pruebas. </a:t>
            </a:r>
            <a:r>
              <a:rPr lang="es-ES" dirty="0"/>
              <a:t>Se prueban los programas para detectar errores y se depuran. </a:t>
            </a:r>
            <a:endParaRPr lang="es-ES" b="1" u="sng" dirty="0"/>
          </a:p>
          <a:p>
            <a:pPr algn="just">
              <a:spcAft>
                <a:spcPts val="0"/>
              </a:spcAft>
            </a:pPr>
            <a:r>
              <a:rPr lang="es-ES" b="1" dirty="0">
                <a:solidFill>
                  <a:srgbClr val="FFFF00"/>
                </a:solidFill>
              </a:rPr>
              <a:t>Documentación. </a:t>
            </a:r>
            <a:r>
              <a:rPr lang="es-ES" dirty="0"/>
              <a:t>De todas las etapas, se documenta y guarda toda la información. </a:t>
            </a:r>
            <a:endParaRPr lang="es-ES" b="1" u="sng" dirty="0"/>
          </a:p>
          <a:p>
            <a:pPr algn="just">
              <a:spcAft>
                <a:spcPts val="0"/>
              </a:spcAft>
            </a:pPr>
            <a:r>
              <a:rPr lang="es-ES" b="1" dirty="0">
                <a:solidFill>
                  <a:srgbClr val="FFFF00"/>
                </a:solidFill>
              </a:rPr>
              <a:t>Explotación. </a:t>
            </a:r>
            <a:r>
              <a:rPr lang="es-ES" dirty="0"/>
              <a:t>Instalamos, configuramos y probamos la aplicación en los equipos del cliente. </a:t>
            </a:r>
            <a:endParaRPr lang="es-ES" b="1" u="sng" dirty="0"/>
          </a:p>
          <a:p>
            <a:pPr algn="just">
              <a:spcAft>
                <a:spcPts val="0"/>
              </a:spcAft>
            </a:pPr>
            <a:r>
              <a:rPr lang="es-ES" b="1" dirty="0">
                <a:solidFill>
                  <a:srgbClr val="FFFF00"/>
                </a:solidFill>
              </a:rPr>
              <a:t>Mantenimiento. </a:t>
            </a:r>
            <a:r>
              <a:rPr lang="es-ES" dirty="0"/>
              <a:t>Se mantiene el contacto con el cliente para actualizar y modificar la aplicación el futuro. </a:t>
            </a:r>
            <a:endParaRPr lang="es-ES" b="1" u="sng" dirty="0"/>
          </a:p>
          <a:p>
            <a:pPr algn="just">
              <a:spcAft>
                <a:spcPts val="0"/>
              </a:spcAft>
            </a:pPr>
            <a:r>
              <a:rPr lang="es-ES" dirty="0"/>
              <a:t> </a:t>
            </a:r>
            <a:r>
              <a:rPr lang="es-ES" b="1" dirty="0">
                <a:solidFill>
                  <a:srgbClr val="FFFF00"/>
                </a:solidFill>
              </a:rPr>
              <a:t>Autoevaluación </a:t>
            </a:r>
          </a:p>
          <a:p>
            <a:pPr marL="0" indent="0" algn="just">
              <a:spcAft>
                <a:spcPts val="0"/>
              </a:spcAft>
              <a:buNone/>
            </a:pPr>
            <a:endParaRPr lang="es-ES" b="1" u="sng" dirty="0"/>
          </a:p>
          <a:p>
            <a:pPr>
              <a:spcAft>
                <a:spcPts val="0"/>
              </a:spcAft>
            </a:pPr>
            <a:endParaRPr lang="es-ES" dirty="0"/>
          </a:p>
        </p:txBody>
      </p:sp>
    </p:spTree>
    <p:extLst>
      <p:ext uri="{BB962C8B-B14F-4D97-AF65-F5344CB8AC3E}">
        <p14:creationId xmlns:p14="http://schemas.microsoft.com/office/powerpoint/2010/main" val="3380875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877B4C-8BF3-E0C6-BF1D-F8D3C14583A5}"/>
              </a:ext>
            </a:extLst>
          </p:cNvPr>
          <p:cNvSpPr>
            <a:spLocks noGrp="1"/>
          </p:cNvSpPr>
          <p:nvPr>
            <p:ph type="title"/>
          </p:nvPr>
        </p:nvSpPr>
        <p:spPr>
          <a:xfrm>
            <a:off x="323528" y="169829"/>
            <a:ext cx="7772400" cy="1456267"/>
          </a:xfrm>
        </p:spPr>
        <p:txBody>
          <a:bodyPr/>
          <a:lstStyle/>
          <a:p>
            <a:r>
              <a:rPr lang="es-ES" b="0" i="0" dirty="0">
                <a:solidFill>
                  <a:srgbClr val="FFFF00"/>
                </a:solidFill>
                <a:effectLst/>
                <a:latin typeface="Roboto" panose="02000000000000000000" pitchFamily="2" charset="0"/>
              </a:rPr>
              <a:t>ANALISTA SOFTWARE: UN CASO REAL</a:t>
            </a:r>
            <a:r>
              <a:rPr lang="es-ES" b="0" i="0" dirty="0">
                <a:effectLst/>
                <a:latin typeface="Roboto" panose="02000000000000000000" pitchFamily="2" charset="0"/>
              </a:rPr>
              <a:t>.</a:t>
            </a:r>
            <a:br>
              <a:rPr lang="es-ES" b="0" i="0" dirty="0">
                <a:effectLst/>
                <a:latin typeface="Roboto" panose="02000000000000000000" pitchFamily="2" charset="0"/>
              </a:rPr>
            </a:br>
            <a:r>
              <a:rPr lang="es-ES" b="0" i="0" dirty="0" err="1">
                <a:effectLst/>
                <a:latin typeface="Roboto" panose="02000000000000000000" pitchFamily="2" charset="0"/>
              </a:rPr>
              <a:t>Mathias</a:t>
            </a:r>
            <a:r>
              <a:rPr lang="es-ES" b="0" i="0" dirty="0">
                <a:effectLst/>
                <a:latin typeface="Roboto" panose="02000000000000000000" pitchFamily="2" charset="0"/>
              </a:rPr>
              <a:t> </a:t>
            </a:r>
            <a:r>
              <a:rPr lang="es-ES" b="0" i="0" dirty="0" err="1">
                <a:effectLst/>
                <a:latin typeface="Roboto" panose="02000000000000000000" pitchFamily="2" charset="0"/>
              </a:rPr>
              <a:t>Minacapilli</a:t>
            </a:r>
            <a:endParaRPr lang="es-ES" dirty="0"/>
          </a:p>
        </p:txBody>
      </p:sp>
      <p:sp>
        <p:nvSpPr>
          <p:cNvPr id="3" name="Marcador de contenido 2">
            <a:extLst>
              <a:ext uri="{FF2B5EF4-FFF2-40B4-BE49-F238E27FC236}">
                <a16:creationId xmlns:a16="http://schemas.microsoft.com/office/drawing/2014/main" id="{E7D19A17-297C-EFC1-BE6E-D2FE8FB43E65}"/>
              </a:ext>
            </a:extLst>
          </p:cNvPr>
          <p:cNvSpPr>
            <a:spLocks noGrp="1"/>
          </p:cNvSpPr>
          <p:nvPr>
            <p:ph idx="1"/>
          </p:nvPr>
        </p:nvSpPr>
        <p:spPr>
          <a:xfrm>
            <a:off x="765424" y="5231904"/>
            <a:ext cx="7772400" cy="1057298"/>
          </a:xfrm>
        </p:spPr>
        <p:txBody>
          <a:bodyPr/>
          <a:lstStyle/>
          <a:p>
            <a:pPr marL="0" indent="0">
              <a:buNone/>
            </a:pPr>
            <a:r>
              <a:rPr lang="es-ES" sz="2800" dirty="0">
                <a:hlinkClick r:id="rId2"/>
              </a:rPr>
              <a:t>https://www.youtube.com/watch?v=cKjhzi_Xffs</a:t>
            </a:r>
            <a:endParaRPr lang="es-ES" dirty="0"/>
          </a:p>
        </p:txBody>
      </p:sp>
      <p:pic>
        <p:nvPicPr>
          <p:cNvPr id="5" name="Imagen 4">
            <a:extLst>
              <a:ext uri="{FF2B5EF4-FFF2-40B4-BE49-F238E27FC236}">
                <a16:creationId xmlns:a16="http://schemas.microsoft.com/office/drawing/2014/main" id="{23C9526C-4D98-D44E-F116-FFC90063333B}"/>
              </a:ext>
            </a:extLst>
          </p:cNvPr>
          <p:cNvPicPr>
            <a:picLocks noChangeAspect="1"/>
          </p:cNvPicPr>
          <p:nvPr/>
        </p:nvPicPr>
        <p:blipFill>
          <a:blip r:embed="rId3"/>
          <a:stretch>
            <a:fillRect/>
          </a:stretch>
        </p:blipFill>
        <p:spPr>
          <a:xfrm>
            <a:off x="323528" y="1626096"/>
            <a:ext cx="8239944" cy="3313417"/>
          </a:xfrm>
          <a:prstGeom prst="rect">
            <a:avLst/>
          </a:prstGeom>
        </p:spPr>
      </p:pic>
    </p:spTree>
    <p:extLst>
      <p:ext uri="{BB962C8B-B14F-4D97-AF65-F5344CB8AC3E}">
        <p14:creationId xmlns:p14="http://schemas.microsoft.com/office/powerpoint/2010/main" val="178444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3A7E0754-FF03-46C0-80B2-6A8BB072479B}"/>
              </a:ext>
            </a:extLst>
          </p:cNvPr>
          <p:cNvSpPr>
            <a:spLocks noGrp="1"/>
          </p:cNvSpPr>
          <p:nvPr>
            <p:ph type="title"/>
          </p:nvPr>
        </p:nvSpPr>
        <p:spPr>
          <a:xfrm>
            <a:off x="179884" y="0"/>
            <a:ext cx="8579296" cy="1456267"/>
          </a:xfrm>
        </p:spPr>
        <p:txBody>
          <a:bodyPr>
            <a:normAutofit fontScale="90000"/>
          </a:bodyPr>
          <a:lstStyle/>
          <a:p>
            <a:pPr algn="l"/>
            <a:r>
              <a:rPr lang="es-ES" sz="4000" b="1" u="sng" cap="all" dirty="0"/>
              <a:t/>
            </a:r>
            <a:br>
              <a:rPr lang="es-ES" sz="4000" b="1" u="sng" cap="all" dirty="0"/>
            </a:br>
            <a:r>
              <a:rPr lang="es-ES" sz="4000" b="1" cap="all" dirty="0"/>
              <a:t>4.- </a:t>
            </a:r>
            <a:r>
              <a:rPr lang="es-ES" sz="4000" b="1" dirty="0"/>
              <a:t>Fases en el desarrollo del Software      </a:t>
            </a:r>
            <a:r>
              <a:rPr lang="es-ES" sz="2700" b="1" dirty="0"/>
              <a:t>	</a:t>
            </a:r>
            <a:r>
              <a:rPr lang="es-ES" sz="2700" b="1" cap="all" dirty="0">
                <a:solidFill>
                  <a:srgbClr val="FFFF00"/>
                </a:solidFill>
              </a:rPr>
              <a:t>4.1. </a:t>
            </a:r>
            <a:r>
              <a:rPr lang="es-ES" sz="2700" b="1" dirty="0">
                <a:solidFill>
                  <a:srgbClr val="FFFF00"/>
                </a:solidFill>
              </a:rPr>
              <a:t>Análisis</a:t>
            </a:r>
            <a:r>
              <a:rPr lang="es-ES" sz="2700" b="1" cap="all" dirty="0">
                <a:solidFill>
                  <a:srgbClr val="FFFF00"/>
                </a:solidFill>
              </a:rPr>
              <a:t>.</a:t>
            </a:r>
            <a:r>
              <a:rPr lang="es-ES" b="1" u="sng" cap="all" dirty="0"/>
              <a:t/>
            </a:r>
            <a:br>
              <a:rPr lang="es-ES" b="1" u="sng" cap="all" dirty="0"/>
            </a:br>
            <a:endParaRPr lang="es-ES" dirty="0"/>
          </a:p>
        </p:txBody>
      </p:sp>
      <p:sp>
        <p:nvSpPr>
          <p:cNvPr id="3" name="2 Marcador de contenido"/>
          <p:cNvSpPr>
            <a:spLocks noGrp="1"/>
          </p:cNvSpPr>
          <p:nvPr>
            <p:ph idx="1"/>
          </p:nvPr>
        </p:nvSpPr>
        <p:spPr>
          <a:xfrm>
            <a:off x="323900" y="1484784"/>
            <a:ext cx="8435280" cy="4524159"/>
          </a:xfrm>
        </p:spPr>
        <p:txBody>
          <a:bodyPr>
            <a:noAutofit/>
          </a:bodyPr>
          <a:lstStyle/>
          <a:p>
            <a:pPr marL="0" indent="0" algn="just">
              <a:lnSpc>
                <a:spcPct val="120000"/>
              </a:lnSpc>
              <a:spcAft>
                <a:spcPts val="0"/>
              </a:spcAft>
              <a:buNone/>
            </a:pPr>
            <a:r>
              <a:rPr lang="es-ES" dirty="0">
                <a:ea typeface="MS Mincho" panose="02020609040205080304" pitchFamily="49" charset="-128"/>
              </a:rPr>
              <a:t>Es la primera etapa del proyecto, la más complicada y la que más depende de la capacidad del analista. En ella se especifican y analizan los requisitos funcionales y no funcionales del sistema. </a:t>
            </a:r>
          </a:p>
          <a:p>
            <a:pPr marL="0" indent="0" algn="just">
              <a:lnSpc>
                <a:spcPct val="120000"/>
              </a:lnSpc>
              <a:spcAft>
                <a:spcPts val="0"/>
              </a:spcAft>
              <a:buNone/>
            </a:pPr>
            <a:endParaRPr lang="es-ES" dirty="0">
              <a:ea typeface="MS Mincho" panose="02020609040205080304" pitchFamily="49" charset="-128"/>
            </a:endParaRPr>
          </a:p>
          <a:p>
            <a:pPr marL="0" indent="0" algn="just">
              <a:lnSpc>
                <a:spcPct val="120000"/>
              </a:lnSpc>
              <a:spcAft>
                <a:spcPts val="0"/>
              </a:spcAft>
              <a:buNone/>
            </a:pPr>
            <a:r>
              <a:rPr lang="es-ES" u="sng" dirty="0">
                <a:solidFill>
                  <a:srgbClr val="FFFF00"/>
                </a:solidFill>
                <a:ea typeface="MS Mincho" panose="02020609040205080304" pitchFamily="49" charset="-128"/>
              </a:rPr>
              <a:t>¿Cómo se hace?</a:t>
            </a:r>
            <a:r>
              <a:rPr lang="es-ES" dirty="0">
                <a:solidFill>
                  <a:srgbClr val="FFFF00"/>
                </a:solidFill>
                <a:ea typeface="MS Mincho" panose="02020609040205080304" pitchFamily="49" charset="-128"/>
              </a:rPr>
              <a:t>           </a:t>
            </a:r>
          </a:p>
          <a:p>
            <a:pPr marL="0" indent="0" algn="just">
              <a:lnSpc>
                <a:spcPct val="120000"/>
              </a:lnSpc>
              <a:spcAft>
                <a:spcPts val="0"/>
              </a:spcAft>
              <a:buNone/>
            </a:pPr>
            <a:r>
              <a:rPr lang="es-ES" dirty="0">
                <a:solidFill>
                  <a:srgbClr val="FFFF00"/>
                </a:solidFill>
                <a:ea typeface="MS Mincho" panose="02020609040205080304" pitchFamily="49" charset="-128"/>
              </a:rPr>
              <a:t> </a:t>
            </a:r>
            <a:r>
              <a:rPr lang="es-ES" dirty="0">
                <a:ea typeface="MS Mincho" panose="02020609040205080304" pitchFamily="49" charset="-128"/>
              </a:rPr>
              <a:t>Mediante:</a:t>
            </a:r>
          </a:p>
          <a:p>
            <a:pPr algn="just">
              <a:lnSpc>
                <a:spcPct val="120000"/>
              </a:lnSpc>
              <a:spcAft>
                <a:spcPts val="0"/>
              </a:spcAft>
            </a:pPr>
            <a:r>
              <a:rPr lang="es-ES" dirty="0">
                <a:ea typeface="MS Mincho" panose="02020609040205080304" pitchFamily="49" charset="-128"/>
              </a:rPr>
              <a:t>entrevistas</a:t>
            </a:r>
          </a:p>
          <a:p>
            <a:pPr algn="just">
              <a:lnSpc>
                <a:spcPct val="120000"/>
              </a:lnSpc>
              <a:spcAft>
                <a:spcPts val="0"/>
              </a:spcAft>
            </a:pPr>
            <a:r>
              <a:rPr lang="es-ES" dirty="0">
                <a:ea typeface="MS Mincho" panose="02020609040205080304" pitchFamily="49" charset="-128"/>
              </a:rPr>
              <a:t>dinámicas de grupos estructuradas (JAD, </a:t>
            </a:r>
            <a:r>
              <a:rPr lang="es-ES" dirty="0" err="1">
                <a:ea typeface="MS Mincho" panose="02020609040205080304" pitchFamily="49" charset="-128"/>
              </a:rPr>
              <a:t>Joint</a:t>
            </a:r>
            <a:r>
              <a:rPr lang="es-ES" dirty="0">
                <a:ea typeface="MS Mincho" panose="02020609040205080304" pitchFamily="49" charset="-128"/>
              </a:rPr>
              <a:t> </a:t>
            </a:r>
            <a:r>
              <a:rPr lang="es-ES" dirty="0" err="1">
                <a:ea typeface="MS Mincho" panose="02020609040205080304" pitchFamily="49" charset="-128"/>
              </a:rPr>
              <a:t>Application</a:t>
            </a:r>
            <a:r>
              <a:rPr lang="es-ES" dirty="0">
                <a:ea typeface="MS Mincho" panose="02020609040205080304" pitchFamily="49" charset="-128"/>
              </a:rPr>
              <a:t> </a:t>
            </a:r>
            <a:r>
              <a:rPr lang="es-ES" dirty="0" err="1">
                <a:ea typeface="MS Mincho" panose="02020609040205080304" pitchFamily="49" charset="-128"/>
              </a:rPr>
              <a:t>Development</a:t>
            </a:r>
            <a:r>
              <a:rPr lang="es-ES" dirty="0">
                <a:ea typeface="MS Mincho" panose="02020609040205080304" pitchFamily="49" charset="-128"/>
              </a:rPr>
              <a:t>)   </a:t>
            </a:r>
          </a:p>
          <a:p>
            <a:pPr marL="0" indent="0" algn="just">
              <a:lnSpc>
                <a:spcPct val="120000"/>
              </a:lnSpc>
              <a:spcAft>
                <a:spcPts val="0"/>
              </a:spcAft>
              <a:buNone/>
            </a:pPr>
            <a:r>
              <a:rPr lang="es-ES" dirty="0">
                <a:ea typeface="MS Mincho" panose="02020609040205080304" pitchFamily="49" charset="-128"/>
              </a:rPr>
              <a:t>			 </a:t>
            </a:r>
            <a:r>
              <a:rPr lang="es-ES" dirty="0">
                <a:ea typeface="MS Mincho" panose="02020609040205080304" pitchFamily="49" charset="-128"/>
                <a:hlinkClick r:id="rId2"/>
              </a:rPr>
              <a:t>https://youtu.be/wAGYQn8e6rk</a:t>
            </a:r>
            <a:endParaRPr lang="es-ES" dirty="0">
              <a:ea typeface="MS Mincho" panose="02020609040205080304" pitchFamily="49" charset="-128"/>
            </a:endParaRPr>
          </a:p>
          <a:p>
            <a:pPr algn="just">
              <a:lnSpc>
                <a:spcPct val="120000"/>
              </a:lnSpc>
              <a:spcAft>
                <a:spcPts val="0"/>
              </a:spcAft>
            </a:pPr>
            <a:r>
              <a:rPr lang="es-ES" dirty="0">
                <a:ea typeface="MS Mincho" panose="02020609040205080304" pitchFamily="49" charset="-128"/>
              </a:rPr>
              <a:t>planificación conjunta de requisitos  (dinámicas JAD dirigidas a la alta dirección)</a:t>
            </a:r>
          </a:p>
          <a:p>
            <a:pPr algn="just">
              <a:lnSpc>
                <a:spcPct val="120000"/>
              </a:lnSpc>
              <a:spcAft>
                <a:spcPts val="0"/>
              </a:spcAft>
            </a:pPr>
            <a:r>
              <a:rPr lang="es-ES" dirty="0" err="1">
                <a:ea typeface="MS Mincho" panose="02020609040205080304" pitchFamily="49" charset="-128"/>
              </a:rPr>
              <a:t>Brainstorming</a:t>
            </a:r>
            <a:endParaRPr lang="es-ES" dirty="0">
              <a:ea typeface="MS Mincho" panose="02020609040205080304" pitchFamily="49" charset="-128"/>
            </a:endParaRPr>
          </a:p>
          <a:p>
            <a:pPr algn="just">
              <a:lnSpc>
                <a:spcPct val="120000"/>
              </a:lnSpc>
              <a:spcAft>
                <a:spcPts val="0"/>
              </a:spcAft>
            </a:pPr>
            <a:r>
              <a:rPr lang="es-ES" dirty="0">
                <a:ea typeface="MS Mincho" panose="02020609040205080304" pitchFamily="49" charset="-128"/>
              </a:rPr>
              <a:t>Prototipos (versiones iniciales del sistema)</a:t>
            </a:r>
          </a:p>
          <a:p>
            <a:pPr algn="just">
              <a:lnSpc>
                <a:spcPct val="120000"/>
              </a:lnSpc>
              <a:spcAft>
                <a:spcPts val="0"/>
              </a:spcAft>
            </a:pPr>
            <a:r>
              <a:rPr lang="es-ES" dirty="0">
                <a:ea typeface="MS Mincho" panose="02020609040205080304" pitchFamily="49" charset="-128"/>
              </a:rPr>
              <a:t>Casos de uso. Técnica UML (representación de escenarios que describan lo que hace el sistema, no cómo lo hace)</a:t>
            </a:r>
          </a:p>
          <a:p>
            <a:pPr marL="0" indent="0">
              <a:lnSpc>
                <a:spcPct val="120000"/>
              </a:lnSpc>
              <a:spcAft>
                <a:spcPts val="0"/>
              </a:spcAft>
              <a:buNone/>
            </a:pPr>
            <a:endParaRPr lang="es-ES" dirty="0">
              <a:ea typeface="MS Mincho" panose="02020609040205080304" pitchFamily="49" charset="-128"/>
            </a:endParaRPr>
          </a:p>
        </p:txBody>
      </p:sp>
    </p:spTree>
    <p:extLst>
      <p:ext uri="{BB962C8B-B14F-4D97-AF65-F5344CB8AC3E}">
        <p14:creationId xmlns:p14="http://schemas.microsoft.com/office/powerpoint/2010/main" val="3840980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0"/>
            <a:ext cx="7772400" cy="1456267"/>
          </a:xfrm>
        </p:spPr>
        <p:txBody>
          <a:bodyPr>
            <a:normAutofit fontScale="90000"/>
          </a:bodyPr>
          <a:lstStyle/>
          <a:p>
            <a:pPr algn="l"/>
            <a:r>
              <a:rPr lang="es-ES" b="1" u="sng" cap="all" dirty="0"/>
              <a:t/>
            </a:r>
            <a:br>
              <a:rPr lang="es-ES" b="1" u="sng" cap="all" dirty="0"/>
            </a:br>
            <a:r>
              <a:rPr lang="es-ES" b="1" cap="all" dirty="0"/>
              <a:t>4.- </a:t>
            </a:r>
            <a:r>
              <a:rPr lang="es-ES" b="1" dirty="0"/>
              <a:t>Fases en el desarrollo del Software </a:t>
            </a:r>
            <a:br>
              <a:rPr lang="es-ES" b="1" dirty="0"/>
            </a:br>
            <a:r>
              <a:rPr lang="es-ES" b="1" dirty="0"/>
              <a:t>     </a:t>
            </a:r>
            <a:r>
              <a:rPr lang="es-ES" sz="3200" b="1" dirty="0"/>
              <a:t>	</a:t>
            </a:r>
            <a:r>
              <a:rPr lang="es-ES" sz="3200" b="1" cap="all" dirty="0">
                <a:solidFill>
                  <a:srgbClr val="FFFF00"/>
                </a:solidFill>
              </a:rPr>
              <a:t>4.1. </a:t>
            </a:r>
            <a:r>
              <a:rPr lang="es-ES" sz="3200" b="1" dirty="0">
                <a:solidFill>
                  <a:srgbClr val="FFFF00"/>
                </a:solidFill>
              </a:rPr>
              <a:t>Análisis</a:t>
            </a:r>
            <a:r>
              <a:rPr lang="es-ES" sz="3200" b="1" cap="all" dirty="0">
                <a:solidFill>
                  <a:srgbClr val="FFFF00"/>
                </a:solidFill>
              </a:rPr>
              <a:t>.</a:t>
            </a:r>
            <a:r>
              <a:rPr lang="es-ES" b="1" u="sng" cap="all" dirty="0">
                <a:solidFill>
                  <a:srgbClr val="FFFF00"/>
                </a:solidFill>
              </a:rPr>
              <a:t/>
            </a:r>
            <a:br>
              <a:rPr lang="es-ES" b="1" u="sng" cap="all" dirty="0">
                <a:solidFill>
                  <a:srgbClr val="FFFF00"/>
                </a:solidFill>
              </a:rPr>
            </a:br>
            <a:endParaRPr lang="es-ES" dirty="0">
              <a:solidFill>
                <a:srgbClr val="FFFF00"/>
              </a:solidFill>
            </a:endParaRPr>
          </a:p>
        </p:txBody>
      </p:sp>
      <p:sp>
        <p:nvSpPr>
          <p:cNvPr id="3" name="2 Marcador de contenido"/>
          <p:cNvSpPr>
            <a:spLocks noGrp="1"/>
          </p:cNvSpPr>
          <p:nvPr>
            <p:ph idx="1"/>
          </p:nvPr>
        </p:nvSpPr>
        <p:spPr>
          <a:xfrm>
            <a:off x="683568" y="1268760"/>
            <a:ext cx="8204448" cy="4968552"/>
          </a:xfrm>
        </p:spPr>
        <p:txBody>
          <a:bodyPr>
            <a:noAutofit/>
          </a:bodyPr>
          <a:lstStyle/>
          <a:p>
            <a:pPr marL="0" indent="0">
              <a:spcAft>
                <a:spcPts val="0"/>
              </a:spcAft>
              <a:buNone/>
            </a:pPr>
            <a:r>
              <a:rPr lang="es-ES" dirty="0"/>
              <a:t>Se especifican </a:t>
            </a:r>
            <a:r>
              <a:rPr lang="es-ES" dirty="0">
                <a:solidFill>
                  <a:srgbClr val="FFFF00"/>
                </a:solidFill>
              </a:rPr>
              <a:t>dos tipos de </a:t>
            </a:r>
            <a:r>
              <a:rPr lang="es-ES" b="1" dirty="0">
                <a:solidFill>
                  <a:srgbClr val="FFFF00"/>
                </a:solidFill>
              </a:rPr>
              <a:t>Requisitos</a:t>
            </a:r>
            <a:r>
              <a:rPr lang="es-ES" b="1" dirty="0"/>
              <a:t>: </a:t>
            </a:r>
          </a:p>
          <a:p>
            <a:pPr marL="0" indent="0">
              <a:spcAft>
                <a:spcPts val="0"/>
              </a:spcAft>
              <a:buNone/>
            </a:pPr>
            <a:endParaRPr lang="es-ES" b="1" dirty="0"/>
          </a:p>
          <a:p>
            <a:pPr marL="0" indent="0">
              <a:spcAft>
                <a:spcPts val="0"/>
              </a:spcAft>
              <a:buNone/>
            </a:pPr>
            <a:r>
              <a:rPr lang="es-ES" b="1" dirty="0">
                <a:solidFill>
                  <a:srgbClr val="FFFF00"/>
                </a:solidFill>
              </a:rPr>
              <a:t>Funcionales</a:t>
            </a:r>
            <a:r>
              <a:rPr lang="es-ES" b="1" dirty="0"/>
              <a:t>, </a:t>
            </a:r>
            <a:r>
              <a:rPr lang="es-ES" dirty="0"/>
              <a:t>que detallan: </a:t>
            </a:r>
          </a:p>
          <a:p>
            <a:pPr>
              <a:spcAft>
                <a:spcPts val="0"/>
              </a:spcAft>
            </a:pPr>
            <a:r>
              <a:rPr lang="es-ES" dirty="0"/>
              <a:t>Qué funciones tendrá que realizar la aplicación.</a:t>
            </a:r>
          </a:p>
          <a:p>
            <a:pPr>
              <a:spcAft>
                <a:spcPts val="0"/>
              </a:spcAft>
            </a:pPr>
            <a:r>
              <a:rPr lang="es-ES" dirty="0"/>
              <a:t>Qué respuesta dará la aplicación ante todas las entradas. </a:t>
            </a:r>
          </a:p>
          <a:p>
            <a:pPr>
              <a:spcAft>
                <a:spcPts val="0"/>
              </a:spcAft>
            </a:pPr>
            <a:r>
              <a:rPr lang="es-ES" dirty="0"/>
              <a:t>Cómo se comportará la aplicación en situaciones inesperadas. </a:t>
            </a:r>
          </a:p>
          <a:p>
            <a:pPr>
              <a:spcAft>
                <a:spcPts val="0"/>
              </a:spcAft>
            </a:pPr>
            <a:r>
              <a:rPr lang="es-ES" dirty="0"/>
              <a:t>…</a:t>
            </a:r>
          </a:p>
          <a:p>
            <a:pPr>
              <a:spcAft>
                <a:spcPts val="0"/>
              </a:spcAft>
            </a:pPr>
            <a:endParaRPr lang="es-ES" dirty="0"/>
          </a:p>
          <a:p>
            <a:pPr marL="0" indent="0">
              <a:spcAft>
                <a:spcPts val="0"/>
              </a:spcAft>
              <a:buNone/>
            </a:pPr>
            <a:r>
              <a:rPr lang="es-ES" b="1" dirty="0">
                <a:solidFill>
                  <a:srgbClr val="FFFF00"/>
                </a:solidFill>
              </a:rPr>
              <a:t>No funcionales, </a:t>
            </a:r>
            <a:r>
              <a:rPr lang="es-ES" dirty="0"/>
              <a:t>que tratan sobre las características del sistema: </a:t>
            </a:r>
          </a:p>
          <a:p>
            <a:pPr>
              <a:spcAft>
                <a:spcPts val="0"/>
              </a:spcAft>
            </a:pPr>
            <a:r>
              <a:rPr lang="es-ES" dirty="0"/>
              <a:t>Tiempos de respuesta del programa,</a:t>
            </a:r>
          </a:p>
          <a:p>
            <a:pPr>
              <a:spcAft>
                <a:spcPts val="0"/>
              </a:spcAft>
            </a:pPr>
            <a:r>
              <a:rPr lang="es-ES" dirty="0"/>
              <a:t>Legislación aplicable,</a:t>
            </a:r>
          </a:p>
          <a:p>
            <a:pPr>
              <a:spcAft>
                <a:spcPts val="0"/>
              </a:spcAft>
            </a:pPr>
            <a:r>
              <a:rPr lang="es-ES" dirty="0"/>
              <a:t>Fiabilidad</a:t>
            </a:r>
          </a:p>
          <a:p>
            <a:pPr>
              <a:spcAft>
                <a:spcPts val="0"/>
              </a:spcAft>
            </a:pPr>
            <a:r>
              <a:rPr lang="es-ES" dirty="0" err="1"/>
              <a:t>Mantenibilidad</a:t>
            </a:r>
            <a:endParaRPr lang="es-ES" dirty="0"/>
          </a:p>
          <a:p>
            <a:pPr>
              <a:spcAft>
                <a:spcPts val="0"/>
              </a:spcAft>
            </a:pPr>
            <a:r>
              <a:rPr lang="es-ES" dirty="0"/>
              <a:t>Sistema operativo</a:t>
            </a:r>
          </a:p>
          <a:p>
            <a:pPr>
              <a:spcAft>
                <a:spcPts val="0"/>
              </a:spcAft>
            </a:pPr>
            <a:r>
              <a:rPr lang="es-ES" dirty="0"/>
              <a:t>Restricciones</a:t>
            </a:r>
          </a:p>
          <a:p>
            <a:pPr>
              <a:spcAft>
                <a:spcPts val="0"/>
              </a:spcAft>
            </a:pPr>
            <a:r>
              <a:rPr lang="es-ES" dirty="0"/>
              <a:t>…</a:t>
            </a:r>
          </a:p>
        </p:txBody>
      </p:sp>
    </p:spTree>
    <p:extLst>
      <p:ext uri="{BB962C8B-B14F-4D97-AF65-F5344CB8AC3E}">
        <p14:creationId xmlns:p14="http://schemas.microsoft.com/office/powerpoint/2010/main" val="448344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a:latin typeface="Myriad Pro" pitchFamily="34" charset="0"/>
              </a:rPr>
              <a:t>ÍNDICE</a:t>
            </a:r>
          </a:p>
        </p:txBody>
      </p:sp>
      <p:sp>
        <p:nvSpPr>
          <p:cNvPr id="3" name="2 Marcador de texto"/>
          <p:cNvSpPr>
            <a:spLocks noGrp="1"/>
          </p:cNvSpPr>
          <p:nvPr>
            <p:ph type="body" idx="1"/>
          </p:nvPr>
        </p:nvSpPr>
        <p:spPr/>
        <p:txBody>
          <a:bodyPr>
            <a:normAutofit/>
          </a:bodyPr>
          <a:lstStyle/>
          <a:p>
            <a:pPr>
              <a:lnSpc>
                <a:spcPct val="110000"/>
              </a:lnSpc>
              <a:buNone/>
            </a:pPr>
            <a:r>
              <a:rPr lang="es" sz="1800" dirty="0">
                <a:latin typeface="Myriad Pro"/>
              </a:rPr>
              <a:t>5. Concepto de programa.</a:t>
            </a:r>
          </a:p>
          <a:p>
            <a:pPr lvl="1" indent="-342900">
              <a:lnSpc>
                <a:spcPct val="110000"/>
              </a:lnSpc>
              <a:spcBef>
                <a:spcPts val="0"/>
              </a:spcBef>
              <a:buSzPts val="1800"/>
              <a:buNone/>
            </a:pPr>
            <a:r>
              <a:rPr lang="es" sz="1800" dirty="0">
                <a:latin typeface="Myriad Pro"/>
              </a:rPr>
              <a:t>5.1 Programa y componentes del sistema informático.</a:t>
            </a:r>
          </a:p>
          <a:p>
            <a:pPr lvl="1" indent="-342900">
              <a:lnSpc>
                <a:spcPct val="110000"/>
              </a:lnSpc>
              <a:spcBef>
                <a:spcPts val="0"/>
              </a:spcBef>
              <a:buSzPts val="1800"/>
              <a:buAutoNum type="arabicPeriod"/>
            </a:pPr>
            <a:endParaRPr lang="es" sz="1800" dirty="0">
              <a:latin typeface="Myriad Pro"/>
            </a:endParaRPr>
          </a:p>
          <a:p>
            <a:pPr>
              <a:lnSpc>
                <a:spcPct val="110000"/>
              </a:lnSpc>
              <a:buNone/>
            </a:pPr>
            <a:r>
              <a:rPr lang="es" sz="1800" dirty="0">
                <a:latin typeface="Myriad Pro"/>
              </a:rPr>
              <a:t>6. Lenguajes de programación.</a:t>
            </a:r>
          </a:p>
          <a:p>
            <a:pPr lvl="1" indent="-342900">
              <a:lnSpc>
                <a:spcPct val="110000"/>
              </a:lnSpc>
              <a:spcBef>
                <a:spcPts val="0"/>
              </a:spcBef>
              <a:buSzPts val="1800"/>
              <a:buNone/>
            </a:pPr>
            <a:r>
              <a:rPr lang="es" sz="1800" dirty="0">
                <a:latin typeface="Myriad Pro"/>
              </a:rPr>
              <a:t>6.1 Clasificación y características.</a:t>
            </a:r>
          </a:p>
          <a:p>
            <a:pPr lvl="1" indent="-342900">
              <a:lnSpc>
                <a:spcPct val="110000"/>
              </a:lnSpc>
              <a:spcBef>
                <a:spcPts val="0"/>
              </a:spcBef>
              <a:buSzPts val="1800"/>
              <a:buNone/>
            </a:pPr>
            <a:endParaRPr lang="es" sz="1800" dirty="0">
              <a:latin typeface="Myriad Pro"/>
            </a:endParaRPr>
          </a:p>
          <a:p>
            <a:pPr>
              <a:lnSpc>
                <a:spcPct val="110000"/>
              </a:lnSpc>
              <a:buNone/>
            </a:pPr>
            <a:r>
              <a:rPr lang="es" sz="1800" dirty="0">
                <a:latin typeface="Myriad Pro"/>
              </a:rPr>
              <a:t>7. Obtención del código ejecutable.</a:t>
            </a:r>
          </a:p>
          <a:p>
            <a:pPr lvl="1" indent="-342900">
              <a:lnSpc>
                <a:spcPct val="110000"/>
              </a:lnSpc>
              <a:spcBef>
                <a:spcPts val="0"/>
              </a:spcBef>
              <a:buSzPts val="1800"/>
              <a:buNone/>
            </a:pPr>
            <a:r>
              <a:rPr lang="es" sz="1800" dirty="0">
                <a:latin typeface="Myriad Pro"/>
              </a:rPr>
              <a:t>7.1 Tipos de código.</a:t>
            </a:r>
          </a:p>
          <a:p>
            <a:pPr lvl="1" indent="-342900">
              <a:lnSpc>
                <a:spcPct val="110000"/>
              </a:lnSpc>
              <a:spcBef>
                <a:spcPts val="0"/>
              </a:spcBef>
              <a:buSzPts val="1800"/>
              <a:buNone/>
            </a:pPr>
            <a:r>
              <a:rPr lang="es" sz="1800" dirty="0">
                <a:latin typeface="Myriad Pro"/>
              </a:rPr>
              <a:t>7.2. Compilación.</a:t>
            </a:r>
          </a:p>
          <a:p>
            <a:pPr lvl="1" indent="-342900">
              <a:lnSpc>
                <a:spcPct val="110000"/>
              </a:lnSpc>
              <a:spcBef>
                <a:spcPts val="0"/>
              </a:spcBef>
              <a:buSzPts val="1800"/>
              <a:buNone/>
            </a:pPr>
            <a:endParaRPr lang="es" sz="1800" dirty="0">
              <a:latin typeface="Myriad Pro"/>
            </a:endParaRPr>
          </a:p>
          <a:p>
            <a:pPr>
              <a:lnSpc>
                <a:spcPct val="110000"/>
              </a:lnSpc>
              <a:buNone/>
            </a:pPr>
            <a:r>
              <a:rPr lang="es" sz="1800" dirty="0">
                <a:latin typeface="Myriad Pro"/>
              </a:rPr>
              <a:t>8. Máquinas virtuales</a:t>
            </a:r>
          </a:p>
          <a:p>
            <a:pPr lvl="1" indent="-342900">
              <a:lnSpc>
                <a:spcPct val="110000"/>
              </a:lnSpc>
              <a:spcBef>
                <a:spcPts val="0"/>
              </a:spcBef>
              <a:buSzPts val="1800"/>
              <a:buNone/>
            </a:pPr>
            <a:r>
              <a:rPr lang="es" sz="1800" dirty="0">
                <a:latin typeface="Myriad Pro"/>
              </a:rPr>
              <a:t>8.1 La máquina virtual de Java.</a:t>
            </a:r>
          </a:p>
          <a:p>
            <a:pPr lvl="1" indent="-342900">
              <a:lnSpc>
                <a:spcPct val="110000"/>
              </a:lnSpc>
              <a:spcBef>
                <a:spcPts val="0"/>
              </a:spcBef>
              <a:buSzPts val="1800"/>
              <a:buNone/>
            </a:pPr>
            <a:endParaRPr lang="es" sz="1800" dirty="0">
              <a:latin typeface="Myriad Pro"/>
            </a:endParaRPr>
          </a:p>
          <a:p>
            <a:pPr>
              <a:lnSpc>
                <a:spcPct val="110000"/>
              </a:lnSpc>
              <a:buNone/>
            </a:pPr>
            <a:r>
              <a:rPr lang="es" sz="1800" dirty="0">
                <a:latin typeface="Myriad Pro"/>
              </a:rPr>
              <a:t>9. Herramientas más utilizadas en programación.</a:t>
            </a:r>
          </a:p>
          <a:p>
            <a:pPr marL="114300" indent="0">
              <a:buNone/>
            </a:pPr>
            <a:endParaRPr lang="es-E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49288" y="152263"/>
            <a:ext cx="7772400" cy="1456267"/>
          </a:xfrm>
        </p:spPr>
        <p:txBody>
          <a:bodyPr>
            <a:normAutofit/>
          </a:bodyPr>
          <a:lstStyle/>
          <a:p>
            <a:pPr algn="l"/>
            <a:r>
              <a:rPr lang="es-ES" b="1" cap="all" dirty="0"/>
              <a:t>4.- </a:t>
            </a:r>
            <a:r>
              <a:rPr lang="es-ES" b="1" dirty="0"/>
              <a:t>Fases en el desarrollo del Software  </a:t>
            </a:r>
            <a:br>
              <a:rPr lang="es-ES" b="1" dirty="0"/>
            </a:br>
            <a:r>
              <a:rPr lang="es-ES" b="1" dirty="0"/>
              <a:t>   	</a:t>
            </a:r>
            <a:r>
              <a:rPr lang="es-ES" sz="3200" b="1" cap="all" dirty="0"/>
              <a:t>4.1. </a:t>
            </a:r>
            <a:r>
              <a:rPr lang="es-ES" sz="3200" b="1" dirty="0"/>
              <a:t>Análisis</a:t>
            </a:r>
            <a:r>
              <a:rPr lang="es-ES" sz="3200" b="1" cap="all" dirty="0"/>
              <a:t>.</a:t>
            </a:r>
            <a:endParaRPr lang="es-ES" dirty="0"/>
          </a:p>
        </p:txBody>
      </p:sp>
      <p:graphicFrame>
        <p:nvGraphicFramePr>
          <p:cNvPr id="4" name="3 Marcador de contenido"/>
          <p:cNvGraphicFramePr>
            <a:graphicFrameLocks noGrp="1"/>
          </p:cNvGraphicFramePr>
          <p:nvPr>
            <p:ph idx="1"/>
            <p:extLst>
              <p:ext uri="{D42A27DB-BD31-4B8C-83A1-F6EECF244321}">
                <p14:modId xmlns:p14="http://schemas.microsoft.com/office/powerpoint/2010/main" val="737764476"/>
              </p:ext>
            </p:extLst>
          </p:nvPr>
        </p:nvGraphicFramePr>
        <p:xfrm>
          <a:off x="467544" y="1916832"/>
          <a:ext cx="8229600" cy="466852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s-ES" sz="1600" dirty="0"/>
                        <a:t>Requisitos funcionales</a:t>
                      </a:r>
                    </a:p>
                  </a:txBody>
                  <a:tcPr/>
                </a:tc>
                <a:tc>
                  <a:txBody>
                    <a:bodyPr/>
                    <a:lstStyle/>
                    <a:p>
                      <a:r>
                        <a:rPr lang="es-ES" sz="1600" dirty="0"/>
                        <a:t>Requisitos no funcionales</a:t>
                      </a:r>
                    </a:p>
                  </a:txBody>
                  <a:tcPr/>
                </a:tc>
                <a:extLst>
                  <a:ext uri="{0D108BD9-81ED-4DB2-BD59-A6C34878D82A}">
                    <a16:rowId xmlns:a16="http://schemas.microsoft.com/office/drawing/2014/main" val="10000"/>
                  </a:ext>
                </a:extLst>
              </a:tr>
              <a:tr h="370840">
                <a:tc>
                  <a:txBody>
                    <a:bodyPr/>
                    <a:lstStyle/>
                    <a:p>
                      <a:r>
                        <a:rPr lang="es-ES" sz="1600" dirty="0"/>
                        <a:t>El usuario puede agregar un nuevo contacto</a:t>
                      </a:r>
                    </a:p>
                  </a:txBody>
                  <a:tcPr/>
                </a:tc>
                <a:tc>
                  <a:txBody>
                    <a:bodyPr/>
                    <a:lstStyle/>
                    <a:p>
                      <a:r>
                        <a:rPr lang="es-ES" sz="1600" dirty="0"/>
                        <a:t>La aplicación debe funcionar en sistemas operativos Linux y Windows</a:t>
                      </a:r>
                    </a:p>
                  </a:txBody>
                  <a:tcPr/>
                </a:tc>
                <a:extLst>
                  <a:ext uri="{0D108BD9-81ED-4DB2-BD59-A6C34878D82A}">
                    <a16:rowId xmlns:a16="http://schemas.microsoft.com/office/drawing/2014/main" val="10001"/>
                  </a:ext>
                </a:extLst>
              </a:tr>
              <a:tr h="370840">
                <a:tc>
                  <a:txBody>
                    <a:bodyPr/>
                    <a:lstStyle/>
                    <a:p>
                      <a:r>
                        <a:rPr lang="es-ES" sz="1600" dirty="0"/>
                        <a:t>El usuario puede ver una lista con todos los contactos</a:t>
                      </a:r>
                    </a:p>
                  </a:txBody>
                  <a:tcPr/>
                </a:tc>
                <a:tc>
                  <a:txBody>
                    <a:bodyPr/>
                    <a:lstStyle/>
                    <a:p>
                      <a:r>
                        <a:rPr lang="es-ES" sz="1600" dirty="0"/>
                        <a:t>El tiempo de respuesta</a:t>
                      </a:r>
                      <a:r>
                        <a:rPr lang="es-ES" sz="1600" baseline="0" dirty="0"/>
                        <a:t> a consultas, altas, bajas y modificaciones ha de ser inferior a 5 segundos</a:t>
                      </a:r>
                      <a:endParaRPr lang="es-ES" sz="1600" dirty="0"/>
                    </a:p>
                  </a:txBody>
                  <a:tcPr/>
                </a:tc>
                <a:extLst>
                  <a:ext uri="{0D108BD9-81ED-4DB2-BD59-A6C34878D82A}">
                    <a16:rowId xmlns:a16="http://schemas.microsoft.com/office/drawing/2014/main" val="10002"/>
                  </a:ext>
                </a:extLst>
              </a:tr>
              <a:tr h="370840">
                <a:tc>
                  <a:txBody>
                    <a:bodyPr/>
                    <a:lstStyle/>
                    <a:p>
                      <a:r>
                        <a:rPr lang="es-ES" sz="1600" dirty="0"/>
                        <a:t>A</a:t>
                      </a:r>
                      <a:r>
                        <a:rPr lang="es-ES" sz="1600" baseline="0" dirty="0"/>
                        <a:t> partir de la lista de contactos el usuario puede acceder a un contacto</a:t>
                      </a:r>
                      <a:endParaRPr lang="es-ES" sz="1600" dirty="0"/>
                    </a:p>
                  </a:txBody>
                  <a:tcPr/>
                </a:tc>
                <a:tc>
                  <a:txBody>
                    <a:bodyPr/>
                    <a:lstStyle/>
                    <a:p>
                      <a:r>
                        <a:rPr lang="es-ES" sz="1600" dirty="0"/>
                        <a:t>Utilizar un sistema gestor</a:t>
                      </a:r>
                      <a:r>
                        <a:rPr lang="es-ES" sz="1600" baseline="0" dirty="0"/>
                        <a:t> de base de datos para almacenar los datos</a:t>
                      </a:r>
                    </a:p>
                  </a:txBody>
                  <a:tcPr/>
                </a:tc>
                <a:extLst>
                  <a:ext uri="{0D108BD9-81ED-4DB2-BD59-A6C34878D82A}">
                    <a16:rowId xmlns:a16="http://schemas.microsoft.com/office/drawing/2014/main" val="10003"/>
                  </a:ext>
                </a:extLst>
              </a:tr>
              <a:tr h="370840">
                <a:tc>
                  <a:txBody>
                    <a:bodyPr/>
                    <a:lstStyle/>
                    <a:p>
                      <a:r>
                        <a:rPr lang="es-ES" sz="1600" dirty="0"/>
                        <a:t>El usuario</a:t>
                      </a:r>
                      <a:r>
                        <a:rPr lang="es-ES" sz="1600" baseline="0" dirty="0"/>
                        <a:t> puede eliminar un contacto o varios de la lista</a:t>
                      </a:r>
                      <a:endParaRPr lang="es-ES" sz="1600" dirty="0"/>
                    </a:p>
                  </a:txBody>
                  <a:tcPr/>
                </a:tc>
                <a:tc>
                  <a:txBody>
                    <a:bodyPr/>
                    <a:lstStyle/>
                    <a:p>
                      <a:r>
                        <a:rPr lang="es-ES" sz="1600" dirty="0"/>
                        <a:t>Utilizar un lenguaje multiplataforma para el desarrollo de la aplicación</a:t>
                      </a:r>
                    </a:p>
                  </a:txBody>
                  <a:tcPr/>
                </a:tc>
                <a:extLst>
                  <a:ext uri="{0D108BD9-81ED-4DB2-BD59-A6C34878D82A}">
                    <a16:rowId xmlns:a16="http://schemas.microsoft.com/office/drawing/2014/main" val="10004"/>
                  </a:ext>
                </a:extLst>
              </a:tr>
              <a:tr h="370840">
                <a:tc>
                  <a:txBody>
                    <a:bodyPr/>
                    <a:lstStyle/>
                    <a:p>
                      <a:r>
                        <a:rPr lang="es-ES" sz="1600" dirty="0"/>
                        <a:t>El usuario puede modificar los datos de un contacto seleccionado de la lista</a:t>
                      </a:r>
                    </a:p>
                  </a:txBody>
                  <a:tcPr/>
                </a:tc>
                <a:tc>
                  <a:txBody>
                    <a:bodyPr/>
                    <a:lstStyle/>
                    <a:p>
                      <a:r>
                        <a:rPr lang="es-ES" sz="1600" dirty="0"/>
                        <a:t>La interfaz de usuario es a través de ventanas debe ser intuitiva y fácil</a:t>
                      </a:r>
                      <a:r>
                        <a:rPr lang="es-ES" sz="1600" baseline="0" dirty="0"/>
                        <a:t> de manejar</a:t>
                      </a:r>
                      <a:endParaRPr lang="es-ES" sz="1600" dirty="0"/>
                    </a:p>
                  </a:txBody>
                  <a:tcPr/>
                </a:tc>
                <a:extLst>
                  <a:ext uri="{0D108BD9-81ED-4DB2-BD59-A6C34878D82A}">
                    <a16:rowId xmlns:a16="http://schemas.microsoft.com/office/drawing/2014/main" val="10005"/>
                  </a:ext>
                </a:extLst>
              </a:tr>
              <a:tr h="370840">
                <a:tc>
                  <a:txBody>
                    <a:bodyPr/>
                    <a:lstStyle/>
                    <a:p>
                      <a:r>
                        <a:rPr lang="es-ES" sz="1600" dirty="0"/>
                        <a:t>El usuario</a:t>
                      </a:r>
                      <a:r>
                        <a:rPr lang="es-ES" sz="1600" baseline="0" dirty="0"/>
                        <a:t> puede seleccionar determinados contactos</a:t>
                      </a:r>
                      <a:endParaRPr lang="es-ES" sz="1600" dirty="0"/>
                    </a:p>
                  </a:txBody>
                  <a:tcPr/>
                </a:tc>
                <a:tc>
                  <a:txBody>
                    <a:bodyPr/>
                    <a:lstStyle/>
                    <a:p>
                      <a:r>
                        <a:rPr lang="es-ES" sz="1600" dirty="0"/>
                        <a:t>El manejo de la aplicación se realizará con el teclado</a:t>
                      </a:r>
                      <a:r>
                        <a:rPr lang="es-ES" sz="1600" baseline="0" dirty="0"/>
                        <a:t> y el ratón</a:t>
                      </a:r>
                      <a:endParaRPr lang="es-ES" sz="1600" dirty="0"/>
                    </a:p>
                  </a:txBody>
                  <a:tcPr/>
                </a:tc>
                <a:extLst>
                  <a:ext uri="{0D108BD9-81ED-4DB2-BD59-A6C34878D82A}">
                    <a16:rowId xmlns:a16="http://schemas.microsoft.com/office/drawing/2014/main" val="10006"/>
                  </a:ext>
                </a:extLst>
              </a:tr>
              <a:tr h="370840">
                <a:tc>
                  <a:txBody>
                    <a:bodyPr/>
                    <a:lstStyle/>
                    <a:p>
                      <a:r>
                        <a:rPr lang="es-ES" sz="1600" dirty="0"/>
                        <a:t>El usuario puede imprimir la lista de contactos</a:t>
                      </a:r>
                    </a:p>
                  </a:txBody>
                  <a:tcPr/>
                </a:tc>
                <a:tc>
                  <a:txBody>
                    <a:bodyPr/>
                    <a:lstStyle/>
                    <a:p>
                      <a:r>
                        <a:rPr lang="es-ES" sz="1600" dirty="0"/>
                        <a:t>Espacio libre en disco, mínimo:1GB</a:t>
                      </a:r>
                    </a:p>
                    <a:p>
                      <a:r>
                        <a:rPr lang="es-ES" sz="1600" dirty="0"/>
                        <a:t>Mínima</a:t>
                      </a:r>
                      <a:r>
                        <a:rPr lang="es-ES" sz="1600" baseline="0" dirty="0"/>
                        <a:t> cantidad de memoria : 2GB</a:t>
                      </a:r>
                      <a:endParaRPr lang="es-ES" sz="1600" dirty="0"/>
                    </a:p>
                  </a:txBody>
                  <a:tcPr/>
                </a:tc>
                <a:extLst>
                  <a:ext uri="{0D108BD9-81ED-4DB2-BD59-A6C34878D82A}">
                    <a16:rowId xmlns:a16="http://schemas.microsoft.com/office/drawing/2014/main" val="10007"/>
                  </a:ext>
                </a:extLst>
              </a:tr>
            </a:tbl>
          </a:graphicData>
        </a:graphic>
      </p:graphicFrame>
      <p:sp>
        <p:nvSpPr>
          <p:cNvPr id="5" name="4 CuadroTexto"/>
          <p:cNvSpPr txBox="1"/>
          <p:nvPr/>
        </p:nvSpPr>
        <p:spPr>
          <a:xfrm>
            <a:off x="539552" y="1412776"/>
            <a:ext cx="1944216" cy="369332"/>
          </a:xfrm>
          <a:prstGeom prst="rect">
            <a:avLst/>
          </a:prstGeom>
          <a:noFill/>
        </p:spPr>
        <p:txBody>
          <a:bodyPr wrap="square" rtlCol="0">
            <a:spAutoFit/>
          </a:bodyPr>
          <a:lstStyle/>
          <a:p>
            <a:r>
              <a:rPr lang="es-ES" dirty="0">
                <a:latin typeface="Myriad Pro"/>
              </a:rPr>
              <a:t>EJEMPLO</a:t>
            </a:r>
          </a:p>
        </p:txBody>
      </p:sp>
    </p:spTree>
    <p:extLst>
      <p:ext uri="{BB962C8B-B14F-4D97-AF65-F5344CB8AC3E}">
        <p14:creationId xmlns:p14="http://schemas.microsoft.com/office/powerpoint/2010/main" val="3235540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l"/>
            <a:r>
              <a:rPr lang="es-ES" b="1" cap="all" dirty="0"/>
              <a:t>4.- </a:t>
            </a:r>
            <a:r>
              <a:rPr lang="es-ES" b="1" dirty="0"/>
              <a:t>Fases en el desarrollo del Software  </a:t>
            </a:r>
            <a:br>
              <a:rPr lang="es-ES" b="1" dirty="0"/>
            </a:br>
            <a:r>
              <a:rPr lang="es-ES" b="1" dirty="0"/>
              <a:t> 	</a:t>
            </a:r>
            <a:r>
              <a:rPr lang="es-ES" sz="3200" b="1" cap="all" dirty="0"/>
              <a:t>4.1. </a:t>
            </a:r>
            <a:r>
              <a:rPr lang="es-ES" sz="3200" b="1" dirty="0"/>
              <a:t>Análisis</a:t>
            </a:r>
            <a:r>
              <a:rPr lang="es-ES" sz="3200" b="1" cap="all" dirty="0"/>
              <a:t>.</a:t>
            </a:r>
            <a:endParaRPr lang="es-ES" dirty="0"/>
          </a:p>
        </p:txBody>
      </p:sp>
      <p:sp>
        <p:nvSpPr>
          <p:cNvPr id="3" name="2 Marcador de contenido"/>
          <p:cNvSpPr>
            <a:spLocks noGrp="1"/>
          </p:cNvSpPr>
          <p:nvPr>
            <p:ph idx="1"/>
          </p:nvPr>
        </p:nvSpPr>
        <p:spPr>
          <a:xfrm>
            <a:off x="685800" y="2573122"/>
            <a:ext cx="7772400" cy="3649133"/>
          </a:xfrm>
        </p:spPr>
        <p:txBody>
          <a:bodyPr>
            <a:noAutofit/>
          </a:bodyPr>
          <a:lstStyle/>
          <a:p>
            <a:pPr marL="0" indent="0" algn="ctr">
              <a:spcAft>
                <a:spcPts val="0"/>
              </a:spcAft>
              <a:buNone/>
            </a:pPr>
            <a:r>
              <a:rPr lang="es-ES" b="1" dirty="0">
                <a:solidFill>
                  <a:srgbClr val="FFFF00"/>
                </a:solidFill>
              </a:rPr>
              <a:t>TÉCNICAS DE REPRESENTACIÓN DE LOS REQUISITOS </a:t>
            </a:r>
          </a:p>
          <a:p>
            <a:pPr marL="0" indent="0" algn="just">
              <a:spcAft>
                <a:spcPts val="0"/>
              </a:spcAft>
              <a:buNone/>
            </a:pPr>
            <a:endParaRPr lang="es-ES" dirty="0"/>
          </a:p>
          <a:p>
            <a:pPr algn="just">
              <a:spcAft>
                <a:spcPts val="0"/>
              </a:spcAft>
            </a:pPr>
            <a:r>
              <a:rPr lang="es-ES" b="1" u="sng" dirty="0">
                <a:solidFill>
                  <a:srgbClr val="FFFF00"/>
                </a:solidFill>
              </a:rPr>
              <a:t>Diagramas de flujo de datos, DFD</a:t>
            </a:r>
            <a:r>
              <a:rPr lang="es-ES" b="1" u="sng" dirty="0"/>
              <a:t>: </a:t>
            </a:r>
            <a:r>
              <a:rPr lang="es-ES" dirty="0"/>
              <a:t>representa el flujo de datos entre los diferentes procesos, entidades externas y almacenes que forman el sistema.</a:t>
            </a:r>
          </a:p>
          <a:p>
            <a:pPr algn="just">
              <a:spcAft>
                <a:spcPts val="0"/>
              </a:spcAft>
            </a:pPr>
            <a:endParaRPr lang="es-ES" dirty="0"/>
          </a:p>
          <a:p>
            <a:pPr algn="just">
              <a:spcAft>
                <a:spcPts val="0"/>
              </a:spcAft>
            </a:pPr>
            <a:r>
              <a:rPr lang="es-ES" b="1" dirty="0">
                <a:solidFill>
                  <a:srgbClr val="FFFF00"/>
                </a:solidFill>
              </a:rPr>
              <a:t>Diagramas de flujo de control, DFC</a:t>
            </a:r>
            <a:r>
              <a:rPr lang="es-ES" b="1" dirty="0"/>
              <a:t>: </a:t>
            </a:r>
            <a:r>
              <a:rPr lang="es-ES" dirty="0"/>
              <a:t>similar pero muestra el flujo de control en lugar de los datos (es decir el orden en que se realizan los procesos)</a:t>
            </a:r>
          </a:p>
          <a:p>
            <a:pPr algn="just">
              <a:spcAft>
                <a:spcPts val="0"/>
              </a:spcAft>
            </a:pPr>
            <a:endParaRPr lang="es-ES" dirty="0"/>
          </a:p>
          <a:p>
            <a:pPr algn="just">
              <a:spcAft>
                <a:spcPts val="0"/>
              </a:spcAft>
            </a:pPr>
            <a:r>
              <a:rPr lang="es-ES" b="1" dirty="0">
                <a:solidFill>
                  <a:srgbClr val="FFFF00"/>
                </a:solidFill>
              </a:rPr>
              <a:t>Diagramas de transición de estados, DTE</a:t>
            </a:r>
            <a:r>
              <a:rPr lang="es-ES" b="1" dirty="0"/>
              <a:t>: </a:t>
            </a:r>
            <a:r>
              <a:rPr lang="es-ES" dirty="0"/>
              <a:t>representa cómo se comporta el sistema como consecuencia de sucesos externos.</a:t>
            </a:r>
          </a:p>
          <a:p>
            <a:pPr marL="0" indent="0" algn="just">
              <a:spcAft>
                <a:spcPts val="0"/>
              </a:spcAft>
              <a:buNone/>
            </a:pPr>
            <a:endParaRPr lang="es-ES" dirty="0"/>
          </a:p>
          <a:p>
            <a:pPr algn="just">
              <a:spcAft>
                <a:spcPts val="0"/>
              </a:spcAft>
            </a:pPr>
            <a:r>
              <a:rPr lang="es-ES" b="1" u="sng" dirty="0">
                <a:solidFill>
                  <a:srgbClr val="FFFF00"/>
                </a:solidFill>
              </a:rPr>
              <a:t>Diagrama Entidad / Relación, DER</a:t>
            </a:r>
            <a:r>
              <a:rPr lang="es-ES" dirty="0"/>
              <a:t>: representa los datos y la forma en que se relacionan entre ellos (recordar lo visto en Bases de Datos)</a:t>
            </a:r>
          </a:p>
          <a:p>
            <a:pPr marL="0" indent="0" algn="just">
              <a:spcAft>
                <a:spcPts val="0"/>
              </a:spcAft>
              <a:buNone/>
            </a:pPr>
            <a:endParaRPr lang="es-ES" dirty="0"/>
          </a:p>
          <a:p>
            <a:pPr algn="just">
              <a:spcAft>
                <a:spcPts val="0"/>
              </a:spcAft>
            </a:pPr>
            <a:r>
              <a:rPr lang="es-ES" b="1" u="sng" dirty="0">
                <a:solidFill>
                  <a:srgbClr val="FFFF00"/>
                </a:solidFill>
              </a:rPr>
              <a:t>Diccionario de datos, DD</a:t>
            </a:r>
            <a:r>
              <a:rPr lang="es-ES" b="1" dirty="0">
                <a:solidFill>
                  <a:srgbClr val="FFFF00"/>
                </a:solidFill>
              </a:rPr>
              <a:t>:</a:t>
            </a:r>
            <a:r>
              <a:rPr lang="es-ES" b="1" dirty="0"/>
              <a:t> </a:t>
            </a:r>
            <a:r>
              <a:rPr lang="es-ES" dirty="0"/>
              <a:t>es una descripción detallada de los datos utilizados por el sistema que gráficamente se encuentran representados en el DFD.</a:t>
            </a:r>
          </a:p>
        </p:txBody>
      </p:sp>
    </p:spTree>
    <p:extLst>
      <p:ext uri="{BB962C8B-B14F-4D97-AF65-F5344CB8AC3E}">
        <p14:creationId xmlns:p14="http://schemas.microsoft.com/office/powerpoint/2010/main" val="1962921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l"/>
            <a:r>
              <a:rPr lang="es-ES" b="1" cap="all" dirty="0"/>
              <a:t>4.- </a:t>
            </a:r>
            <a:r>
              <a:rPr lang="es-ES" b="1" dirty="0"/>
              <a:t>Fases en el desarrollo del Software </a:t>
            </a:r>
            <a:br>
              <a:rPr lang="es-ES" b="1" dirty="0"/>
            </a:br>
            <a:r>
              <a:rPr lang="es-ES" b="1" dirty="0"/>
              <a:t>     </a:t>
            </a:r>
            <a:r>
              <a:rPr lang="es-ES" sz="3200" b="1" dirty="0"/>
              <a:t>	</a:t>
            </a:r>
            <a:r>
              <a:rPr lang="es-ES" sz="3200" b="1" cap="all" dirty="0"/>
              <a:t>4.1. </a:t>
            </a:r>
            <a:r>
              <a:rPr lang="es-ES" sz="3200" b="1" dirty="0"/>
              <a:t>Análisis</a:t>
            </a:r>
            <a:r>
              <a:rPr lang="es-ES" sz="3200" b="1" cap="all" dirty="0"/>
              <a:t>.</a:t>
            </a:r>
            <a:endParaRPr lang="es-ES" dirty="0"/>
          </a:p>
        </p:txBody>
      </p:sp>
      <p:sp>
        <p:nvSpPr>
          <p:cNvPr id="3" name="2 Marcador de contenido"/>
          <p:cNvSpPr>
            <a:spLocks noGrp="1"/>
          </p:cNvSpPr>
          <p:nvPr>
            <p:ph idx="1"/>
          </p:nvPr>
        </p:nvSpPr>
        <p:spPr>
          <a:xfrm>
            <a:off x="457200" y="1878441"/>
            <a:ext cx="3682752" cy="4997152"/>
          </a:xfrm>
        </p:spPr>
        <p:txBody>
          <a:bodyPr>
            <a:normAutofit/>
          </a:bodyPr>
          <a:lstStyle/>
          <a:p>
            <a:pPr marL="0" indent="0" algn="just">
              <a:buNone/>
            </a:pPr>
            <a:r>
              <a:rPr lang="es-ES" sz="1800" dirty="0"/>
              <a:t>Lo fundamental es la </a:t>
            </a:r>
            <a:r>
              <a:rPr lang="es-ES" sz="1800" b="1" dirty="0"/>
              <a:t>buena comunicación </a:t>
            </a:r>
            <a:r>
              <a:rPr lang="es-ES" sz="1800" dirty="0"/>
              <a:t>entre el analista y el cliente para que la aplicación que se va a desarrollar cumpla con sus expectativas. </a:t>
            </a:r>
          </a:p>
          <a:p>
            <a:pPr marL="0" indent="0" algn="just">
              <a:buNone/>
            </a:pPr>
            <a:endParaRPr lang="es-ES" sz="1800" dirty="0"/>
          </a:p>
          <a:p>
            <a:pPr marL="0" indent="0" algn="just">
              <a:buNone/>
            </a:pPr>
            <a:r>
              <a:rPr lang="es-ES" sz="1800" dirty="0"/>
              <a:t>Todo lo recogido en esta fase queda reflejado en el documento </a:t>
            </a:r>
            <a:r>
              <a:rPr lang="es-ES" sz="1800" b="1" dirty="0">
                <a:solidFill>
                  <a:srgbClr val="FFFF00"/>
                </a:solidFill>
              </a:rPr>
              <a:t>Especificación de Requisitos del Software (ERS), </a:t>
            </a:r>
            <a:r>
              <a:rPr lang="es-ES" sz="1800" dirty="0"/>
              <a:t>que: no debe tener ambigüedades, debe ser completo, consistente, fácil de verificar y modificar, fácil de utilizar y fácil de identificar el origen y las consecuencias de los requisitos.</a:t>
            </a:r>
          </a:p>
          <a:p>
            <a:pPr marL="0" indent="0" algn="just">
              <a:buNone/>
            </a:pPr>
            <a:endParaRPr lang="es-ES" sz="1800" dirty="0"/>
          </a:p>
        </p:txBody>
      </p:sp>
      <p:pic>
        <p:nvPicPr>
          <p:cNvPr id="1026" name="Picture 2" descr="E78. IngenierÃ­a del Software                                           ERS segÃºn el estÃ¡ndar IEEE 830 64 Esquema de la ERS..."/>
          <p:cNvPicPr>
            <a:picLocks noChangeAspect="1" noChangeArrowheads="1"/>
          </p:cNvPicPr>
          <p:nvPr/>
        </p:nvPicPr>
        <p:blipFill rotWithShape="1">
          <a:blip r:embed="rId2">
            <a:extLst>
              <a:ext uri="{28A0092B-C50C-407E-A947-70E740481C1C}">
                <a14:useLocalDpi xmlns:a14="http://schemas.microsoft.com/office/drawing/2010/main" val="0"/>
              </a:ext>
            </a:extLst>
          </a:blip>
          <a:srcRect l="11460" t="16968" r="31977" b="41516"/>
          <a:stretch/>
        </p:blipFill>
        <p:spPr bwMode="auto">
          <a:xfrm>
            <a:off x="4552530" y="1509386"/>
            <a:ext cx="4102098" cy="5178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817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A7E0754-FF03-46C0-80B2-6A8BB072479B}"/>
              </a:ext>
            </a:extLst>
          </p:cNvPr>
          <p:cNvSpPr>
            <a:spLocks noGrp="1"/>
          </p:cNvSpPr>
          <p:nvPr>
            <p:ph type="title"/>
          </p:nvPr>
        </p:nvSpPr>
        <p:spPr/>
        <p:txBody>
          <a:bodyPr>
            <a:normAutofit/>
          </a:bodyPr>
          <a:lstStyle/>
          <a:p>
            <a:pPr algn="l"/>
            <a:r>
              <a:rPr lang="es-ES" b="1" cap="all" dirty="0">
                <a:latin typeface="+mn-lt"/>
              </a:rPr>
              <a:t>4.- </a:t>
            </a:r>
            <a:r>
              <a:rPr lang="es-ES" b="1" dirty="0">
                <a:latin typeface="+mn-lt"/>
              </a:rPr>
              <a:t>Fases en el desarrollo del Software</a:t>
            </a:r>
            <a:r>
              <a:rPr lang="es-ES" sz="4000" b="1" dirty="0"/>
              <a:t/>
            </a:r>
            <a:br>
              <a:rPr lang="es-ES" sz="4000" b="1" dirty="0"/>
            </a:br>
            <a:r>
              <a:rPr lang="es-ES" sz="3200" b="1" dirty="0">
                <a:latin typeface="+mn-lt"/>
              </a:rPr>
              <a:t>	</a:t>
            </a:r>
            <a:r>
              <a:rPr lang="es-ES" sz="3200" b="1" dirty="0">
                <a:solidFill>
                  <a:srgbClr val="FFFF00"/>
                </a:solidFill>
                <a:latin typeface="+mn-lt"/>
              </a:rPr>
              <a:t>4.2. Diseño.</a:t>
            </a:r>
            <a:endParaRPr lang="es-ES" sz="3200" dirty="0">
              <a:solidFill>
                <a:srgbClr val="FFFF00"/>
              </a:solidFill>
              <a:latin typeface="+mn-lt"/>
            </a:endParaRPr>
          </a:p>
        </p:txBody>
      </p:sp>
      <p:sp>
        <p:nvSpPr>
          <p:cNvPr id="3" name="2 Marcador de contenido"/>
          <p:cNvSpPr>
            <a:spLocks noGrp="1"/>
          </p:cNvSpPr>
          <p:nvPr>
            <p:ph idx="1"/>
          </p:nvPr>
        </p:nvSpPr>
        <p:spPr>
          <a:xfrm>
            <a:off x="685800" y="2348880"/>
            <a:ext cx="7772400" cy="4248472"/>
          </a:xfrm>
        </p:spPr>
        <p:txBody>
          <a:bodyPr>
            <a:noAutofit/>
          </a:bodyPr>
          <a:lstStyle/>
          <a:p>
            <a:pPr marL="0" indent="0" algn="just">
              <a:buNone/>
            </a:pPr>
            <a:r>
              <a:rPr lang="es-ES" dirty="0"/>
              <a:t>Durante esta fase, donde </a:t>
            </a:r>
            <a:r>
              <a:rPr lang="es-ES" dirty="0">
                <a:solidFill>
                  <a:srgbClr val="FFFF00"/>
                </a:solidFill>
              </a:rPr>
              <a:t>ya sabemos lo que hay que hacer, el siguiente paso es </a:t>
            </a:r>
            <a:r>
              <a:rPr lang="es-ES" b="1" dirty="0">
                <a:solidFill>
                  <a:srgbClr val="FFFF00"/>
                </a:solidFill>
              </a:rPr>
              <a:t>¿Cómo hacerlo? </a:t>
            </a:r>
          </a:p>
          <a:p>
            <a:pPr marL="0" indent="0" algn="just">
              <a:buNone/>
            </a:pPr>
            <a:r>
              <a:rPr lang="es-ES" dirty="0"/>
              <a:t>Tenemos que traducir los requisitos en una representación de software.</a:t>
            </a:r>
          </a:p>
          <a:p>
            <a:pPr marL="0" indent="0" algn="just">
              <a:buNone/>
            </a:pPr>
            <a:endParaRPr lang="es-ES" dirty="0"/>
          </a:p>
          <a:p>
            <a:pPr marL="0" indent="0" algn="just">
              <a:buNone/>
            </a:pPr>
            <a:r>
              <a:rPr lang="es-ES" dirty="0"/>
              <a:t>Hay dos tipos de diseño:</a:t>
            </a:r>
          </a:p>
          <a:p>
            <a:pPr marL="0" indent="0" algn="just">
              <a:buNone/>
            </a:pPr>
            <a:endParaRPr lang="es-ES" dirty="0"/>
          </a:p>
          <a:p>
            <a:pPr algn="just"/>
            <a:r>
              <a:rPr lang="es-ES" b="1" dirty="0">
                <a:solidFill>
                  <a:srgbClr val="FFFF00"/>
                </a:solidFill>
              </a:rPr>
              <a:t>Estructurado: </a:t>
            </a:r>
            <a:r>
              <a:rPr lang="es-ES" dirty="0"/>
              <a:t>basado en el flujo de datos a través del sistema</a:t>
            </a:r>
          </a:p>
          <a:p>
            <a:pPr marL="0" indent="0" algn="just">
              <a:buNone/>
            </a:pPr>
            <a:endParaRPr lang="es-ES" b="1" dirty="0"/>
          </a:p>
          <a:p>
            <a:pPr algn="just"/>
            <a:r>
              <a:rPr lang="es-ES" b="1" dirty="0">
                <a:solidFill>
                  <a:srgbClr val="FFFF00"/>
                </a:solidFill>
              </a:rPr>
              <a:t>Orientado a objetos</a:t>
            </a:r>
            <a:r>
              <a:rPr lang="es-ES" dirty="0">
                <a:solidFill>
                  <a:srgbClr val="FFFF00"/>
                </a:solidFill>
              </a:rPr>
              <a:t>: </a:t>
            </a:r>
            <a:r>
              <a:rPr lang="es-ES" dirty="0"/>
              <a:t>el sistema se entiende como un conjunto de objetos que tienen propiedades y comportamientos, existen eventos que activan operaciones que modifican el estado de dichos objetos y los objetos interactúan con otros.</a:t>
            </a:r>
          </a:p>
        </p:txBody>
      </p:sp>
    </p:spTree>
    <p:extLst>
      <p:ext uri="{BB962C8B-B14F-4D97-AF65-F5344CB8AC3E}">
        <p14:creationId xmlns:p14="http://schemas.microsoft.com/office/powerpoint/2010/main" val="4282042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3A7E0754-FF03-46C0-80B2-6A8BB072479B}"/>
              </a:ext>
            </a:extLst>
          </p:cNvPr>
          <p:cNvSpPr txBox="1">
            <a:spLocks/>
          </p:cNvSpPr>
          <p:nvPr/>
        </p:nvSpPr>
        <p:spPr>
          <a:xfrm>
            <a:off x="609600" y="427038"/>
            <a:ext cx="8229600" cy="11430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b="1" cap="all" dirty="0">
                <a:latin typeface="+mn-lt"/>
              </a:rPr>
              <a:t>4.- </a:t>
            </a:r>
            <a:r>
              <a:rPr lang="es-ES" b="1" dirty="0">
                <a:latin typeface="+mn-lt"/>
              </a:rPr>
              <a:t>Fases en el desarrollo del Software</a:t>
            </a:r>
            <a:r>
              <a:rPr lang="es-ES" sz="4000" b="1" dirty="0"/>
              <a:t/>
            </a:r>
            <a:br>
              <a:rPr lang="es-ES" sz="4000" b="1" dirty="0"/>
            </a:br>
            <a:r>
              <a:rPr lang="es-ES" sz="3200" b="1" dirty="0">
                <a:latin typeface="+mn-lt"/>
              </a:rPr>
              <a:t>	4.2. Diseño.</a:t>
            </a:r>
            <a:endParaRPr lang="es-ES" sz="3200" dirty="0">
              <a:latin typeface="+mn-lt"/>
            </a:endParaRPr>
          </a:p>
        </p:txBody>
      </p:sp>
      <p:sp>
        <p:nvSpPr>
          <p:cNvPr id="2" name="1 Triángulo isósceles"/>
          <p:cNvSpPr/>
          <p:nvPr/>
        </p:nvSpPr>
        <p:spPr>
          <a:xfrm>
            <a:off x="1259632" y="998538"/>
            <a:ext cx="6408712" cy="540030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6" name="5 Conector recto"/>
          <p:cNvCxnSpPr/>
          <p:nvPr/>
        </p:nvCxnSpPr>
        <p:spPr>
          <a:xfrm>
            <a:off x="2051720" y="5373216"/>
            <a:ext cx="48245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a:off x="2771800" y="4080908"/>
            <a:ext cx="33843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10 Conector recto"/>
          <p:cNvCxnSpPr/>
          <p:nvPr/>
        </p:nvCxnSpPr>
        <p:spPr>
          <a:xfrm>
            <a:off x="3563888" y="2852936"/>
            <a:ext cx="1872208"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15 CuadroTexto"/>
          <p:cNvSpPr txBox="1"/>
          <p:nvPr/>
        </p:nvSpPr>
        <p:spPr>
          <a:xfrm>
            <a:off x="3802960" y="5693551"/>
            <a:ext cx="1688732" cy="369332"/>
          </a:xfrm>
          <a:prstGeom prst="rect">
            <a:avLst/>
          </a:prstGeom>
          <a:noFill/>
        </p:spPr>
        <p:txBody>
          <a:bodyPr wrap="none" rtlCol="0">
            <a:spAutoFit/>
          </a:bodyPr>
          <a:lstStyle/>
          <a:p>
            <a:r>
              <a:rPr lang="es-ES" dirty="0"/>
              <a:t>Diseño de datos</a:t>
            </a:r>
          </a:p>
        </p:txBody>
      </p:sp>
      <p:sp>
        <p:nvSpPr>
          <p:cNvPr id="17" name="16 CuadroTexto"/>
          <p:cNvSpPr txBox="1"/>
          <p:nvPr/>
        </p:nvSpPr>
        <p:spPr>
          <a:xfrm>
            <a:off x="3635896" y="4581128"/>
            <a:ext cx="2242730" cy="369332"/>
          </a:xfrm>
          <a:prstGeom prst="rect">
            <a:avLst/>
          </a:prstGeom>
          <a:noFill/>
        </p:spPr>
        <p:txBody>
          <a:bodyPr wrap="none" rtlCol="0">
            <a:spAutoFit/>
          </a:bodyPr>
          <a:lstStyle/>
          <a:p>
            <a:r>
              <a:rPr lang="es-ES" dirty="0"/>
              <a:t>Diseño arquitectónico</a:t>
            </a:r>
          </a:p>
        </p:txBody>
      </p:sp>
      <p:sp>
        <p:nvSpPr>
          <p:cNvPr id="18" name="17 CuadroTexto"/>
          <p:cNvSpPr txBox="1"/>
          <p:nvPr/>
        </p:nvSpPr>
        <p:spPr>
          <a:xfrm>
            <a:off x="3635896" y="3203684"/>
            <a:ext cx="1882760" cy="369332"/>
          </a:xfrm>
          <a:prstGeom prst="rect">
            <a:avLst/>
          </a:prstGeom>
          <a:noFill/>
        </p:spPr>
        <p:txBody>
          <a:bodyPr wrap="none" rtlCol="0">
            <a:spAutoFit/>
          </a:bodyPr>
          <a:lstStyle/>
          <a:p>
            <a:r>
              <a:rPr lang="es-ES" dirty="0"/>
              <a:t>Diseño de interfaz</a:t>
            </a:r>
          </a:p>
        </p:txBody>
      </p:sp>
      <p:sp>
        <p:nvSpPr>
          <p:cNvPr id="19" name="18 CuadroTexto"/>
          <p:cNvSpPr txBox="1"/>
          <p:nvPr/>
        </p:nvSpPr>
        <p:spPr>
          <a:xfrm>
            <a:off x="3689397" y="2060848"/>
            <a:ext cx="1602683" cy="646331"/>
          </a:xfrm>
          <a:prstGeom prst="rect">
            <a:avLst/>
          </a:prstGeom>
          <a:noFill/>
        </p:spPr>
        <p:txBody>
          <a:bodyPr wrap="square" rtlCol="0">
            <a:spAutoFit/>
          </a:bodyPr>
          <a:lstStyle/>
          <a:p>
            <a:pPr algn="ctr"/>
            <a:r>
              <a:rPr lang="es-ES" dirty="0"/>
              <a:t>Diseño</a:t>
            </a:r>
          </a:p>
          <a:p>
            <a:pPr algn="ctr"/>
            <a:r>
              <a:rPr lang="es-ES" dirty="0"/>
              <a:t> procedimental</a:t>
            </a:r>
          </a:p>
        </p:txBody>
      </p:sp>
      <p:sp>
        <p:nvSpPr>
          <p:cNvPr id="23" name="22 CuadroTexto"/>
          <p:cNvSpPr txBox="1"/>
          <p:nvPr/>
        </p:nvSpPr>
        <p:spPr>
          <a:xfrm>
            <a:off x="5518656" y="1570038"/>
            <a:ext cx="3034998" cy="646331"/>
          </a:xfrm>
          <a:prstGeom prst="rect">
            <a:avLst/>
          </a:prstGeom>
          <a:noFill/>
        </p:spPr>
        <p:txBody>
          <a:bodyPr wrap="none" rtlCol="0">
            <a:spAutoFit/>
          </a:bodyPr>
          <a:lstStyle/>
          <a:p>
            <a:r>
              <a:rPr lang="es-ES" dirty="0"/>
              <a:t>Diseño estructurado: produce </a:t>
            </a:r>
          </a:p>
          <a:p>
            <a:r>
              <a:rPr lang="es-ES" dirty="0"/>
              <a:t>un modelo con 4 elementos</a:t>
            </a:r>
          </a:p>
        </p:txBody>
      </p:sp>
    </p:spTree>
    <p:extLst>
      <p:ext uri="{BB962C8B-B14F-4D97-AF65-F5344CB8AC3E}">
        <p14:creationId xmlns:p14="http://schemas.microsoft.com/office/powerpoint/2010/main" val="1384597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pPr algn="l"/>
            <a:r>
              <a:rPr lang="es-ES" sz="4000" b="1" cap="all" dirty="0">
                <a:latin typeface="+mn-lt"/>
              </a:rPr>
              <a:t/>
            </a:r>
            <a:br>
              <a:rPr lang="es-ES" sz="4000" b="1" cap="all" dirty="0">
                <a:latin typeface="+mn-lt"/>
              </a:rPr>
            </a:br>
            <a:r>
              <a:rPr lang="es-ES" sz="4000" b="1" cap="all" dirty="0">
                <a:latin typeface="+mn-lt"/>
              </a:rPr>
              <a:t>4.- </a:t>
            </a:r>
            <a:r>
              <a:rPr lang="es-ES" sz="4000" b="1" dirty="0">
                <a:latin typeface="+mn-lt"/>
              </a:rPr>
              <a:t>Fases en el desarrollo del Software</a:t>
            </a:r>
            <a:br>
              <a:rPr lang="es-ES" sz="4000" b="1" dirty="0">
                <a:latin typeface="+mn-lt"/>
              </a:rPr>
            </a:br>
            <a:r>
              <a:rPr lang="es-ES" sz="4000" b="1" dirty="0">
                <a:latin typeface="+mn-lt"/>
              </a:rPr>
              <a:t>	</a:t>
            </a:r>
            <a:r>
              <a:rPr lang="es-ES" sz="2900" b="1" dirty="0">
                <a:latin typeface="+mn-lt"/>
              </a:rPr>
              <a:t>4.2. Diseño.</a:t>
            </a:r>
            <a:r>
              <a:rPr lang="es-ES" sz="4000" dirty="0">
                <a:latin typeface="+mn-lt"/>
              </a:rPr>
              <a:t/>
            </a:r>
            <a:br>
              <a:rPr lang="es-ES" sz="4000" dirty="0">
                <a:latin typeface="+mn-lt"/>
              </a:rPr>
            </a:br>
            <a:endParaRPr lang="es-ES" sz="4000" dirty="0">
              <a:latin typeface="+mn-lt"/>
            </a:endParaRPr>
          </a:p>
        </p:txBody>
      </p:sp>
      <p:sp>
        <p:nvSpPr>
          <p:cNvPr id="3" name="2 Marcador de contenido"/>
          <p:cNvSpPr>
            <a:spLocks noGrp="1"/>
          </p:cNvSpPr>
          <p:nvPr>
            <p:ph idx="1"/>
          </p:nvPr>
        </p:nvSpPr>
        <p:spPr/>
        <p:txBody>
          <a:bodyPr>
            <a:noAutofit/>
          </a:bodyPr>
          <a:lstStyle/>
          <a:p>
            <a:pPr algn="just"/>
            <a:endParaRPr lang="es-ES" sz="1800" b="1" u="sng" dirty="0"/>
          </a:p>
          <a:p>
            <a:pPr algn="just"/>
            <a:endParaRPr lang="es-ES" sz="1800" b="1" u="sng" dirty="0"/>
          </a:p>
          <a:p>
            <a:pPr algn="just"/>
            <a:r>
              <a:rPr lang="es-ES" sz="1800" b="1" u="sng" dirty="0">
                <a:solidFill>
                  <a:srgbClr val="FFFF00"/>
                </a:solidFill>
              </a:rPr>
              <a:t>Diseño de datos: </a:t>
            </a:r>
            <a:r>
              <a:rPr lang="es-ES" sz="1800" dirty="0"/>
              <a:t>Está basado en los datos y las relaciones, definidos en el diagrama entidad relación y en la descripción detallada de los datos.</a:t>
            </a:r>
          </a:p>
          <a:p>
            <a:pPr marL="0" indent="0" algn="just">
              <a:buNone/>
            </a:pPr>
            <a:endParaRPr lang="es-ES" sz="1800" dirty="0"/>
          </a:p>
          <a:p>
            <a:pPr algn="just"/>
            <a:r>
              <a:rPr lang="es-ES" sz="1800" b="1" u="sng" dirty="0">
                <a:solidFill>
                  <a:srgbClr val="FFFF00"/>
                </a:solidFill>
              </a:rPr>
              <a:t>Diseño arquitectónico: </a:t>
            </a:r>
            <a:r>
              <a:rPr lang="es-ES" sz="1800" dirty="0"/>
              <a:t>Representa la estructura de los componentes del software, sus propiedades e interacciones.</a:t>
            </a:r>
          </a:p>
          <a:p>
            <a:pPr marL="0" indent="0" algn="just">
              <a:buNone/>
            </a:pPr>
            <a:endParaRPr lang="es-ES" sz="1800" dirty="0"/>
          </a:p>
          <a:p>
            <a:pPr algn="just"/>
            <a:r>
              <a:rPr lang="es-ES" sz="1800" b="1" u="sng" dirty="0">
                <a:solidFill>
                  <a:srgbClr val="FFFF00"/>
                </a:solidFill>
              </a:rPr>
              <a:t>Diseño de la interfaz: </a:t>
            </a:r>
            <a:r>
              <a:rPr lang="es-ES" sz="1800" dirty="0"/>
              <a:t>Describe como se comunica el software consigo mismo, con los sistemas que operan con él y con las personas que lo utilizan. Resultado: creación de formatos de pantalla.</a:t>
            </a:r>
          </a:p>
          <a:p>
            <a:pPr marL="0" indent="0" algn="just">
              <a:buNone/>
            </a:pPr>
            <a:endParaRPr lang="es-ES" sz="1800" dirty="0"/>
          </a:p>
        </p:txBody>
      </p:sp>
    </p:spTree>
    <p:extLst>
      <p:ext uri="{BB962C8B-B14F-4D97-AF65-F5344CB8AC3E}">
        <p14:creationId xmlns:p14="http://schemas.microsoft.com/office/powerpoint/2010/main" val="3884680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pPr algn="l"/>
            <a:r>
              <a:rPr lang="es-ES" sz="4000" b="1" cap="all" dirty="0">
                <a:latin typeface="+mn-lt"/>
              </a:rPr>
              <a:t/>
            </a:r>
            <a:br>
              <a:rPr lang="es-ES" sz="4000" b="1" cap="all" dirty="0">
                <a:latin typeface="+mn-lt"/>
              </a:rPr>
            </a:br>
            <a:r>
              <a:rPr lang="es-ES" sz="4000" b="1" cap="all" dirty="0">
                <a:latin typeface="+mn-lt"/>
              </a:rPr>
              <a:t>4.- </a:t>
            </a:r>
            <a:r>
              <a:rPr lang="es-ES" sz="4000" b="1" dirty="0">
                <a:latin typeface="+mn-lt"/>
              </a:rPr>
              <a:t>Fases en el desarrollo del Software</a:t>
            </a:r>
            <a:br>
              <a:rPr lang="es-ES" sz="4000" b="1" dirty="0">
                <a:latin typeface="+mn-lt"/>
              </a:rPr>
            </a:br>
            <a:r>
              <a:rPr lang="es-ES" sz="4000" b="1" dirty="0">
                <a:latin typeface="+mn-lt"/>
              </a:rPr>
              <a:t>	</a:t>
            </a:r>
            <a:r>
              <a:rPr lang="es-ES" sz="2900" b="1" dirty="0">
                <a:latin typeface="+mn-lt"/>
              </a:rPr>
              <a:t>4.2. Diseño.</a:t>
            </a:r>
            <a:r>
              <a:rPr lang="es-ES" sz="4000" dirty="0">
                <a:latin typeface="+mn-lt"/>
              </a:rPr>
              <a:t/>
            </a:r>
            <a:br>
              <a:rPr lang="es-ES" sz="4000" dirty="0">
                <a:latin typeface="+mn-lt"/>
              </a:rPr>
            </a:br>
            <a:endParaRPr lang="es-ES" sz="4000" dirty="0">
              <a:latin typeface="+mn-lt"/>
            </a:endParaRPr>
          </a:p>
        </p:txBody>
      </p:sp>
      <p:sp>
        <p:nvSpPr>
          <p:cNvPr id="3" name="2 Marcador de contenido"/>
          <p:cNvSpPr>
            <a:spLocks noGrp="1"/>
          </p:cNvSpPr>
          <p:nvPr>
            <p:ph idx="1"/>
          </p:nvPr>
        </p:nvSpPr>
        <p:spPr>
          <a:xfrm>
            <a:off x="457200" y="2420888"/>
            <a:ext cx="7772400" cy="3649133"/>
          </a:xfrm>
        </p:spPr>
        <p:txBody>
          <a:bodyPr>
            <a:noAutofit/>
          </a:bodyPr>
          <a:lstStyle/>
          <a:p>
            <a:pPr algn="just"/>
            <a:r>
              <a:rPr lang="es-ES" sz="1800" b="1" u="sng" dirty="0">
                <a:solidFill>
                  <a:srgbClr val="FFFF00"/>
                </a:solidFill>
              </a:rPr>
              <a:t>Diseño a nivel de componentes o diseño procedimental:   </a:t>
            </a:r>
          </a:p>
          <a:p>
            <a:pPr marL="0" indent="0" algn="just">
              <a:buNone/>
            </a:pPr>
            <a:endParaRPr lang="es-ES" sz="1800" b="1" u="sng" dirty="0"/>
          </a:p>
          <a:p>
            <a:pPr marL="0" indent="0" algn="just">
              <a:buNone/>
            </a:pPr>
            <a:r>
              <a:rPr lang="es-ES" sz="1800" dirty="0"/>
              <a:t>El diseño a nivel de componentes se presenta a menudo después que se ha terminado la primera iteración del diseño arquitectónico y  el objetivo de esta fase es traducir el diseño en software operacional.</a:t>
            </a:r>
          </a:p>
          <a:p>
            <a:pPr marL="0" indent="0" algn="just">
              <a:buNone/>
            </a:pPr>
            <a:r>
              <a:rPr lang="es-ES" sz="1800" dirty="0"/>
              <a:t/>
            </a:r>
            <a:br>
              <a:rPr lang="es-ES" sz="1800" dirty="0"/>
            </a:br>
            <a:r>
              <a:rPr lang="es-ES" sz="1800" dirty="0"/>
              <a:t>El diseño a nivel de componentes define las estructuras de datos, los algoritmos, las características de la interfaz  y los mecanismos de comunicación asignados a cada componente de software. esta fase permite revisar si los detalles de diseño son correctos y consistentes con las representaciones iniciales de diseño</a:t>
            </a:r>
          </a:p>
          <a:p>
            <a:pPr marL="0" indent="0" algn="just">
              <a:buNone/>
            </a:pPr>
            <a:endParaRPr lang="es-ES" sz="1800" dirty="0"/>
          </a:p>
        </p:txBody>
      </p:sp>
    </p:spTree>
    <p:extLst>
      <p:ext uri="{BB962C8B-B14F-4D97-AF65-F5344CB8AC3E}">
        <p14:creationId xmlns:p14="http://schemas.microsoft.com/office/powerpoint/2010/main" val="245500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l"/>
            <a:r>
              <a:rPr lang="es-ES" b="1" cap="all" dirty="0"/>
              <a:t>4.- </a:t>
            </a:r>
            <a:r>
              <a:rPr lang="es-ES" b="1" dirty="0"/>
              <a:t>Fases en el desarrollo del Software</a:t>
            </a:r>
            <a:br>
              <a:rPr lang="es-ES" b="1" dirty="0"/>
            </a:br>
            <a:r>
              <a:rPr lang="es-ES" b="1" dirty="0"/>
              <a:t>	</a:t>
            </a:r>
            <a:r>
              <a:rPr lang="es-ES" sz="3600" b="1" dirty="0"/>
              <a:t>4.2. Diseño.</a:t>
            </a:r>
            <a:endParaRPr lang="es-ES" dirty="0"/>
          </a:p>
        </p:txBody>
      </p:sp>
      <p:sp>
        <p:nvSpPr>
          <p:cNvPr id="3" name="2 Marcador de contenido"/>
          <p:cNvSpPr>
            <a:spLocks noGrp="1"/>
          </p:cNvSpPr>
          <p:nvPr>
            <p:ph idx="1"/>
          </p:nvPr>
        </p:nvSpPr>
        <p:spPr>
          <a:xfrm>
            <a:off x="457200" y="1698388"/>
            <a:ext cx="7772400" cy="3649133"/>
          </a:xfrm>
        </p:spPr>
        <p:txBody>
          <a:bodyPr>
            <a:normAutofit/>
          </a:bodyPr>
          <a:lstStyle/>
          <a:p>
            <a:pPr marL="0" indent="0" algn="just">
              <a:buNone/>
            </a:pPr>
            <a:r>
              <a:rPr lang="es-ES" sz="1800" u="sng" dirty="0">
                <a:solidFill>
                  <a:srgbClr val="FFFF00"/>
                </a:solidFill>
              </a:rPr>
              <a:t>Construcciones lógicas para diseñar cualquier programa: </a:t>
            </a:r>
          </a:p>
          <a:p>
            <a:pPr marL="0" indent="0" algn="just">
              <a:buNone/>
            </a:pPr>
            <a:r>
              <a:rPr lang="es-ES" sz="1800" b="1" dirty="0">
                <a:solidFill>
                  <a:srgbClr val="FFFF00"/>
                </a:solidFill>
              </a:rPr>
              <a:t>Secuencial: </a:t>
            </a:r>
            <a:r>
              <a:rPr lang="es-ES" sz="1800" dirty="0"/>
              <a:t>Implementa los pasos del proceso esenciales para la especificación de cualquier algoritmo.</a:t>
            </a:r>
          </a:p>
          <a:p>
            <a:pPr marL="0" indent="0" algn="just">
              <a:buNone/>
            </a:pPr>
            <a:r>
              <a:rPr lang="es-ES" sz="1800" b="1" dirty="0">
                <a:solidFill>
                  <a:srgbClr val="FFFF00"/>
                </a:solidFill>
              </a:rPr>
              <a:t>Condicional: </a:t>
            </a:r>
            <a:r>
              <a:rPr lang="es-ES" sz="1800" dirty="0"/>
              <a:t>Permite seleccionar un proceso u otro a partir de la evaluación de una condición lógica. Si se cumple, realiza la tarea «Parte Si» y si no se cumple realiza la tarea «Parte No»</a:t>
            </a:r>
          </a:p>
          <a:p>
            <a:pPr marL="0" indent="0">
              <a:buNone/>
            </a:pPr>
            <a:endParaRPr lang="es-ES" sz="1800" dirty="0"/>
          </a:p>
          <a:p>
            <a:pPr marL="0" indent="0">
              <a:buNone/>
            </a:pPr>
            <a:endParaRPr lang="es-ES" sz="18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741544" y="3115273"/>
            <a:ext cx="2685247"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5831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l"/>
            <a:r>
              <a:rPr lang="es-ES" b="1" cap="all" dirty="0"/>
              <a:t>4.- </a:t>
            </a:r>
            <a:r>
              <a:rPr lang="es-ES" b="1" dirty="0"/>
              <a:t>Fases en el desarrollo del Software</a:t>
            </a:r>
            <a:br>
              <a:rPr lang="es-ES" b="1" dirty="0"/>
            </a:br>
            <a:r>
              <a:rPr lang="es-ES" b="1" dirty="0"/>
              <a:t>	</a:t>
            </a:r>
            <a:r>
              <a:rPr lang="es-ES" sz="3600" b="1" dirty="0"/>
              <a:t>4.2. Diseño.</a:t>
            </a:r>
            <a:endParaRPr lang="es-ES" dirty="0"/>
          </a:p>
        </p:txBody>
      </p:sp>
      <p:sp>
        <p:nvSpPr>
          <p:cNvPr id="3" name="2 Marcador de contenido"/>
          <p:cNvSpPr>
            <a:spLocks noGrp="1"/>
          </p:cNvSpPr>
          <p:nvPr>
            <p:ph idx="1"/>
          </p:nvPr>
        </p:nvSpPr>
        <p:spPr>
          <a:xfrm>
            <a:off x="467544" y="1700809"/>
            <a:ext cx="8229600" cy="1224136"/>
          </a:xfrm>
        </p:spPr>
        <p:txBody>
          <a:bodyPr>
            <a:normAutofit/>
          </a:bodyPr>
          <a:lstStyle/>
          <a:p>
            <a:pPr marL="0" indent="0">
              <a:buNone/>
            </a:pPr>
            <a:r>
              <a:rPr lang="es-ES" sz="1800" u="sng" dirty="0">
                <a:solidFill>
                  <a:srgbClr val="FFFF00"/>
                </a:solidFill>
              </a:rPr>
              <a:t>Selección múltiple</a:t>
            </a:r>
            <a:r>
              <a:rPr lang="es-ES" sz="1800" dirty="0">
                <a:solidFill>
                  <a:srgbClr val="FFFF00"/>
                </a:solidFill>
              </a:rPr>
              <a:t>, </a:t>
            </a:r>
            <a:r>
              <a:rPr lang="es-ES" sz="1800" dirty="0"/>
              <a:t>es una extensión de la anterior. Decisiones sucesivas hasta que ocurre una condición verdadera </a:t>
            </a:r>
          </a:p>
          <a:p>
            <a:pPr marL="0" indent="0">
              <a:buNone/>
            </a:pPr>
            <a:endParaRPr lang="es-ES" sz="180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952914" y="2246191"/>
            <a:ext cx="4176464" cy="4309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6085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l"/>
            <a:r>
              <a:rPr lang="es-ES" b="1" cap="all" dirty="0"/>
              <a:t>4.- </a:t>
            </a:r>
            <a:r>
              <a:rPr lang="es-ES" b="1" dirty="0"/>
              <a:t>Fases en el desarrollo del Software</a:t>
            </a:r>
            <a:br>
              <a:rPr lang="es-ES" b="1" dirty="0"/>
            </a:br>
            <a:r>
              <a:rPr lang="es-ES" b="1" dirty="0"/>
              <a:t>	</a:t>
            </a:r>
            <a:r>
              <a:rPr lang="es-ES" sz="3600" b="1" dirty="0"/>
              <a:t>4.2. Diseño.</a:t>
            </a:r>
            <a:endParaRPr lang="es-ES" dirty="0"/>
          </a:p>
        </p:txBody>
      </p:sp>
      <p:sp>
        <p:nvSpPr>
          <p:cNvPr id="3" name="2 Marcador de contenido"/>
          <p:cNvSpPr>
            <a:spLocks noGrp="1"/>
          </p:cNvSpPr>
          <p:nvPr>
            <p:ph idx="1"/>
          </p:nvPr>
        </p:nvSpPr>
        <p:spPr>
          <a:xfrm>
            <a:off x="467544" y="1700809"/>
            <a:ext cx="8229600" cy="2736304"/>
          </a:xfrm>
        </p:spPr>
        <p:txBody>
          <a:bodyPr>
            <a:normAutofit/>
          </a:bodyPr>
          <a:lstStyle/>
          <a:p>
            <a:pPr marL="0" indent="0">
              <a:buNone/>
            </a:pPr>
            <a:r>
              <a:rPr lang="es-ES" sz="1800" b="1" dirty="0">
                <a:solidFill>
                  <a:srgbClr val="FFFF00"/>
                </a:solidFill>
              </a:rPr>
              <a:t>Repetitiva</a:t>
            </a:r>
            <a:r>
              <a:rPr lang="es-ES" sz="1800" dirty="0"/>
              <a:t> proporciona los bucles </a:t>
            </a:r>
          </a:p>
          <a:p>
            <a:r>
              <a:rPr lang="es-ES" sz="1800" dirty="0">
                <a:solidFill>
                  <a:srgbClr val="FFFF00"/>
                </a:solidFill>
              </a:rPr>
              <a:t>«Repetir-hasta»: </a:t>
            </a:r>
            <a:r>
              <a:rPr lang="es-ES" sz="1800" dirty="0"/>
              <a:t>primero ejecuta una tarea del bucle y después comprueba la condición, si no cumple se vuelve a realizar la tarea, si cumple, finaliza el bucle.</a:t>
            </a:r>
          </a:p>
          <a:p>
            <a:r>
              <a:rPr lang="es-ES" sz="1800" dirty="0">
                <a:solidFill>
                  <a:srgbClr val="FFFF00"/>
                </a:solidFill>
              </a:rPr>
              <a:t>«Hacer-mientras»: </a:t>
            </a:r>
            <a:r>
              <a:rPr lang="es-ES" sz="1800" dirty="0"/>
              <a:t>primero se comprueba la condición y después se realiza la tarea del bucle repetidamente siempre y cuando la condición se cumpla; el bucle finaliza cuando la condición no se cumple.</a:t>
            </a:r>
          </a:p>
          <a:p>
            <a:pPr marL="0" indent="0">
              <a:buNone/>
            </a:pPr>
            <a:endParaRPr lang="es-ES" sz="1800" dirty="0"/>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76" t="2442" r="5276" b="1402"/>
          <a:stretch/>
        </p:blipFill>
        <p:spPr bwMode="auto">
          <a:xfrm rot="5400000">
            <a:off x="5091853" y="2549107"/>
            <a:ext cx="2798970" cy="4846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1949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 sz="3200" b="1" dirty="0">
                <a:latin typeface="Myriad Pro" pitchFamily="34" charset="0"/>
              </a:rPr>
              <a:t>1. Software y programa. Tipos de software</a:t>
            </a:r>
          </a:p>
        </p:txBody>
      </p:sp>
      <p:sp>
        <p:nvSpPr>
          <p:cNvPr id="3" name="2 Marcador de texto"/>
          <p:cNvSpPr>
            <a:spLocks noGrp="1"/>
          </p:cNvSpPr>
          <p:nvPr>
            <p:ph type="body" idx="1"/>
          </p:nvPr>
        </p:nvSpPr>
        <p:spPr>
          <a:xfrm>
            <a:off x="280314" y="1916833"/>
            <a:ext cx="8520600" cy="4680520"/>
          </a:xfrm>
        </p:spPr>
        <p:txBody>
          <a:bodyPr>
            <a:normAutofit fontScale="92500" lnSpcReduction="20000"/>
          </a:bodyPr>
          <a:lstStyle/>
          <a:p>
            <a:pPr algn="just">
              <a:buNone/>
            </a:pPr>
            <a:r>
              <a:rPr lang="es-ES" sz="1900" dirty="0">
                <a:latin typeface="Myriad Pro" pitchFamily="34" charset="0"/>
              </a:rPr>
              <a:t>El ordenador tiene dos partes diferenciadas: </a:t>
            </a:r>
            <a:r>
              <a:rPr lang="es-ES" sz="1900" dirty="0">
                <a:solidFill>
                  <a:srgbClr val="FFFF00"/>
                </a:solidFill>
                <a:latin typeface="Myriad Pro" pitchFamily="34" charset="0"/>
              </a:rPr>
              <a:t>hardware y software</a:t>
            </a:r>
          </a:p>
          <a:p>
            <a:pPr algn="just">
              <a:buNone/>
            </a:pPr>
            <a:endParaRPr lang="es-ES" sz="1900" dirty="0">
              <a:latin typeface="Myriad Pro" pitchFamily="34" charset="0"/>
            </a:endParaRPr>
          </a:p>
          <a:p>
            <a:pPr algn="just">
              <a:buNone/>
            </a:pPr>
            <a:r>
              <a:rPr lang="es-ES" sz="1900" b="1" dirty="0">
                <a:solidFill>
                  <a:srgbClr val="FFFF00"/>
                </a:solidFill>
                <a:latin typeface="Myriad Pro" pitchFamily="34" charset="0"/>
              </a:rPr>
              <a:t>Software</a:t>
            </a:r>
            <a:r>
              <a:rPr lang="es-ES" sz="1900" dirty="0">
                <a:latin typeface="Myriad Pro" pitchFamily="34" charset="0"/>
              </a:rPr>
              <a:t> es el conjunto de programas informáticos que actúan sobre el </a:t>
            </a:r>
            <a:r>
              <a:rPr lang="es-ES" sz="1900" dirty="0">
                <a:solidFill>
                  <a:srgbClr val="FFFF00"/>
                </a:solidFill>
                <a:latin typeface="Myriad Pro" pitchFamily="34" charset="0"/>
              </a:rPr>
              <a:t>Hardware</a:t>
            </a:r>
            <a:r>
              <a:rPr lang="es-ES" sz="1900" dirty="0">
                <a:latin typeface="Myriad Pro" pitchFamily="34" charset="0"/>
              </a:rPr>
              <a:t> para ejecutar lo que el usuario desee.</a:t>
            </a:r>
          </a:p>
          <a:p>
            <a:pPr algn="just">
              <a:buNone/>
            </a:pPr>
            <a:endParaRPr lang="es-ES" sz="1900" dirty="0">
              <a:latin typeface="Myriad Pro" pitchFamily="34" charset="0"/>
            </a:endParaRPr>
          </a:p>
          <a:p>
            <a:pPr algn="just">
              <a:buNone/>
            </a:pPr>
            <a:r>
              <a:rPr lang="es-ES" sz="1900" dirty="0">
                <a:latin typeface="Myriad Pro" pitchFamily="34" charset="0"/>
              </a:rPr>
              <a:t>Según su función se distinguen </a:t>
            </a:r>
            <a:r>
              <a:rPr lang="es-ES" sz="1900" dirty="0">
                <a:solidFill>
                  <a:srgbClr val="FFFF00"/>
                </a:solidFill>
                <a:latin typeface="Myriad Pro" pitchFamily="34" charset="0"/>
              </a:rPr>
              <a:t>tres tipos de software:</a:t>
            </a:r>
          </a:p>
          <a:p>
            <a:pPr algn="just">
              <a:buNone/>
            </a:pPr>
            <a:endParaRPr lang="es-ES" sz="1900" dirty="0">
              <a:latin typeface="Myriad Pro" pitchFamily="34" charset="0"/>
            </a:endParaRPr>
          </a:p>
          <a:p>
            <a:pPr algn="just">
              <a:buFontTx/>
              <a:buChar char="-"/>
            </a:pPr>
            <a:r>
              <a:rPr lang="es-ES" sz="1900" b="1" dirty="0">
                <a:solidFill>
                  <a:srgbClr val="FFFF00"/>
                </a:solidFill>
                <a:latin typeface="Myriad Pro" pitchFamily="34" charset="0"/>
              </a:rPr>
              <a:t>Sistemas</a:t>
            </a:r>
            <a:r>
              <a:rPr lang="es-ES" sz="1900" b="1" dirty="0">
                <a:latin typeface="Myriad Pro" pitchFamily="34" charset="0"/>
              </a:rPr>
              <a:t>: </a:t>
            </a:r>
            <a:r>
              <a:rPr lang="es-ES" sz="1900" u="sng" dirty="0">
                <a:latin typeface="Myriad Pro" pitchFamily="34" charset="0"/>
              </a:rPr>
              <a:t>software base </a:t>
            </a:r>
            <a:r>
              <a:rPr lang="es-ES" sz="1900" dirty="0">
                <a:latin typeface="Myriad Pro" pitchFamily="34" charset="0"/>
              </a:rPr>
              <a:t>que ha de estar instalado y configurado en el ordenador para que las aplicaciones puedan ejecutarse y funcionar. Ej. sistemas operativos, controladores, drivers. </a:t>
            </a:r>
          </a:p>
          <a:p>
            <a:pPr algn="just">
              <a:buFontTx/>
              <a:buChar char="-"/>
            </a:pPr>
            <a:endParaRPr lang="es-ES" sz="1900" dirty="0">
              <a:latin typeface="Myriad Pro" pitchFamily="34" charset="0"/>
            </a:endParaRPr>
          </a:p>
          <a:p>
            <a:pPr algn="just">
              <a:buFontTx/>
              <a:buChar char="-"/>
            </a:pPr>
            <a:r>
              <a:rPr lang="es-ES" sz="1900" b="1" dirty="0">
                <a:solidFill>
                  <a:srgbClr val="FFFF00"/>
                </a:solidFill>
                <a:latin typeface="Myriad Pro" pitchFamily="34" charset="0"/>
              </a:rPr>
              <a:t>Software de programación:</a:t>
            </a:r>
            <a:r>
              <a:rPr lang="es-ES" sz="1900" dirty="0">
                <a:latin typeface="Myriad Pro" pitchFamily="34" charset="0"/>
              </a:rPr>
              <a:t> </a:t>
            </a:r>
            <a:r>
              <a:rPr lang="es-ES" sz="1900" u="sng" dirty="0">
                <a:latin typeface="Myriad Pro" pitchFamily="34" charset="0"/>
              </a:rPr>
              <a:t>conjunto de herramientas </a:t>
            </a:r>
            <a:r>
              <a:rPr lang="es-ES" sz="1900" dirty="0">
                <a:latin typeface="Myriad Pro" pitchFamily="34" charset="0"/>
              </a:rPr>
              <a:t>que nos permiten desarrollar programas informáticos.  Editores, compiladores o depuradores etc. Sin embargo lo más habitual es usar un tipo de software que integre todas estas </a:t>
            </a:r>
            <a:r>
              <a:rPr lang="es-ES" sz="1900" dirty="0" err="1">
                <a:latin typeface="Myriad Pro" pitchFamily="34" charset="0"/>
              </a:rPr>
              <a:t>herramientas</a:t>
            </a:r>
            <a:r>
              <a:rPr lang="es-ES" sz="1900" dirty="0" err="1">
                <a:latin typeface="Myriad Pro" pitchFamily="34" charset="0"/>
                <a:sym typeface="Wingdings" panose="05000000000000000000" pitchFamily="2" charset="2"/>
              </a:rPr>
              <a:t></a:t>
            </a:r>
            <a:r>
              <a:rPr lang="es-ES" sz="1900" dirty="0" err="1">
                <a:solidFill>
                  <a:srgbClr val="FFFF00"/>
                </a:solidFill>
                <a:latin typeface="Myriad Pro" pitchFamily="34" charset="0"/>
                <a:sym typeface="Wingdings" panose="05000000000000000000" pitchFamily="2" charset="2"/>
              </a:rPr>
              <a:t>IDE</a:t>
            </a:r>
            <a:r>
              <a:rPr lang="es-ES" sz="1900" dirty="0">
                <a:solidFill>
                  <a:srgbClr val="FFFF00"/>
                </a:solidFill>
                <a:latin typeface="Myriad Pro" pitchFamily="34" charset="0"/>
                <a:sym typeface="Wingdings" panose="05000000000000000000" pitchFamily="2" charset="2"/>
              </a:rPr>
              <a:t> ENTORNOS DE DESARROLLO INTEGRADOS.</a:t>
            </a:r>
            <a:endParaRPr lang="es-ES" sz="1900" dirty="0">
              <a:solidFill>
                <a:srgbClr val="FFFF00"/>
              </a:solidFill>
              <a:latin typeface="Myriad Pro" pitchFamily="34" charset="0"/>
            </a:endParaRPr>
          </a:p>
          <a:p>
            <a:pPr algn="just">
              <a:buNone/>
            </a:pPr>
            <a:endParaRPr lang="es-ES" sz="1900" dirty="0">
              <a:latin typeface="Myriad Pro" pitchFamily="34" charset="0"/>
            </a:endParaRPr>
          </a:p>
          <a:p>
            <a:pPr algn="just">
              <a:buFontTx/>
              <a:buChar char="-"/>
            </a:pPr>
            <a:r>
              <a:rPr lang="es-ES" sz="1900" b="1" dirty="0">
                <a:solidFill>
                  <a:srgbClr val="FFFF00"/>
                </a:solidFill>
                <a:latin typeface="Myriad Pro" pitchFamily="34" charset="0"/>
              </a:rPr>
              <a:t>Aplicaciones informáticas: </a:t>
            </a:r>
            <a:r>
              <a:rPr lang="es-ES" sz="1900" dirty="0">
                <a:latin typeface="Myriad Pro" pitchFamily="34" charset="0"/>
              </a:rPr>
              <a:t>son un </a:t>
            </a:r>
            <a:r>
              <a:rPr lang="es-ES" sz="1900" u="sng" dirty="0">
                <a:latin typeface="Myriad Pro" pitchFamily="34" charset="0"/>
              </a:rPr>
              <a:t>conjunto de programas </a:t>
            </a:r>
            <a:r>
              <a:rPr lang="es-ES" sz="1900" dirty="0">
                <a:latin typeface="Myriad Pro" pitchFamily="34" charset="0"/>
              </a:rPr>
              <a:t>que tienen una finalidad más o menos concreta. Son ejemplos de aplicaciones: un procesador de textos, una hoja de cálculo, el software para reproducir música, un videojuego, etc. </a:t>
            </a:r>
            <a:endParaRPr lang="es-ES" sz="2000" dirty="0">
              <a:latin typeface="Myriad Pro"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l"/>
            <a:r>
              <a:rPr lang="es-ES" b="1" cap="all" dirty="0"/>
              <a:t>4.- </a:t>
            </a:r>
            <a:r>
              <a:rPr lang="es-ES" b="1" dirty="0"/>
              <a:t>Fases en el desarrollo del Software</a:t>
            </a:r>
            <a:br>
              <a:rPr lang="es-ES" b="1" dirty="0"/>
            </a:br>
            <a:r>
              <a:rPr lang="es-ES" b="1" dirty="0"/>
              <a:t>	</a:t>
            </a:r>
            <a:r>
              <a:rPr lang="es-ES" sz="3600" b="1" dirty="0"/>
              <a:t>4.2. Diseño.</a:t>
            </a:r>
            <a:endParaRPr lang="es-ES" dirty="0"/>
          </a:p>
        </p:txBody>
      </p:sp>
      <p:sp>
        <p:nvSpPr>
          <p:cNvPr id="3" name="2 Marcador de contenido"/>
          <p:cNvSpPr>
            <a:spLocks noGrp="1"/>
          </p:cNvSpPr>
          <p:nvPr>
            <p:ph idx="1"/>
          </p:nvPr>
        </p:nvSpPr>
        <p:spPr>
          <a:xfrm>
            <a:off x="685800" y="1531556"/>
            <a:ext cx="7772400" cy="1286931"/>
          </a:xfrm>
        </p:spPr>
        <p:txBody>
          <a:bodyPr>
            <a:noAutofit/>
          </a:bodyPr>
          <a:lstStyle/>
          <a:p>
            <a:pPr marL="0" indent="0">
              <a:buNone/>
            </a:pPr>
            <a:r>
              <a:rPr lang="es-ES" dirty="0"/>
              <a:t>Para representar el diseño se emplean algunas herramienta gráficas como son: diagramas de flujo, diagramas de cajas, tablas de decisión o pseudocódigo.</a:t>
            </a:r>
          </a:p>
        </p:txBody>
      </p:sp>
      <p:pic>
        <p:nvPicPr>
          <p:cNvPr id="5" name="Imagen 4">
            <a:extLst>
              <a:ext uri="{FF2B5EF4-FFF2-40B4-BE49-F238E27FC236}">
                <a16:creationId xmlns:a16="http://schemas.microsoft.com/office/drawing/2014/main" id="{63C1B44A-1E87-A1F5-DAB5-BCA3A0F18C20}"/>
              </a:ext>
            </a:extLst>
          </p:cNvPr>
          <p:cNvPicPr>
            <a:picLocks noChangeAspect="1"/>
          </p:cNvPicPr>
          <p:nvPr/>
        </p:nvPicPr>
        <p:blipFill rotWithShape="1">
          <a:blip r:embed="rId2"/>
          <a:srcRect l="12162" r="10811"/>
          <a:stretch/>
        </p:blipFill>
        <p:spPr>
          <a:xfrm>
            <a:off x="467544" y="2636912"/>
            <a:ext cx="4104456" cy="2995870"/>
          </a:xfrm>
          <a:prstGeom prst="rect">
            <a:avLst/>
          </a:prstGeom>
        </p:spPr>
      </p:pic>
      <p:pic>
        <p:nvPicPr>
          <p:cNvPr id="1028" name="Picture 4" descr="Técnica de tabla de decisión en pruebas de caja negra | ElSaber21">
            <a:extLst>
              <a:ext uri="{FF2B5EF4-FFF2-40B4-BE49-F238E27FC236}">
                <a16:creationId xmlns:a16="http://schemas.microsoft.com/office/drawing/2014/main" id="{CDD16B4B-C737-D1D4-44E6-502C4CD38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4746071"/>
            <a:ext cx="4833788" cy="1160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985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48545" y="228890"/>
            <a:ext cx="8229600" cy="1282154"/>
          </a:xfrm>
        </p:spPr>
        <p:txBody>
          <a:bodyPr>
            <a:normAutofit fontScale="90000"/>
          </a:bodyPr>
          <a:lstStyle/>
          <a:p>
            <a:pPr algn="l"/>
            <a:r>
              <a:rPr lang="es-ES" b="1" cap="all" dirty="0"/>
              <a:t>4.- </a:t>
            </a:r>
            <a:r>
              <a:rPr lang="es-ES" b="1" dirty="0"/>
              <a:t>Fases en el desarrollo del Software   </a:t>
            </a:r>
            <a:br>
              <a:rPr lang="es-ES" b="1" dirty="0"/>
            </a:br>
            <a:r>
              <a:rPr lang="es-ES" b="1" dirty="0"/>
              <a:t>       </a:t>
            </a:r>
            <a:r>
              <a:rPr lang="es-ES" sz="3100" b="1" dirty="0"/>
              <a:t>4.2. Diseño.	</a:t>
            </a:r>
            <a:br>
              <a:rPr lang="es-ES" sz="3100" b="1" dirty="0"/>
            </a:br>
            <a:r>
              <a:rPr lang="es-ES" sz="3100" b="1" dirty="0"/>
              <a:t>		</a:t>
            </a:r>
            <a:r>
              <a:rPr lang="es-ES" b="1" dirty="0">
                <a:solidFill>
                  <a:srgbClr val="FFFF00"/>
                </a:solidFill>
              </a:rPr>
              <a:t>4.2.1 Notaciones gráficas para el diseño</a:t>
            </a:r>
            <a:endParaRPr lang="es-ES" dirty="0">
              <a:solidFill>
                <a:srgbClr val="FFFF00"/>
              </a:solidFill>
            </a:endParaRPr>
          </a:p>
        </p:txBody>
      </p:sp>
      <p:sp>
        <p:nvSpPr>
          <p:cNvPr id="3" name="2 Marcador de contenido"/>
          <p:cNvSpPr>
            <a:spLocks noGrp="1"/>
          </p:cNvSpPr>
          <p:nvPr>
            <p:ph idx="1"/>
          </p:nvPr>
        </p:nvSpPr>
        <p:spPr>
          <a:xfrm>
            <a:off x="465855" y="1674023"/>
            <a:ext cx="8229600" cy="810418"/>
          </a:xfrm>
        </p:spPr>
        <p:txBody>
          <a:bodyPr>
            <a:normAutofit/>
          </a:bodyPr>
          <a:lstStyle/>
          <a:p>
            <a:pPr marL="0" indent="0">
              <a:buNone/>
            </a:pPr>
            <a:r>
              <a:rPr lang="es-ES" sz="1800" b="1" dirty="0">
                <a:solidFill>
                  <a:srgbClr val="FFFF00"/>
                </a:solidFill>
                <a:latin typeface="Myriad Pro"/>
              </a:rPr>
              <a:t>Diagrama de flujo: </a:t>
            </a:r>
            <a:r>
              <a:rPr lang="es-ES" sz="1800" dirty="0">
                <a:latin typeface="Myriad Pro"/>
              </a:rPr>
              <a:t>es una herramienta muy usada para el diseño procedimental. Se utilizan estos símbolos:</a:t>
            </a:r>
          </a:p>
        </p:txBody>
      </p:sp>
      <p:sp>
        <p:nvSpPr>
          <p:cNvPr id="4" name="3 Rectángulo"/>
          <p:cNvSpPr/>
          <p:nvPr/>
        </p:nvSpPr>
        <p:spPr>
          <a:xfrm>
            <a:off x="946214" y="3085779"/>
            <a:ext cx="1289868" cy="780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4 Rombo"/>
          <p:cNvSpPr/>
          <p:nvPr/>
        </p:nvSpPr>
        <p:spPr>
          <a:xfrm>
            <a:off x="946214" y="4319882"/>
            <a:ext cx="1073844" cy="86409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7 Flecha derecha"/>
          <p:cNvSpPr/>
          <p:nvPr/>
        </p:nvSpPr>
        <p:spPr>
          <a:xfrm>
            <a:off x="644800" y="5637529"/>
            <a:ext cx="1676672" cy="148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CuadroTexto"/>
          <p:cNvSpPr txBox="1"/>
          <p:nvPr/>
        </p:nvSpPr>
        <p:spPr>
          <a:xfrm>
            <a:off x="2607024" y="3039747"/>
            <a:ext cx="2664296" cy="3139321"/>
          </a:xfrm>
          <a:prstGeom prst="rect">
            <a:avLst/>
          </a:prstGeom>
          <a:noFill/>
        </p:spPr>
        <p:txBody>
          <a:bodyPr wrap="square" rtlCol="0">
            <a:spAutoFit/>
          </a:bodyPr>
          <a:lstStyle/>
          <a:p>
            <a:r>
              <a:rPr lang="es-ES" dirty="0"/>
              <a:t>Una caja indica un paso del proceso.</a:t>
            </a:r>
          </a:p>
          <a:p>
            <a:endParaRPr lang="es-ES" dirty="0"/>
          </a:p>
          <a:p>
            <a:endParaRPr lang="es-ES" dirty="0"/>
          </a:p>
          <a:p>
            <a:endParaRPr lang="es-ES" dirty="0"/>
          </a:p>
          <a:p>
            <a:r>
              <a:rPr lang="es-ES" dirty="0"/>
              <a:t>Un rombo representa una condición lógica.</a:t>
            </a:r>
          </a:p>
          <a:p>
            <a:endParaRPr lang="es-ES" dirty="0"/>
          </a:p>
          <a:p>
            <a:r>
              <a:rPr lang="es-ES" dirty="0"/>
              <a:t>Las flechas indican el flujo de control.</a:t>
            </a:r>
          </a:p>
          <a:p>
            <a:endParaRPr lang="es-ES" dirty="0"/>
          </a:p>
        </p:txBody>
      </p:sp>
      <p:pic>
        <p:nvPicPr>
          <p:cNvPr id="1026" name="Picture 2" descr="Resultado de imagen de ejemplo diagrama de flujo">
            <a:extLst>
              <a:ext uri="{FF2B5EF4-FFF2-40B4-BE49-F238E27FC236}">
                <a16:creationId xmlns:a16="http://schemas.microsoft.com/office/drawing/2014/main" id="{8804585C-68E6-47BD-BB0B-431CF534B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8854" y="2371134"/>
            <a:ext cx="2979291" cy="3593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041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753"/>
          <a:stretch/>
        </p:blipFill>
        <p:spPr bwMode="auto">
          <a:xfrm rot="5400000">
            <a:off x="3464918" y="803395"/>
            <a:ext cx="4158379"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7 CuadroTexto"/>
          <p:cNvSpPr txBox="1"/>
          <p:nvPr/>
        </p:nvSpPr>
        <p:spPr>
          <a:xfrm>
            <a:off x="257881" y="1712537"/>
            <a:ext cx="7560840" cy="369332"/>
          </a:xfrm>
          <a:prstGeom prst="rect">
            <a:avLst/>
          </a:prstGeom>
          <a:noFill/>
        </p:spPr>
        <p:txBody>
          <a:bodyPr wrap="square" rtlCol="0">
            <a:spAutoFit/>
          </a:bodyPr>
          <a:lstStyle/>
          <a:p>
            <a:r>
              <a:rPr lang="es-ES" b="1" dirty="0">
                <a:solidFill>
                  <a:srgbClr val="FFFF00"/>
                </a:solidFill>
                <a:latin typeface="Myriad Pro"/>
              </a:rPr>
              <a:t>Diagrama de cajas</a:t>
            </a:r>
          </a:p>
        </p:txBody>
      </p:sp>
      <p:sp>
        <p:nvSpPr>
          <p:cNvPr id="5" name="1 Título">
            <a:extLst>
              <a:ext uri="{FF2B5EF4-FFF2-40B4-BE49-F238E27FC236}">
                <a16:creationId xmlns:a16="http://schemas.microsoft.com/office/drawing/2014/main" id="{BA80EBDD-D891-A493-540E-F4C04727558B}"/>
              </a:ext>
            </a:extLst>
          </p:cNvPr>
          <p:cNvSpPr txBox="1">
            <a:spLocks/>
          </p:cNvSpPr>
          <p:nvPr/>
        </p:nvSpPr>
        <p:spPr>
          <a:xfrm>
            <a:off x="448545" y="228890"/>
            <a:ext cx="8229600" cy="1282154"/>
          </a:xfrm>
          <a:prstGeom prst="rect">
            <a:avLst/>
          </a:prstGeom>
          <a:effectLst/>
        </p:spPr>
        <p:txBody>
          <a:bodyPr vert="horz" lIns="91440" tIns="45720" rIns="91440" bIns="45720" rtlCol="0" anchor="ctr">
            <a:normAutofit fontScale="90000" lnSpcReduction="10000"/>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b="1" dirty="0"/>
              <a:t>4.- Fases en el desarrollo del Software   </a:t>
            </a:r>
            <a:br>
              <a:rPr lang="es-ES" b="1" dirty="0"/>
            </a:br>
            <a:r>
              <a:rPr lang="es-ES" b="1" dirty="0"/>
              <a:t>       </a:t>
            </a:r>
            <a:r>
              <a:rPr lang="es-ES" sz="3100" b="1" dirty="0"/>
              <a:t>4.2. Diseño.	</a:t>
            </a:r>
            <a:br>
              <a:rPr lang="es-ES" sz="3100" b="1" dirty="0"/>
            </a:br>
            <a:r>
              <a:rPr lang="es-ES" sz="3100" b="1" dirty="0"/>
              <a:t>		</a:t>
            </a:r>
            <a:r>
              <a:rPr lang="es-ES" b="1" dirty="0">
                <a:solidFill>
                  <a:srgbClr val="FFFF00"/>
                </a:solidFill>
              </a:rPr>
              <a:t>4.2.1 Notaciones gráficas para el diseño</a:t>
            </a:r>
            <a:endParaRPr lang="es-ES" dirty="0">
              <a:solidFill>
                <a:srgbClr val="FFFF00"/>
              </a:solidFill>
            </a:endParaRPr>
          </a:p>
        </p:txBody>
      </p:sp>
    </p:spTree>
    <p:extLst>
      <p:ext uri="{BB962C8B-B14F-4D97-AF65-F5344CB8AC3E}">
        <p14:creationId xmlns:p14="http://schemas.microsoft.com/office/powerpoint/2010/main" val="3688309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77269" y="2066118"/>
            <a:ext cx="3302643" cy="3740032"/>
          </a:xfrm>
        </p:spPr>
        <p:txBody>
          <a:bodyPr>
            <a:normAutofit/>
          </a:bodyPr>
          <a:lstStyle/>
          <a:p>
            <a:pPr marL="0" indent="0">
              <a:buNone/>
            </a:pPr>
            <a:r>
              <a:rPr lang="es-ES" sz="1800" b="1" dirty="0">
                <a:solidFill>
                  <a:srgbClr val="FFFF00"/>
                </a:solidFill>
              </a:rPr>
              <a:t>Tablas de decisión: </a:t>
            </a:r>
            <a:r>
              <a:rPr lang="es-ES" sz="1800" dirty="0"/>
              <a:t>permiten representar en tablas una combinación compleja de condiciones y las acciones que llevan a cabo combinando estas condiciones.</a:t>
            </a:r>
          </a:p>
          <a:p>
            <a:pPr marL="0" indent="0">
              <a:buNone/>
            </a:pPr>
            <a:endParaRPr lang="es-ES" sz="1800" b="1" dirty="0"/>
          </a:p>
        </p:txBody>
      </p:sp>
      <p:graphicFrame>
        <p:nvGraphicFramePr>
          <p:cNvPr id="4" name="3 Tabla"/>
          <p:cNvGraphicFramePr>
            <a:graphicFrameLocks noGrp="1"/>
          </p:cNvGraphicFramePr>
          <p:nvPr>
            <p:extLst>
              <p:ext uri="{D42A27DB-BD31-4B8C-83A1-F6EECF244321}">
                <p14:modId xmlns:p14="http://schemas.microsoft.com/office/powerpoint/2010/main" val="407307328"/>
              </p:ext>
            </p:extLst>
          </p:nvPr>
        </p:nvGraphicFramePr>
        <p:xfrm>
          <a:off x="3851920" y="2514310"/>
          <a:ext cx="4968553" cy="3291840"/>
        </p:xfrm>
        <a:graphic>
          <a:graphicData uri="http://schemas.openxmlformats.org/drawingml/2006/table">
            <a:tbl>
              <a:tblPr firstRow="1" bandRow="1">
                <a:tableStyleId>{073A0DAA-6AF3-43AB-8588-CEC1D06C72B9}</a:tableStyleId>
              </a:tblPr>
              <a:tblGrid>
                <a:gridCol w="1791936">
                  <a:extLst>
                    <a:ext uri="{9D8B030D-6E8A-4147-A177-3AD203B41FA5}">
                      <a16:colId xmlns:a16="http://schemas.microsoft.com/office/drawing/2014/main" val="20000"/>
                    </a:ext>
                  </a:extLst>
                </a:gridCol>
                <a:gridCol w="488710">
                  <a:extLst>
                    <a:ext uri="{9D8B030D-6E8A-4147-A177-3AD203B41FA5}">
                      <a16:colId xmlns:a16="http://schemas.microsoft.com/office/drawing/2014/main" val="20001"/>
                    </a:ext>
                  </a:extLst>
                </a:gridCol>
                <a:gridCol w="570161">
                  <a:extLst>
                    <a:ext uri="{9D8B030D-6E8A-4147-A177-3AD203B41FA5}">
                      <a16:colId xmlns:a16="http://schemas.microsoft.com/office/drawing/2014/main" val="20002"/>
                    </a:ext>
                  </a:extLst>
                </a:gridCol>
                <a:gridCol w="407259">
                  <a:extLst>
                    <a:ext uri="{9D8B030D-6E8A-4147-A177-3AD203B41FA5}">
                      <a16:colId xmlns:a16="http://schemas.microsoft.com/office/drawing/2014/main" val="20003"/>
                    </a:ext>
                  </a:extLst>
                </a:gridCol>
                <a:gridCol w="488710">
                  <a:extLst>
                    <a:ext uri="{9D8B030D-6E8A-4147-A177-3AD203B41FA5}">
                      <a16:colId xmlns:a16="http://schemas.microsoft.com/office/drawing/2014/main" val="20004"/>
                    </a:ext>
                  </a:extLst>
                </a:gridCol>
                <a:gridCol w="407259">
                  <a:extLst>
                    <a:ext uri="{9D8B030D-6E8A-4147-A177-3AD203B41FA5}">
                      <a16:colId xmlns:a16="http://schemas.microsoft.com/office/drawing/2014/main" val="20005"/>
                    </a:ext>
                  </a:extLst>
                </a:gridCol>
                <a:gridCol w="407259">
                  <a:extLst>
                    <a:ext uri="{9D8B030D-6E8A-4147-A177-3AD203B41FA5}">
                      <a16:colId xmlns:a16="http://schemas.microsoft.com/office/drawing/2014/main" val="20006"/>
                    </a:ext>
                  </a:extLst>
                </a:gridCol>
                <a:gridCol w="407259">
                  <a:extLst>
                    <a:ext uri="{9D8B030D-6E8A-4147-A177-3AD203B41FA5}">
                      <a16:colId xmlns:a16="http://schemas.microsoft.com/office/drawing/2014/main" val="20007"/>
                    </a:ext>
                  </a:extLst>
                </a:gridCol>
              </a:tblGrid>
              <a:tr h="330836">
                <a:tc>
                  <a:txBody>
                    <a:bodyPr/>
                    <a:lstStyle/>
                    <a:p>
                      <a:r>
                        <a:rPr lang="es-ES" dirty="0"/>
                        <a:t>Condiciones</a:t>
                      </a:r>
                    </a:p>
                  </a:txBody>
                  <a:tcPr/>
                </a:tc>
                <a:tc>
                  <a:txBody>
                    <a:bodyPr/>
                    <a:lstStyle/>
                    <a:p>
                      <a:r>
                        <a:rPr lang="es-ES" dirty="0"/>
                        <a:t>1</a:t>
                      </a:r>
                    </a:p>
                  </a:txBody>
                  <a:tcPr/>
                </a:tc>
                <a:tc>
                  <a:txBody>
                    <a:bodyPr/>
                    <a:lstStyle/>
                    <a:p>
                      <a:r>
                        <a:rPr lang="es-ES" dirty="0"/>
                        <a:t>2</a:t>
                      </a:r>
                    </a:p>
                  </a:txBody>
                  <a:tcPr/>
                </a:tc>
                <a:tc>
                  <a:txBody>
                    <a:bodyPr/>
                    <a:lstStyle/>
                    <a:p>
                      <a:r>
                        <a:rPr lang="es-ES" dirty="0"/>
                        <a:t>3</a:t>
                      </a:r>
                    </a:p>
                  </a:txBody>
                  <a:tcPr/>
                </a:tc>
                <a:tc>
                  <a:txBody>
                    <a:bodyPr/>
                    <a:lstStyle/>
                    <a:p>
                      <a:r>
                        <a:rPr lang="es-ES" dirty="0"/>
                        <a:t>4</a:t>
                      </a:r>
                    </a:p>
                  </a:txBody>
                  <a:tcPr/>
                </a:tc>
                <a:tc>
                  <a:txBody>
                    <a:bodyPr/>
                    <a:lstStyle/>
                    <a:p>
                      <a:endParaRPr lang="es-ES" dirty="0"/>
                    </a:p>
                  </a:txBody>
                  <a:tcPr/>
                </a:tc>
                <a:tc>
                  <a:txBody>
                    <a:bodyPr/>
                    <a:lstStyle/>
                    <a:p>
                      <a:endParaRPr lang="es-ES" dirty="0"/>
                    </a:p>
                  </a:txBody>
                  <a:tcPr/>
                </a:tc>
                <a:tc>
                  <a:txBody>
                    <a:bodyPr/>
                    <a:lstStyle/>
                    <a:p>
                      <a:r>
                        <a:rPr lang="es-ES" dirty="0"/>
                        <a:t>n</a:t>
                      </a:r>
                    </a:p>
                  </a:txBody>
                  <a:tcPr/>
                </a:tc>
                <a:extLst>
                  <a:ext uri="{0D108BD9-81ED-4DB2-BD59-A6C34878D82A}">
                    <a16:rowId xmlns:a16="http://schemas.microsoft.com/office/drawing/2014/main" val="10000"/>
                  </a:ext>
                </a:extLst>
              </a:tr>
              <a:tr h="330836">
                <a:tc>
                  <a:txBody>
                    <a:bodyPr/>
                    <a:lstStyle/>
                    <a:p>
                      <a:r>
                        <a:rPr lang="es-ES" dirty="0"/>
                        <a:t>Condición nº 1</a:t>
                      </a:r>
                    </a:p>
                  </a:txBody>
                  <a:tcPr/>
                </a:tc>
                <a:tc>
                  <a:txBody>
                    <a:bodyPr/>
                    <a:lstStyle/>
                    <a:p>
                      <a:r>
                        <a:rPr lang="es-ES" dirty="0"/>
                        <a:t>X</a:t>
                      </a:r>
                    </a:p>
                  </a:txBody>
                  <a:tcPr/>
                </a:tc>
                <a:tc>
                  <a:txBody>
                    <a:bodyPr/>
                    <a:lstStyle/>
                    <a:p>
                      <a:endParaRPr lang="es-ES"/>
                    </a:p>
                  </a:txBody>
                  <a:tcPr/>
                </a:tc>
                <a:tc>
                  <a:txBody>
                    <a:bodyPr/>
                    <a:lstStyle/>
                    <a:p>
                      <a:r>
                        <a:rPr lang="es-ES" dirty="0"/>
                        <a:t>X</a:t>
                      </a:r>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10001"/>
                  </a:ext>
                </a:extLst>
              </a:tr>
              <a:tr h="330836">
                <a:tc>
                  <a:txBody>
                    <a:bodyPr/>
                    <a:lstStyle/>
                    <a:p>
                      <a:r>
                        <a:rPr lang="es-ES" dirty="0"/>
                        <a:t>Condición nº 2</a:t>
                      </a:r>
                    </a:p>
                  </a:txBody>
                  <a:tcPr/>
                </a:tc>
                <a:tc>
                  <a:txBody>
                    <a:bodyPr/>
                    <a:lstStyle/>
                    <a:p>
                      <a:endParaRPr lang="es-ES" dirty="0"/>
                    </a:p>
                  </a:txBody>
                  <a:tcPr/>
                </a:tc>
                <a:tc>
                  <a:txBody>
                    <a:bodyPr/>
                    <a:lstStyle/>
                    <a:p>
                      <a:r>
                        <a:rPr lang="es-ES" dirty="0"/>
                        <a:t>X</a:t>
                      </a:r>
                    </a:p>
                  </a:txBody>
                  <a:tcPr/>
                </a:tc>
                <a:tc>
                  <a:txBody>
                    <a:bodyPr/>
                    <a:lstStyle/>
                    <a:p>
                      <a:r>
                        <a:rPr lang="es-ES" dirty="0"/>
                        <a:t>X</a:t>
                      </a:r>
                    </a:p>
                  </a:txBody>
                  <a:tcPr/>
                </a:tc>
                <a:tc>
                  <a:txBody>
                    <a:bodyPr/>
                    <a:lstStyle/>
                    <a:p>
                      <a:endParaRPr lang="es-ES" dirty="0"/>
                    </a:p>
                  </a:txBody>
                  <a:tcPr/>
                </a:tc>
                <a:tc>
                  <a:txBody>
                    <a:bodyPr/>
                    <a:lstStyle/>
                    <a:p>
                      <a:endParaRPr lang="es-ES" dirty="0"/>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10002"/>
                  </a:ext>
                </a:extLst>
              </a:tr>
              <a:tr h="330836">
                <a:tc>
                  <a:txBody>
                    <a:bodyPr/>
                    <a:lstStyle/>
                    <a:p>
                      <a:r>
                        <a:rPr lang="es-ES" dirty="0"/>
                        <a:t>Condición nº 3</a:t>
                      </a:r>
                    </a:p>
                  </a:txBody>
                  <a:tcPr/>
                </a:tc>
                <a:tc>
                  <a:txBody>
                    <a:bodyPr/>
                    <a:lstStyle/>
                    <a:p>
                      <a:r>
                        <a:rPr lang="es-ES" dirty="0"/>
                        <a:t>X</a:t>
                      </a:r>
                    </a:p>
                  </a:txBody>
                  <a:tcPr/>
                </a:tc>
                <a:tc>
                  <a:txBody>
                    <a:bodyPr/>
                    <a:lstStyle/>
                    <a:p>
                      <a:endParaRPr lang="es-ES" dirty="0"/>
                    </a:p>
                  </a:txBody>
                  <a:tcPr/>
                </a:tc>
                <a:tc>
                  <a:txBody>
                    <a:bodyPr/>
                    <a:lstStyle/>
                    <a:p>
                      <a:endParaRPr lang="es-ES" dirty="0"/>
                    </a:p>
                  </a:txBody>
                  <a:tcPr/>
                </a:tc>
                <a:tc>
                  <a:txBody>
                    <a:bodyPr/>
                    <a:lstStyle/>
                    <a:p>
                      <a:r>
                        <a:rPr lang="es-ES" dirty="0"/>
                        <a:t>x</a:t>
                      </a:r>
                    </a:p>
                  </a:txBody>
                  <a:tcPr/>
                </a:tc>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10003"/>
                  </a:ext>
                </a:extLst>
              </a:tr>
              <a:tr h="330836">
                <a:tc>
                  <a:txBody>
                    <a:bodyPr/>
                    <a:lstStyle/>
                    <a:p>
                      <a:r>
                        <a:rPr lang="es-ES" dirty="0">
                          <a:solidFill>
                            <a:schemeClr val="bg1"/>
                          </a:solidFill>
                        </a:rPr>
                        <a:t>Acciones</a:t>
                      </a:r>
                    </a:p>
                  </a:txBody>
                  <a:tcPr>
                    <a:solidFill>
                      <a:schemeClr val="tx1"/>
                    </a:solidFill>
                  </a:tcPr>
                </a:tc>
                <a:tc>
                  <a:txBody>
                    <a:bodyPr/>
                    <a:lstStyle/>
                    <a:p>
                      <a:endParaRPr lang="es-ES" dirty="0">
                        <a:solidFill>
                          <a:schemeClr val="bg1"/>
                        </a:solidFill>
                      </a:endParaRPr>
                    </a:p>
                  </a:txBody>
                  <a:tcPr>
                    <a:solidFill>
                      <a:schemeClr val="tx1"/>
                    </a:solidFill>
                  </a:tcPr>
                </a:tc>
                <a:tc>
                  <a:txBody>
                    <a:bodyPr/>
                    <a:lstStyle/>
                    <a:p>
                      <a:endParaRPr lang="es-ES" dirty="0">
                        <a:solidFill>
                          <a:schemeClr val="bg1"/>
                        </a:solidFill>
                      </a:endParaRPr>
                    </a:p>
                  </a:txBody>
                  <a:tcPr>
                    <a:solidFill>
                      <a:schemeClr val="tx1"/>
                    </a:solidFill>
                  </a:tcPr>
                </a:tc>
                <a:tc>
                  <a:txBody>
                    <a:bodyPr/>
                    <a:lstStyle/>
                    <a:p>
                      <a:endParaRPr lang="es-ES" dirty="0">
                        <a:solidFill>
                          <a:schemeClr val="bg1"/>
                        </a:solidFill>
                      </a:endParaRPr>
                    </a:p>
                  </a:txBody>
                  <a:tcPr>
                    <a:solidFill>
                      <a:schemeClr val="tx1"/>
                    </a:solidFill>
                  </a:tcPr>
                </a:tc>
                <a:tc>
                  <a:txBody>
                    <a:bodyPr/>
                    <a:lstStyle/>
                    <a:p>
                      <a:endParaRPr lang="es-ES" dirty="0">
                        <a:solidFill>
                          <a:schemeClr val="bg1"/>
                        </a:solidFill>
                      </a:endParaRPr>
                    </a:p>
                  </a:txBody>
                  <a:tcPr>
                    <a:solidFill>
                      <a:schemeClr val="tx1"/>
                    </a:solidFill>
                  </a:tcPr>
                </a:tc>
                <a:tc>
                  <a:txBody>
                    <a:bodyPr/>
                    <a:lstStyle/>
                    <a:p>
                      <a:endParaRPr lang="es-ES" dirty="0">
                        <a:solidFill>
                          <a:schemeClr val="bg1"/>
                        </a:solidFill>
                      </a:endParaRPr>
                    </a:p>
                  </a:txBody>
                  <a:tcPr>
                    <a:solidFill>
                      <a:schemeClr val="tx1"/>
                    </a:solidFill>
                  </a:tcPr>
                </a:tc>
                <a:tc>
                  <a:txBody>
                    <a:bodyPr/>
                    <a:lstStyle/>
                    <a:p>
                      <a:endParaRPr lang="es-ES" dirty="0">
                        <a:solidFill>
                          <a:schemeClr val="bg1"/>
                        </a:solidFill>
                      </a:endParaRPr>
                    </a:p>
                  </a:txBody>
                  <a:tcPr>
                    <a:solidFill>
                      <a:schemeClr val="tx1"/>
                    </a:solidFill>
                  </a:tcPr>
                </a:tc>
                <a:tc>
                  <a:txBody>
                    <a:bodyPr/>
                    <a:lstStyle/>
                    <a:p>
                      <a:endParaRPr lang="es-ES" dirty="0">
                        <a:solidFill>
                          <a:schemeClr val="bg1"/>
                        </a:solidFill>
                      </a:endParaRPr>
                    </a:p>
                  </a:txBody>
                  <a:tcPr>
                    <a:solidFill>
                      <a:schemeClr val="tx1"/>
                    </a:solidFill>
                  </a:tcPr>
                </a:tc>
                <a:extLst>
                  <a:ext uri="{0D108BD9-81ED-4DB2-BD59-A6C34878D82A}">
                    <a16:rowId xmlns:a16="http://schemas.microsoft.com/office/drawing/2014/main" val="10004"/>
                  </a:ext>
                </a:extLst>
              </a:tr>
              <a:tr h="330836">
                <a:tc>
                  <a:txBody>
                    <a:bodyPr/>
                    <a:lstStyle/>
                    <a:p>
                      <a:r>
                        <a:rPr lang="es-ES" dirty="0"/>
                        <a:t>Acción nº 1</a:t>
                      </a:r>
                    </a:p>
                  </a:txBody>
                  <a:tcPr/>
                </a:tc>
                <a:tc>
                  <a:txBody>
                    <a:bodyPr/>
                    <a:lstStyle/>
                    <a:p>
                      <a:r>
                        <a:rPr lang="es-ES" dirty="0"/>
                        <a:t>X</a:t>
                      </a:r>
                    </a:p>
                  </a:txBody>
                  <a:tcPr/>
                </a:tc>
                <a:tc>
                  <a:txBody>
                    <a:bodyPr/>
                    <a:lstStyle/>
                    <a:p>
                      <a:endParaRPr lang="es-ES"/>
                    </a:p>
                  </a:txBody>
                  <a:tcPr/>
                </a:tc>
                <a:tc>
                  <a:txBody>
                    <a:bodyPr/>
                    <a:lstStyle/>
                    <a:p>
                      <a:endParaRPr lang="es-ES"/>
                    </a:p>
                  </a:txBody>
                  <a:tcPr/>
                </a:tc>
                <a:tc>
                  <a:txBody>
                    <a:bodyPr/>
                    <a:lstStyle/>
                    <a:p>
                      <a:r>
                        <a:rPr lang="es-ES" dirty="0"/>
                        <a:t>X</a:t>
                      </a:r>
                    </a:p>
                  </a:txBody>
                  <a:tcPr/>
                </a:tc>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10005"/>
                  </a:ext>
                </a:extLst>
              </a:tr>
              <a:tr h="330836">
                <a:tc>
                  <a:txBody>
                    <a:bodyPr/>
                    <a:lstStyle/>
                    <a:p>
                      <a:r>
                        <a:rPr lang="es-ES" dirty="0"/>
                        <a:t>Acción nº 2</a:t>
                      </a:r>
                    </a:p>
                  </a:txBody>
                  <a:tcPr/>
                </a:tc>
                <a:tc>
                  <a:txBody>
                    <a:bodyPr/>
                    <a:lstStyle/>
                    <a:p>
                      <a:r>
                        <a:rPr lang="es-ES" dirty="0"/>
                        <a:t>X</a:t>
                      </a:r>
                    </a:p>
                  </a:txBody>
                  <a:tcPr/>
                </a:tc>
                <a:tc>
                  <a:txBody>
                    <a:bodyPr/>
                    <a:lstStyle/>
                    <a:p>
                      <a:r>
                        <a:rPr lang="es-ES" dirty="0"/>
                        <a:t>X</a:t>
                      </a:r>
                    </a:p>
                  </a:txBody>
                  <a:tcPr/>
                </a:tc>
                <a:tc>
                  <a:txBody>
                    <a:bodyPr/>
                    <a:lstStyle/>
                    <a:p>
                      <a:endParaRPr lang="es-ES"/>
                    </a:p>
                  </a:txBody>
                  <a:tcP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10006"/>
                  </a:ext>
                </a:extLst>
              </a:tr>
              <a:tr h="330836">
                <a:tc>
                  <a:txBody>
                    <a:bodyPr/>
                    <a:lstStyle/>
                    <a:p>
                      <a:r>
                        <a:rPr lang="es-ES" dirty="0"/>
                        <a:t>Acción nº 3</a:t>
                      </a:r>
                    </a:p>
                  </a:txBody>
                  <a:tcPr/>
                </a:tc>
                <a:tc>
                  <a:txBody>
                    <a:bodyPr/>
                    <a:lstStyle/>
                    <a:p>
                      <a:endParaRPr lang="es-ES" dirty="0"/>
                    </a:p>
                  </a:txBody>
                  <a:tcPr/>
                </a:tc>
                <a:tc>
                  <a:txBody>
                    <a:bodyPr/>
                    <a:lstStyle/>
                    <a:p>
                      <a:r>
                        <a:rPr lang="es-ES" dirty="0"/>
                        <a:t>X</a:t>
                      </a:r>
                    </a:p>
                  </a:txBody>
                  <a:tcPr/>
                </a:tc>
                <a:tc>
                  <a:txBody>
                    <a:bodyPr/>
                    <a:lstStyle/>
                    <a:p>
                      <a:r>
                        <a:rPr lang="es-ES" dirty="0"/>
                        <a:t>X</a:t>
                      </a:r>
                    </a:p>
                  </a:txBody>
                  <a:tcPr/>
                </a:tc>
                <a:tc>
                  <a:txBody>
                    <a:bodyPr/>
                    <a:lstStyle/>
                    <a:p>
                      <a:r>
                        <a:rPr lang="es-ES" dirty="0"/>
                        <a:t>X</a:t>
                      </a:r>
                    </a:p>
                  </a:txBody>
                  <a:tcPr/>
                </a:tc>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10007"/>
                  </a:ext>
                </a:extLst>
              </a:tr>
              <a:tr h="330836">
                <a:tc>
                  <a:txBody>
                    <a:bodyPr/>
                    <a:lstStyle/>
                    <a:p>
                      <a:r>
                        <a:rPr lang="es-ES" dirty="0"/>
                        <a:t>Acción nº 4</a:t>
                      </a:r>
                    </a:p>
                  </a:txBody>
                  <a:tcPr/>
                </a:tc>
                <a:tc>
                  <a:txBody>
                    <a:bodyPr/>
                    <a:lstStyle/>
                    <a:p>
                      <a:endParaRPr lang="es-ES" dirty="0"/>
                    </a:p>
                  </a:txBody>
                  <a:tcPr/>
                </a:tc>
                <a:tc>
                  <a:txBody>
                    <a:bodyPr/>
                    <a:lstStyle/>
                    <a:p>
                      <a:endParaRPr lang="es-ES" dirty="0"/>
                    </a:p>
                  </a:txBody>
                  <a:tcPr/>
                </a:tc>
                <a:tc>
                  <a:txBody>
                    <a:bodyPr/>
                    <a:lstStyle/>
                    <a:p>
                      <a:r>
                        <a:rPr lang="es-ES" dirty="0"/>
                        <a:t>x</a:t>
                      </a:r>
                    </a:p>
                  </a:txBody>
                  <a:tcPr/>
                </a:tc>
                <a:tc>
                  <a:txBody>
                    <a:bodyPr/>
                    <a:lstStyle/>
                    <a:p>
                      <a:r>
                        <a:rPr lang="es-ES" dirty="0"/>
                        <a:t>X</a:t>
                      </a:r>
                    </a:p>
                  </a:txBody>
                  <a:tcPr/>
                </a:tc>
                <a:tc>
                  <a:txBody>
                    <a:bodyPr/>
                    <a:lstStyle/>
                    <a:p>
                      <a:endParaRPr lang="es-ES"/>
                    </a:p>
                  </a:txBody>
                  <a:tcPr/>
                </a:tc>
                <a:tc>
                  <a:txBody>
                    <a:bodyPr/>
                    <a:lstStyle/>
                    <a:p>
                      <a:endParaRPr lang="es-ES"/>
                    </a:p>
                  </a:txBody>
                  <a:tcPr/>
                </a:tc>
                <a:tc>
                  <a:txBody>
                    <a:bodyPr/>
                    <a:lstStyle/>
                    <a:p>
                      <a:endParaRPr lang="es-ES" dirty="0"/>
                    </a:p>
                  </a:txBody>
                  <a:tcPr/>
                </a:tc>
                <a:extLst>
                  <a:ext uri="{0D108BD9-81ED-4DB2-BD59-A6C34878D82A}">
                    <a16:rowId xmlns:a16="http://schemas.microsoft.com/office/drawing/2014/main" val="10008"/>
                  </a:ext>
                </a:extLst>
              </a:tr>
            </a:tbl>
          </a:graphicData>
        </a:graphic>
      </p:graphicFrame>
      <p:sp>
        <p:nvSpPr>
          <p:cNvPr id="7" name="1 Título">
            <a:extLst>
              <a:ext uri="{FF2B5EF4-FFF2-40B4-BE49-F238E27FC236}">
                <a16:creationId xmlns:a16="http://schemas.microsoft.com/office/drawing/2014/main" id="{4C3E21BD-CF11-A9E7-228E-6A81B6EC0AC1}"/>
              </a:ext>
            </a:extLst>
          </p:cNvPr>
          <p:cNvSpPr>
            <a:spLocks noGrp="1"/>
          </p:cNvSpPr>
          <p:nvPr>
            <p:ph type="title"/>
          </p:nvPr>
        </p:nvSpPr>
        <p:spPr>
          <a:xfrm>
            <a:off x="448545" y="228890"/>
            <a:ext cx="8229600" cy="1282154"/>
          </a:xfrm>
        </p:spPr>
        <p:txBody>
          <a:bodyPr>
            <a:normAutofit fontScale="90000"/>
          </a:bodyPr>
          <a:lstStyle/>
          <a:p>
            <a:pPr algn="l"/>
            <a:r>
              <a:rPr lang="es-ES" b="1" cap="all" dirty="0"/>
              <a:t>4.- </a:t>
            </a:r>
            <a:r>
              <a:rPr lang="es-ES" b="1" dirty="0"/>
              <a:t>Fases en el desarrollo del Software   </a:t>
            </a:r>
            <a:br>
              <a:rPr lang="es-ES" b="1" dirty="0"/>
            </a:br>
            <a:r>
              <a:rPr lang="es-ES" b="1" dirty="0"/>
              <a:t>       </a:t>
            </a:r>
            <a:r>
              <a:rPr lang="es-ES" sz="3100" b="1" dirty="0"/>
              <a:t>4.2. Diseño.	</a:t>
            </a:r>
            <a:br>
              <a:rPr lang="es-ES" sz="3100" b="1" dirty="0"/>
            </a:br>
            <a:r>
              <a:rPr lang="es-ES" sz="3100" b="1" dirty="0"/>
              <a:t>		</a:t>
            </a:r>
            <a:r>
              <a:rPr lang="es-ES" b="1" dirty="0">
                <a:solidFill>
                  <a:srgbClr val="FFFF00"/>
                </a:solidFill>
              </a:rPr>
              <a:t>4.2.1 Notaciones gráficas para el diseño</a:t>
            </a:r>
            <a:endParaRPr lang="es-ES" dirty="0">
              <a:solidFill>
                <a:srgbClr val="FFFF00"/>
              </a:solidFill>
            </a:endParaRPr>
          </a:p>
        </p:txBody>
      </p:sp>
    </p:spTree>
    <p:extLst>
      <p:ext uri="{BB962C8B-B14F-4D97-AF65-F5344CB8AC3E}">
        <p14:creationId xmlns:p14="http://schemas.microsoft.com/office/powerpoint/2010/main" val="39396421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51520" y="1497352"/>
            <a:ext cx="8229600" cy="1861667"/>
          </a:xfrm>
        </p:spPr>
        <p:txBody>
          <a:bodyPr>
            <a:noAutofit/>
          </a:bodyPr>
          <a:lstStyle/>
          <a:p>
            <a:pPr marL="0" indent="0" algn="just">
              <a:buNone/>
            </a:pPr>
            <a:r>
              <a:rPr lang="es-ES" dirty="0"/>
              <a:t>Pasos a seguir:</a:t>
            </a:r>
          </a:p>
          <a:p>
            <a:pPr algn="just"/>
            <a:r>
              <a:rPr lang="es-ES" dirty="0"/>
              <a:t>Hacer una lista de todas las acciones y condiciones</a:t>
            </a:r>
          </a:p>
          <a:p>
            <a:pPr algn="just"/>
            <a:r>
              <a:rPr lang="es-ES" dirty="0"/>
              <a:t>Asociar conjuntos de condiciones con acciones específicas</a:t>
            </a:r>
          </a:p>
          <a:p>
            <a:pPr algn="just"/>
            <a:r>
              <a:rPr lang="es-ES" dirty="0"/>
              <a:t>Determinar las reglas indicando las acciones que ocurren para un determinado número de condiciones. </a:t>
            </a:r>
            <a:endParaRPr lang="es-ES" b="1" dirty="0"/>
          </a:p>
        </p:txBody>
      </p:sp>
      <p:graphicFrame>
        <p:nvGraphicFramePr>
          <p:cNvPr id="4" name="3 Tabla"/>
          <p:cNvGraphicFramePr>
            <a:graphicFrameLocks noGrp="1"/>
          </p:cNvGraphicFramePr>
          <p:nvPr>
            <p:extLst>
              <p:ext uri="{D42A27DB-BD31-4B8C-83A1-F6EECF244321}">
                <p14:modId xmlns:p14="http://schemas.microsoft.com/office/powerpoint/2010/main" val="477369259"/>
              </p:ext>
            </p:extLst>
          </p:nvPr>
        </p:nvGraphicFramePr>
        <p:xfrm>
          <a:off x="1403648" y="3498982"/>
          <a:ext cx="6787749" cy="3108960"/>
        </p:xfrm>
        <a:graphic>
          <a:graphicData uri="http://schemas.openxmlformats.org/drawingml/2006/table">
            <a:tbl>
              <a:tblPr firstRow="1" bandRow="1">
                <a:tableStyleId>{073A0DAA-6AF3-43AB-8588-CEC1D06C72B9}</a:tableStyleId>
              </a:tblPr>
              <a:tblGrid>
                <a:gridCol w="3246315">
                  <a:extLst>
                    <a:ext uri="{9D8B030D-6E8A-4147-A177-3AD203B41FA5}">
                      <a16:colId xmlns:a16="http://schemas.microsoft.com/office/drawing/2014/main" val="20000"/>
                    </a:ext>
                  </a:extLst>
                </a:gridCol>
                <a:gridCol w="885359">
                  <a:extLst>
                    <a:ext uri="{9D8B030D-6E8A-4147-A177-3AD203B41FA5}">
                      <a16:colId xmlns:a16="http://schemas.microsoft.com/office/drawing/2014/main" val="20001"/>
                    </a:ext>
                  </a:extLst>
                </a:gridCol>
                <a:gridCol w="1032918">
                  <a:extLst>
                    <a:ext uri="{9D8B030D-6E8A-4147-A177-3AD203B41FA5}">
                      <a16:colId xmlns:a16="http://schemas.microsoft.com/office/drawing/2014/main" val="20002"/>
                    </a:ext>
                  </a:extLst>
                </a:gridCol>
                <a:gridCol w="737798">
                  <a:extLst>
                    <a:ext uri="{9D8B030D-6E8A-4147-A177-3AD203B41FA5}">
                      <a16:colId xmlns:a16="http://schemas.microsoft.com/office/drawing/2014/main" val="20003"/>
                    </a:ext>
                  </a:extLst>
                </a:gridCol>
                <a:gridCol w="885359">
                  <a:extLst>
                    <a:ext uri="{9D8B030D-6E8A-4147-A177-3AD203B41FA5}">
                      <a16:colId xmlns:a16="http://schemas.microsoft.com/office/drawing/2014/main" val="20004"/>
                    </a:ext>
                  </a:extLst>
                </a:gridCol>
              </a:tblGrid>
              <a:tr h="264845">
                <a:tc>
                  <a:txBody>
                    <a:bodyPr/>
                    <a:lstStyle/>
                    <a:p>
                      <a:r>
                        <a:rPr lang="es-ES" dirty="0"/>
                        <a:t>Condiciones</a:t>
                      </a:r>
                    </a:p>
                  </a:txBody>
                  <a:tcPr/>
                </a:tc>
                <a:tc>
                  <a:txBody>
                    <a:bodyPr/>
                    <a:lstStyle/>
                    <a:p>
                      <a:r>
                        <a:rPr lang="es-ES" dirty="0"/>
                        <a:t>1</a:t>
                      </a:r>
                    </a:p>
                  </a:txBody>
                  <a:tcPr/>
                </a:tc>
                <a:tc>
                  <a:txBody>
                    <a:bodyPr/>
                    <a:lstStyle/>
                    <a:p>
                      <a:r>
                        <a:rPr lang="es-ES" dirty="0"/>
                        <a:t>2</a:t>
                      </a:r>
                    </a:p>
                  </a:txBody>
                  <a:tcPr/>
                </a:tc>
                <a:tc>
                  <a:txBody>
                    <a:bodyPr/>
                    <a:lstStyle/>
                    <a:p>
                      <a:r>
                        <a:rPr lang="es-ES" dirty="0"/>
                        <a:t>3</a:t>
                      </a:r>
                    </a:p>
                  </a:txBody>
                  <a:tcPr/>
                </a:tc>
                <a:tc>
                  <a:txBody>
                    <a:bodyPr/>
                    <a:lstStyle/>
                    <a:p>
                      <a:r>
                        <a:rPr lang="es-ES" dirty="0"/>
                        <a:t>4</a:t>
                      </a:r>
                    </a:p>
                  </a:txBody>
                  <a:tcPr/>
                </a:tc>
                <a:extLst>
                  <a:ext uri="{0D108BD9-81ED-4DB2-BD59-A6C34878D82A}">
                    <a16:rowId xmlns:a16="http://schemas.microsoft.com/office/drawing/2014/main" val="10000"/>
                  </a:ext>
                </a:extLst>
              </a:tr>
              <a:tr h="264845">
                <a:tc>
                  <a:txBody>
                    <a:bodyPr/>
                    <a:lstStyle/>
                    <a:p>
                      <a:r>
                        <a:rPr lang="es-ES" dirty="0"/>
                        <a:t>Cliente</a:t>
                      </a:r>
                      <a:r>
                        <a:rPr lang="es-ES" baseline="0" dirty="0"/>
                        <a:t> registrado</a:t>
                      </a:r>
                    </a:p>
                  </a:txBody>
                  <a:tcPr/>
                </a:tc>
                <a:tc>
                  <a:txBody>
                    <a:bodyPr/>
                    <a:lstStyle/>
                    <a:p>
                      <a:r>
                        <a:rPr lang="es-ES" dirty="0"/>
                        <a:t>Si</a:t>
                      </a:r>
                    </a:p>
                  </a:txBody>
                  <a:tcPr/>
                </a:tc>
                <a:tc>
                  <a:txBody>
                    <a:bodyPr/>
                    <a:lstStyle/>
                    <a:p>
                      <a:r>
                        <a:rPr lang="es-ES" dirty="0"/>
                        <a:t>Si</a:t>
                      </a:r>
                    </a:p>
                  </a:txBody>
                  <a:tcPr/>
                </a:tc>
                <a:tc>
                  <a:txBody>
                    <a:bodyPr/>
                    <a:lstStyle/>
                    <a:p>
                      <a:r>
                        <a:rPr lang="es-ES" dirty="0"/>
                        <a:t>No</a:t>
                      </a:r>
                    </a:p>
                  </a:txBody>
                  <a:tcPr/>
                </a:tc>
                <a:tc>
                  <a:txBody>
                    <a:bodyPr/>
                    <a:lstStyle/>
                    <a:p>
                      <a:r>
                        <a:rPr lang="es-ES" dirty="0"/>
                        <a:t>No</a:t>
                      </a:r>
                    </a:p>
                  </a:txBody>
                  <a:tcPr/>
                </a:tc>
                <a:extLst>
                  <a:ext uri="{0D108BD9-81ED-4DB2-BD59-A6C34878D82A}">
                    <a16:rowId xmlns:a16="http://schemas.microsoft.com/office/drawing/2014/main" val="10001"/>
                  </a:ext>
                </a:extLst>
              </a:tr>
              <a:tr h="264845">
                <a:tc>
                  <a:txBody>
                    <a:bodyPr/>
                    <a:lstStyle/>
                    <a:p>
                      <a:r>
                        <a:rPr lang="es-ES" dirty="0"/>
                        <a:t>Importe</a:t>
                      </a:r>
                      <a:r>
                        <a:rPr lang="es-ES" baseline="0" dirty="0"/>
                        <a:t> de compra &gt;800€</a:t>
                      </a:r>
                      <a:endParaRPr lang="es-ES" dirty="0"/>
                    </a:p>
                  </a:txBody>
                  <a:tcPr/>
                </a:tc>
                <a:tc>
                  <a:txBody>
                    <a:bodyPr/>
                    <a:lstStyle/>
                    <a:p>
                      <a:r>
                        <a:rPr lang="es-ES" dirty="0"/>
                        <a:t>Si</a:t>
                      </a:r>
                    </a:p>
                  </a:txBody>
                  <a:tcPr/>
                </a:tc>
                <a:tc>
                  <a:txBody>
                    <a:bodyPr/>
                    <a:lstStyle/>
                    <a:p>
                      <a:r>
                        <a:rPr lang="es-ES" dirty="0"/>
                        <a:t>No</a:t>
                      </a:r>
                    </a:p>
                  </a:txBody>
                  <a:tcPr/>
                </a:tc>
                <a:tc>
                  <a:txBody>
                    <a:bodyPr/>
                    <a:lstStyle/>
                    <a:p>
                      <a:r>
                        <a:rPr lang="es-ES" dirty="0"/>
                        <a:t>Si</a:t>
                      </a:r>
                    </a:p>
                  </a:txBody>
                  <a:tcPr/>
                </a:tc>
                <a:tc>
                  <a:txBody>
                    <a:bodyPr/>
                    <a:lstStyle/>
                    <a:p>
                      <a:r>
                        <a:rPr lang="es-ES" dirty="0"/>
                        <a:t>No</a:t>
                      </a:r>
                    </a:p>
                  </a:txBody>
                  <a:tcPr/>
                </a:tc>
                <a:extLst>
                  <a:ext uri="{0D108BD9-81ED-4DB2-BD59-A6C34878D82A}">
                    <a16:rowId xmlns:a16="http://schemas.microsoft.com/office/drawing/2014/main" val="10002"/>
                  </a:ext>
                </a:extLst>
              </a:tr>
              <a:tr h="264845">
                <a:tc>
                  <a:txBody>
                    <a:bodyPr/>
                    <a:lstStyle/>
                    <a:p>
                      <a:r>
                        <a:rPr lang="es-ES" dirty="0">
                          <a:solidFill>
                            <a:schemeClr val="bg1"/>
                          </a:solidFill>
                        </a:rPr>
                        <a:t>Acciones</a:t>
                      </a:r>
                    </a:p>
                  </a:txBody>
                  <a:tcPr>
                    <a:solidFill>
                      <a:schemeClr val="tx1"/>
                    </a:solidFill>
                  </a:tcPr>
                </a:tc>
                <a:tc>
                  <a:txBody>
                    <a:bodyPr/>
                    <a:lstStyle/>
                    <a:p>
                      <a:endParaRPr lang="es-ES" dirty="0">
                        <a:solidFill>
                          <a:schemeClr val="bg1"/>
                        </a:solidFill>
                      </a:endParaRPr>
                    </a:p>
                  </a:txBody>
                  <a:tcPr>
                    <a:solidFill>
                      <a:schemeClr val="tx1"/>
                    </a:solidFill>
                  </a:tcPr>
                </a:tc>
                <a:tc>
                  <a:txBody>
                    <a:bodyPr/>
                    <a:lstStyle/>
                    <a:p>
                      <a:endParaRPr lang="es-ES" dirty="0">
                        <a:solidFill>
                          <a:schemeClr val="bg1"/>
                        </a:solidFill>
                      </a:endParaRPr>
                    </a:p>
                  </a:txBody>
                  <a:tcPr>
                    <a:solidFill>
                      <a:schemeClr val="tx1"/>
                    </a:solidFill>
                  </a:tcPr>
                </a:tc>
                <a:tc>
                  <a:txBody>
                    <a:bodyPr/>
                    <a:lstStyle/>
                    <a:p>
                      <a:endParaRPr lang="es-ES" dirty="0">
                        <a:solidFill>
                          <a:schemeClr val="bg1"/>
                        </a:solidFill>
                      </a:endParaRPr>
                    </a:p>
                  </a:txBody>
                  <a:tcPr>
                    <a:solidFill>
                      <a:schemeClr val="tx1"/>
                    </a:solidFill>
                  </a:tcPr>
                </a:tc>
                <a:tc>
                  <a:txBody>
                    <a:bodyPr/>
                    <a:lstStyle/>
                    <a:p>
                      <a:endParaRPr lang="es-ES" dirty="0">
                        <a:solidFill>
                          <a:schemeClr val="bg1"/>
                        </a:solidFill>
                      </a:endParaRPr>
                    </a:p>
                  </a:txBody>
                  <a:tcPr>
                    <a:solidFill>
                      <a:schemeClr val="tx1"/>
                    </a:solidFill>
                  </a:tcPr>
                </a:tc>
                <a:extLst>
                  <a:ext uri="{0D108BD9-81ED-4DB2-BD59-A6C34878D82A}">
                    <a16:rowId xmlns:a16="http://schemas.microsoft.com/office/drawing/2014/main" val="10003"/>
                  </a:ext>
                </a:extLst>
              </a:tr>
              <a:tr h="457129">
                <a:tc>
                  <a:txBody>
                    <a:bodyPr/>
                    <a:lstStyle/>
                    <a:p>
                      <a:r>
                        <a:rPr lang="es-ES" dirty="0"/>
                        <a:t>Aplicar</a:t>
                      </a:r>
                      <a:r>
                        <a:rPr lang="es-ES" baseline="0" dirty="0"/>
                        <a:t> 1% bonificación sobre el importe de compra</a:t>
                      </a:r>
                    </a:p>
                  </a:txBody>
                  <a:tcPr/>
                </a:tc>
                <a:tc>
                  <a:txBody>
                    <a:bodyPr/>
                    <a:lstStyle/>
                    <a:p>
                      <a:r>
                        <a:rPr lang="es-ES" dirty="0"/>
                        <a:t>X</a:t>
                      </a:r>
                    </a:p>
                  </a:txBody>
                  <a:tcPr/>
                </a:tc>
                <a:tc>
                  <a:txBody>
                    <a:bodyPr/>
                    <a:lstStyle/>
                    <a:p>
                      <a:r>
                        <a:rPr lang="es-ES" dirty="0"/>
                        <a:t>X</a:t>
                      </a:r>
                    </a:p>
                  </a:txBody>
                  <a:tcPr/>
                </a:tc>
                <a:tc>
                  <a:txBody>
                    <a:bodyPr/>
                    <a:lstStyle/>
                    <a:p>
                      <a:endParaRPr lang="es-ES" dirty="0"/>
                    </a:p>
                  </a:txBody>
                  <a:tcPr/>
                </a:tc>
                <a:tc>
                  <a:txBody>
                    <a:bodyPr/>
                    <a:lstStyle/>
                    <a:p>
                      <a:endParaRPr lang="es-ES" dirty="0"/>
                    </a:p>
                  </a:txBody>
                  <a:tcPr/>
                </a:tc>
                <a:extLst>
                  <a:ext uri="{0D108BD9-81ED-4DB2-BD59-A6C34878D82A}">
                    <a16:rowId xmlns:a16="http://schemas.microsoft.com/office/drawing/2014/main" val="10004"/>
                  </a:ext>
                </a:extLst>
              </a:tr>
              <a:tr h="457129">
                <a:tc>
                  <a:txBody>
                    <a:bodyPr/>
                    <a:lstStyle/>
                    <a:p>
                      <a:r>
                        <a:rPr lang="es-ES" dirty="0"/>
                        <a:t>Aplicar</a:t>
                      </a:r>
                      <a:r>
                        <a:rPr lang="es-ES" baseline="0" dirty="0"/>
                        <a:t> el 3% de descuento sobre el importe de compra</a:t>
                      </a:r>
                      <a:endParaRPr lang="es-ES" dirty="0"/>
                    </a:p>
                  </a:txBody>
                  <a:tcPr/>
                </a:tc>
                <a:tc>
                  <a:txBody>
                    <a:bodyPr/>
                    <a:lstStyle/>
                    <a:p>
                      <a:r>
                        <a:rPr lang="es-ES" dirty="0"/>
                        <a:t>X</a:t>
                      </a:r>
                    </a:p>
                  </a:txBody>
                  <a:tcPr/>
                </a:tc>
                <a:tc>
                  <a:txBody>
                    <a:bodyPr/>
                    <a:lstStyle/>
                    <a:p>
                      <a:endParaRPr lang="es-ES" dirty="0"/>
                    </a:p>
                  </a:txBody>
                  <a:tcPr/>
                </a:tc>
                <a:tc>
                  <a:txBody>
                    <a:bodyPr/>
                    <a:lstStyle/>
                    <a:p>
                      <a:r>
                        <a:rPr lang="es-ES" dirty="0"/>
                        <a:t>X</a:t>
                      </a:r>
                    </a:p>
                  </a:txBody>
                  <a:tcPr/>
                </a:tc>
                <a:tc>
                  <a:txBody>
                    <a:bodyPr/>
                    <a:lstStyle/>
                    <a:p>
                      <a:endParaRPr lang="es-ES" dirty="0"/>
                    </a:p>
                  </a:txBody>
                  <a:tcPr/>
                </a:tc>
                <a:extLst>
                  <a:ext uri="{0D108BD9-81ED-4DB2-BD59-A6C34878D82A}">
                    <a16:rowId xmlns:a16="http://schemas.microsoft.com/office/drawing/2014/main" val="10005"/>
                  </a:ext>
                </a:extLst>
              </a:tr>
              <a:tr h="264845">
                <a:tc>
                  <a:txBody>
                    <a:bodyPr/>
                    <a:lstStyle/>
                    <a:p>
                      <a:r>
                        <a:rPr lang="es-ES" dirty="0"/>
                        <a:t>Calcular</a:t>
                      </a:r>
                      <a:r>
                        <a:rPr lang="es-ES" baseline="0" dirty="0"/>
                        <a:t> factura</a:t>
                      </a:r>
                      <a:endParaRPr lang="es-ES" dirty="0"/>
                    </a:p>
                  </a:txBody>
                  <a:tcPr/>
                </a:tc>
                <a:tc>
                  <a:txBody>
                    <a:bodyPr/>
                    <a:lstStyle/>
                    <a:p>
                      <a:r>
                        <a:rPr lang="es-ES" dirty="0"/>
                        <a:t>X</a:t>
                      </a:r>
                    </a:p>
                  </a:txBody>
                  <a:tcPr/>
                </a:tc>
                <a:tc>
                  <a:txBody>
                    <a:bodyPr/>
                    <a:lstStyle/>
                    <a:p>
                      <a:r>
                        <a:rPr lang="es-ES" dirty="0"/>
                        <a:t>X</a:t>
                      </a:r>
                    </a:p>
                  </a:txBody>
                  <a:tcPr/>
                </a:tc>
                <a:tc>
                  <a:txBody>
                    <a:bodyPr/>
                    <a:lstStyle/>
                    <a:p>
                      <a:r>
                        <a:rPr lang="es-ES" dirty="0"/>
                        <a:t>X</a:t>
                      </a:r>
                    </a:p>
                  </a:txBody>
                  <a:tcPr/>
                </a:tc>
                <a:tc>
                  <a:txBody>
                    <a:bodyPr/>
                    <a:lstStyle/>
                    <a:p>
                      <a:r>
                        <a:rPr lang="es-ES" dirty="0"/>
                        <a:t>X</a:t>
                      </a:r>
                    </a:p>
                  </a:txBody>
                  <a:tcPr/>
                </a:tc>
                <a:extLst>
                  <a:ext uri="{0D108BD9-81ED-4DB2-BD59-A6C34878D82A}">
                    <a16:rowId xmlns:a16="http://schemas.microsoft.com/office/drawing/2014/main" val="10006"/>
                  </a:ext>
                </a:extLst>
              </a:tr>
            </a:tbl>
          </a:graphicData>
        </a:graphic>
      </p:graphicFrame>
      <p:sp>
        <p:nvSpPr>
          <p:cNvPr id="7" name="1 Título">
            <a:extLst>
              <a:ext uri="{FF2B5EF4-FFF2-40B4-BE49-F238E27FC236}">
                <a16:creationId xmlns:a16="http://schemas.microsoft.com/office/drawing/2014/main" id="{BAB41EB9-B5BD-91DC-D683-5F82F6B86AF3}"/>
              </a:ext>
            </a:extLst>
          </p:cNvPr>
          <p:cNvSpPr txBox="1">
            <a:spLocks/>
          </p:cNvSpPr>
          <p:nvPr/>
        </p:nvSpPr>
        <p:spPr>
          <a:xfrm>
            <a:off x="448545" y="228890"/>
            <a:ext cx="8229600" cy="1282154"/>
          </a:xfrm>
          <a:prstGeom prst="rect">
            <a:avLst/>
          </a:prstGeom>
          <a:effectLst/>
        </p:spPr>
        <p:txBody>
          <a:bodyPr vert="horz" lIns="91440" tIns="45720" rIns="91440" bIns="45720" rtlCol="0" anchor="ctr">
            <a:normAutofit fontScale="90000" lnSpcReduction="10000"/>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b="1" dirty="0"/>
              <a:t>4.- Fases en el desarrollo del Software   </a:t>
            </a:r>
            <a:br>
              <a:rPr lang="es-ES" b="1" dirty="0"/>
            </a:br>
            <a:r>
              <a:rPr lang="es-ES" b="1" dirty="0"/>
              <a:t>       </a:t>
            </a:r>
            <a:r>
              <a:rPr lang="es-ES" sz="3100" b="1" dirty="0"/>
              <a:t>4.2. Diseño.	</a:t>
            </a:r>
            <a:br>
              <a:rPr lang="es-ES" sz="3100" b="1" dirty="0"/>
            </a:br>
            <a:r>
              <a:rPr lang="es-ES" sz="3100" b="1" dirty="0"/>
              <a:t>		</a:t>
            </a:r>
            <a:r>
              <a:rPr lang="es-ES" b="1" dirty="0">
                <a:solidFill>
                  <a:srgbClr val="FFFF00"/>
                </a:solidFill>
              </a:rPr>
              <a:t>4.2.1 Notaciones gráficas para el diseño</a:t>
            </a:r>
            <a:endParaRPr lang="es-ES" dirty="0">
              <a:solidFill>
                <a:srgbClr val="FFFF00"/>
              </a:solidFill>
            </a:endParaRPr>
          </a:p>
        </p:txBody>
      </p:sp>
    </p:spTree>
    <p:extLst>
      <p:ext uri="{BB962C8B-B14F-4D97-AF65-F5344CB8AC3E}">
        <p14:creationId xmlns:p14="http://schemas.microsoft.com/office/powerpoint/2010/main" val="40303702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46856" y="1693408"/>
            <a:ext cx="8229600" cy="2448272"/>
          </a:xfrm>
        </p:spPr>
        <p:txBody>
          <a:bodyPr anchor="ctr">
            <a:noAutofit/>
          </a:bodyPr>
          <a:lstStyle/>
          <a:p>
            <a:pPr marL="0" indent="0">
              <a:buNone/>
            </a:pPr>
            <a:r>
              <a:rPr lang="es-ES" b="1" dirty="0">
                <a:solidFill>
                  <a:srgbClr val="FFFF00"/>
                </a:solidFill>
              </a:rPr>
              <a:t>Pseudocódigo: </a:t>
            </a:r>
          </a:p>
          <a:p>
            <a:r>
              <a:rPr lang="es-ES" dirty="0"/>
              <a:t>Utiliza texto descriptivo para realizar el diseño de un algoritmo. </a:t>
            </a:r>
          </a:p>
          <a:p>
            <a:r>
              <a:rPr lang="es-ES" dirty="0"/>
              <a:t>A primera vista se parece a un lenguaje de programación.</a:t>
            </a:r>
          </a:p>
          <a:p>
            <a:r>
              <a:rPr lang="es-ES" dirty="0"/>
              <a:t>Depende mucho de quien lo escriba ya que no hay un estándar definido.</a:t>
            </a:r>
          </a:p>
          <a:p>
            <a:r>
              <a:rPr lang="es-ES" dirty="0"/>
              <a:t>No puede ser compilado.</a:t>
            </a:r>
          </a:p>
          <a:p>
            <a:pPr marL="0" indent="0">
              <a:buNone/>
            </a:pPr>
            <a:endParaRPr lang="es-ES" u="sng" dirty="0"/>
          </a:p>
        </p:txBody>
      </p:sp>
      <p:sp>
        <p:nvSpPr>
          <p:cNvPr id="6" name="1 Título">
            <a:extLst>
              <a:ext uri="{FF2B5EF4-FFF2-40B4-BE49-F238E27FC236}">
                <a16:creationId xmlns:a16="http://schemas.microsoft.com/office/drawing/2014/main" id="{06096749-EE91-CB3E-C1C6-026256111B20}"/>
              </a:ext>
            </a:extLst>
          </p:cNvPr>
          <p:cNvSpPr txBox="1">
            <a:spLocks noGrp="1"/>
          </p:cNvSpPr>
          <p:nvPr>
            <p:ph type="title"/>
          </p:nvPr>
        </p:nvSpPr>
        <p:spPr>
          <a:xfrm>
            <a:off x="446856" y="237670"/>
            <a:ext cx="7772400" cy="1455738"/>
          </a:xfrm>
          <a:prstGeom prst="rect">
            <a:avLst/>
          </a:prstGeom>
          <a:effectLst/>
        </p:spPr>
        <p:txBody>
          <a:bodyPr vert="horz" lIns="91440" tIns="45720" rIns="91440" bIns="45720" rtlCol="0" anchor="ctr">
            <a:normAutofit fontScale="90000"/>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b="1" dirty="0"/>
              <a:t>4.- Fases en el desarrollo del Software   </a:t>
            </a:r>
            <a:br>
              <a:rPr lang="es-ES" b="1" dirty="0"/>
            </a:br>
            <a:r>
              <a:rPr lang="es-ES" b="1" dirty="0"/>
              <a:t>       </a:t>
            </a:r>
            <a:r>
              <a:rPr lang="es-ES" sz="3100" b="1" dirty="0"/>
              <a:t>4.2. Diseño.	</a:t>
            </a:r>
            <a:br>
              <a:rPr lang="es-ES" sz="3100" b="1" dirty="0"/>
            </a:br>
            <a:r>
              <a:rPr lang="es-ES" sz="3100" b="1" dirty="0"/>
              <a:t>		</a:t>
            </a:r>
            <a:r>
              <a:rPr lang="es-ES" b="1" dirty="0">
                <a:solidFill>
                  <a:srgbClr val="FFFF00"/>
                </a:solidFill>
              </a:rPr>
              <a:t>4.2.1 Notaciones gráficas para el diseño</a:t>
            </a:r>
            <a:endParaRPr lang="es-ES" dirty="0">
              <a:solidFill>
                <a:srgbClr val="FFFF00"/>
              </a:solidFill>
            </a:endParaRPr>
          </a:p>
        </p:txBody>
      </p:sp>
      <p:sp>
        <p:nvSpPr>
          <p:cNvPr id="8" name="CuadroTexto 7">
            <a:extLst>
              <a:ext uri="{FF2B5EF4-FFF2-40B4-BE49-F238E27FC236}">
                <a16:creationId xmlns:a16="http://schemas.microsoft.com/office/drawing/2014/main" id="{F7A85A41-A757-67D0-F254-AB3BDD64763D}"/>
              </a:ext>
            </a:extLst>
          </p:cNvPr>
          <p:cNvSpPr txBox="1"/>
          <p:nvPr/>
        </p:nvSpPr>
        <p:spPr>
          <a:xfrm>
            <a:off x="4561656" y="3772207"/>
            <a:ext cx="4572000" cy="2862322"/>
          </a:xfrm>
          <a:prstGeom prst="rect">
            <a:avLst/>
          </a:prstGeom>
          <a:noFill/>
        </p:spPr>
        <p:txBody>
          <a:bodyPr wrap="square">
            <a:spAutoFit/>
          </a:bodyPr>
          <a:lstStyle/>
          <a:p>
            <a:pPr marL="0" indent="0">
              <a:buNone/>
            </a:pPr>
            <a:r>
              <a:rPr lang="es-ES" u="sng" dirty="0">
                <a:solidFill>
                  <a:srgbClr val="FFFF00"/>
                </a:solidFill>
              </a:rPr>
              <a:t>Ejemplo</a:t>
            </a:r>
            <a:r>
              <a:rPr lang="es-ES" u="sng" dirty="0"/>
              <a:t>:</a:t>
            </a:r>
          </a:p>
          <a:p>
            <a:pPr marL="0" indent="0">
              <a:buNone/>
            </a:pPr>
            <a:r>
              <a:rPr lang="es-ES" dirty="0"/>
              <a:t>Inicio</a:t>
            </a:r>
          </a:p>
          <a:p>
            <a:pPr marL="0" indent="0">
              <a:buNone/>
            </a:pPr>
            <a:r>
              <a:rPr lang="es-ES" dirty="0"/>
              <a:t>	Abrir fichero</a:t>
            </a:r>
          </a:p>
          <a:p>
            <a:pPr marL="0" indent="0">
              <a:buNone/>
            </a:pPr>
            <a:r>
              <a:rPr lang="es-ES" dirty="0"/>
              <a:t>	Leer Registro del Fichero </a:t>
            </a:r>
          </a:p>
          <a:p>
            <a:pPr marL="0" indent="0">
              <a:buNone/>
            </a:pPr>
            <a:r>
              <a:rPr lang="es-ES" dirty="0"/>
              <a:t>	Mientras no sea Fin de Fichero Hacer</a:t>
            </a:r>
          </a:p>
          <a:p>
            <a:pPr marL="0" indent="0">
              <a:buNone/>
            </a:pPr>
            <a:r>
              <a:rPr lang="es-ES" dirty="0"/>
              <a:t>		Procesar Registro leído</a:t>
            </a:r>
          </a:p>
          <a:p>
            <a:pPr marL="0" indent="0">
              <a:buNone/>
            </a:pPr>
            <a:r>
              <a:rPr lang="es-ES" dirty="0"/>
              <a:t>		Leer Registro del Fichero</a:t>
            </a:r>
          </a:p>
          <a:p>
            <a:pPr marL="0" indent="0">
              <a:buNone/>
            </a:pPr>
            <a:r>
              <a:rPr lang="es-ES" dirty="0"/>
              <a:t>	Fin Mientras</a:t>
            </a:r>
          </a:p>
          <a:p>
            <a:pPr marL="0" indent="0">
              <a:buNone/>
            </a:pPr>
            <a:r>
              <a:rPr lang="es-ES" dirty="0"/>
              <a:t>	Cerrar Fichero</a:t>
            </a:r>
          </a:p>
          <a:p>
            <a:pPr marL="0" indent="0">
              <a:buNone/>
            </a:pPr>
            <a:r>
              <a:rPr lang="es-ES" dirty="0"/>
              <a:t>Fin</a:t>
            </a:r>
          </a:p>
        </p:txBody>
      </p:sp>
    </p:spTree>
    <p:extLst>
      <p:ext uri="{BB962C8B-B14F-4D97-AF65-F5344CB8AC3E}">
        <p14:creationId xmlns:p14="http://schemas.microsoft.com/office/powerpoint/2010/main" val="6166485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282154"/>
          </a:xfrm>
        </p:spPr>
        <p:txBody>
          <a:bodyPr>
            <a:normAutofit fontScale="90000"/>
          </a:bodyPr>
          <a:lstStyle/>
          <a:p>
            <a:pPr algn="l"/>
            <a:r>
              <a:rPr lang="es-ES" b="1" cap="all" dirty="0"/>
              <a:t>4.- </a:t>
            </a:r>
            <a:r>
              <a:rPr lang="es-ES" b="1" dirty="0"/>
              <a:t>Fases en el desarrollo del Software</a:t>
            </a:r>
            <a:br>
              <a:rPr lang="es-ES" b="1" dirty="0"/>
            </a:br>
            <a:r>
              <a:rPr lang="es-ES" b="1" dirty="0"/>
              <a:t>          </a:t>
            </a:r>
            <a:r>
              <a:rPr lang="es-ES" sz="3100" b="1" dirty="0"/>
              <a:t>4.2. Diseño.	</a:t>
            </a:r>
            <a:br>
              <a:rPr lang="es-ES" sz="3100" b="1" dirty="0"/>
            </a:br>
            <a:r>
              <a:rPr lang="es-ES" sz="3100" b="1" dirty="0"/>
              <a:t>		</a:t>
            </a:r>
            <a:r>
              <a:rPr lang="es-ES" b="1" dirty="0">
                <a:solidFill>
                  <a:srgbClr val="FFFF00"/>
                </a:solidFill>
              </a:rPr>
              <a:t>4.2.2 Diseño orientado a objetos</a:t>
            </a:r>
            <a:endParaRPr lang="es-ES" dirty="0">
              <a:solidFill>
                <a:srgbClr val="FFFF00"/>
              </a:solidFill>
            </a:endParaRPr>
          </a:p>
        </p:txBody>
      </p:sp>
      <p:sp>
        <p:nvSpPr>
          <p:cNvPr id="3" name="2 Marcador de contenido"/>
          <p:cNvSpPr>
            <a:spLocks noGrp="1"/>
          </p:cNvSpPr>
          <p:nvPr>
            <p:ph idx="1"/>
          </p:nvPr>
        </p:nvSpPr>
        <p:spPr>
          <a:xfrm>
            <a:off x="467544" y="1628800"/>
            <a:ext cx="8229600" cy="4525963"/>
          </a:xfrm>
        </p:spPr>
        <p:txBody>
          <a:bodyPr anchor="t">
            <a:normAutofit/>
          </a:bodyPr>
          <a:lstStyle/>
          <a:p>
            <a:pPr marL="0" indent="0" algn="just">
              <a:buNone/>
            </a:pPr>
            <a:r>
              <a:rPr lang="es-ES" sz="1800" dirty="0"/>
              <a:t>El diseño de software orientado a objetos es difícil. Hay que partir de un </a:t>
            </a:r>
            <a:r>
              <a:rPr lang="es-ES" sz="1800" dirty="0">
                <a:solidFill>
                  <a:srgbClr val="FFFF00"/>
                </a:solidFill>
                <a:hlinkClick r:id="rId2" action="ppaction://hlinksldjump">
                  <a:extLst>
                    <a:ext uri="{A12FA001-AC4F-418D-AE19-62706E023703}">
                      <ahyp:hlinkClr xmlns:ahyp="http://schemas.microsoft.com/office/drawing/2018/hyperlinkcolor" xmlns="" val="tx"/>
                    </a:ext>
                  </a:extLst>
                </a:hlinkClick>
              </a:rPr>
              <a:t>análisis orientado a objetos </a:t>
            </a:r>
            <a:r>
              <a:rPr lang="es-ES" sz="1800" dirty="0"/>
              <a:t>en el que se definen todas las </a:t>
            </a:r>
            <a:r>
              <a:rPr lang="es-ES" sz="1800" b="1" dirty="0">
                <a:solidFill>
                  <a:srgbClr val="FFFF00"/>
                </a:solidFill>
              </a:rPr>
              <a:t>clases</a:t>
            </a:r>
            <a:r>
              <a:rPr lang="es-ES" sz="1800" dirty="0">
                <a:solidFill>
                  <a:srgbClr val="FFFF00"/>
                </a:solidFill>
              </a:rPr>
              <a:t> </a:t>
            </a:r>
            <a:r>
              <a:rPr lang="es-ES" sz="1800" dirty="0"/>
              <a:t>que son importantes para el problema a resolver, las operaciones y los atributos asociados, las relaciones y comportamientos y las comunicaciones entre clases.</a:t>
            </a:r>
          </a:p>
          <a:p>
            <a:pPr marL="0" indent="0" algn="just">
              <a:buNone/>
            </a:pPr>
            <a:endParaRPr lang="es-ES" sz="1800" dirty="0"/>
          </a:p>
          <a:p>
            <a:pPr marL="0" indent="0" algn="just">
              <a:buNone/>
            </a:pPr>
            <a:r>
              <a:rPr lang="es-ES" sz="1800" dirty="0"/>
              <a:t>Este diseño define 4 capas:</a:t>
            </a:r>
          </a:p>
          <a:p>
            <a:pPr algn="just"/>
            <a:r>
              <a:rPr lang="es-ES" sz="1800" u="sng" dirty="0"/>
              <a:t>Subsistema:</a:t>
            </a:r>
            <a:r>
              <a:rPr lang="es-ES" sz="1800" dirty="0"/>
              <a:t> se centra en el diseño de los subsistemas que implementan las funciones principales del sistema</a:t>
            </a:r>
          </a:p>
          <a:p>
            <a:pPr algn="just"/>
            <a:r>
              <a:rPr lang="es-ES" sz="1800" u="sng" dirty="0"/>
              <a:t>Clases y objetos: </a:t>
            </a:r>
            <a:r>
              <a:rPr lang="es-ES" sz="1800" dirty="0"/>
              <a:t>Especifica la arquitectura de objetos global y jerarquía de clases.</a:t>
            </a:r>
          </a:p>
          <a:p>
            <a:pPr algn="just"/>
            <a:r>
              <a:rPr lang="es-ES" sz="1800" u="sng" dirty="0"/>
              <a:t>Mensajes</a:t>
            </a:r>
            <a:r>
              <a:rPr lang="es-ES" sz="1800" dirty="0"/>
              <a:t>: Indica cómo se realiza la colaboración entre los objetos</a:t>
            </a:r>
          </a:p>
          <a:p>
            <a:pPr algn="just"/>
            <a:r>
              <a:rPr lang="es-ES" sz="1800" u="sng" dirty="0"/>
              <a:t>Responsabilidades</a:t>
            </a:r>
            <a:r>
              <a:rPr lang="es-ES" sz="1800" dirty="0"/>
              <a:t>: Identifica las operaciones y atributos que caracterizan cada clase.</a:t>
            </a:r>
          </a:p>
        </p:txBody>
      </p:sp>
    </p:spTree>
    <p:extLst>
      <p:ext uri="{BB962C8B-B14F-4D97-AF65-F5344CB8AC3E}">
        <p14:creationId xmlns:p14="http://schemas.microsoft.com/office/powerpoint/2010/main" val="2642290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473470"/>
            <a:ext cx="8229600" cy="5229200"/>
          </a:xfrm>
        </p:spPr>
        <p:txBody>
          <a:bodyPr anchor="t">
            <a:noAutofit/>
          </a:bodyPr>
          <a:lstStyle/>
          <a:p>
            <a:pPr marL="0" indent="0" algn="just">
              <a:buNone/>
            </a:pPr>
            <a:endParaRPr lang="es-ES" dirty="0"/>
          </a:p>
          <a:p>
            <a:pPr marL="0" indent="0" algn="just">
              <a:buNone/>
            </a:pPr>
            <a:r>
              <a:rPr lang="es-ES" dirty="0"/>
              <a:t>Para este análisis y diseño se utiliza</a:t>
            </a:r>
            <a:r>
              <a:rPr lang="es-ES" b="1" dirty="0"/>
              <a:t> </a:t>
            </a:r>
            <a:r>
              <a:rPr lang="es-ES" b="1" dirty="0">
                <a:solidFill>
                  <a:srgbClr val="FFFF00"/>
                </a:solidFill>
              </a:rPr>
              <a:t>UML </a:t>
            </a:r>
            <a:r>
              <a:rPr lang="es-ES" dirty="0">
                <a:solidFill>
                  <a:srgbClr val="FFFF00"/>
                </a:solidFill>
              </a:rPr>
              <a:t>(</a:t>
            </a:r>
            <a:r>
              <a:rPr lang="es-ES" dirty="0" err="1">
                <a:solidFill>
                  <a:srgbClr val="FFFF00"/>
                </a:solidFill>
              </a:rPr>
              <a:t>Unified</a:t>
            </a:r>
            <a:r>
              <a:rPr lang="es-ES" dirty="0">
                <a:solidFill>
                  <a:srgbClr val="FFFF00"/>
                </a:solidFill>
              </a:rPr>
              <a:t> </a:t>
            </a:r>
            <a:r>
              <a:rPr lang="es-ES" dirty="0" err="1">
                <a:solidFill>
                  <a:srgbClr val="FFFF00"/>
                </a:solidFill>
              </a:rPr>
              <a:t>Modeling</a:t>
            </a:r>
            <a:r>
              <a:rPr lang="es-ES" dirty="0">
                <a:solidFill>
                  <a:srgbClr val="FFFF00"/>
                </a:solidFill>
              </a:rPr>
              <a:t> </a:t>
            </a:r>
            <a:r>
              <a:rPr lang="es-ES" dirty="0" err="1">
                <a:solidFill>
                  <a:srgbClr val="FFFF00"/>
                </a:solidFill>
              </a:rPr>
              <a:t>Language</a:t>
            </a:r>
            <a:r>
              <a:rPr lang="es-ES" dirty="0">
                <a:solidFill>
                  <a:srgbClr val="FFFF00"/>
                </a:solidFill>
              </a:rPr>
              <a:t> o Lenguaje de Modelado Unificado)</a:t>
            </a:r>
          </a:p>
          <a:p>
            <a:pPr marL="0" indent="0" algn="just">
              <a:buNone/>
            </a:pPr>
            <a:endParaRPr lang="es-ES" dirty="0"/>
          </a:p>
          <a:p>
            <a:pPr marL="0" indent="0" algn="just">
              <a:buNone/>
            </a:pPr>
            <a:r>
              <a:rPr lang="es-ES" dirty="0"/>
              <a:t>Es un lenguaje de modelado basado en diagramas que sirve para expresar modelos. Es el estándar utilizado por la mayor parte de las metodologías de desarrollo orientado a objetos que existen hoy en día.</a:t>
            </a:r>
          </a:p>
          <a:p>
            <a:pPr marL="0" indent="0" algn="just">
              <a:buNone/>
            </a:pPr>
            <a:r>
              <a:rPr lang="es-ES" dirty="0"/>
              <a:t>En los temas 5 y 6 veremos más sobre UML.</a:t>
            </a:r>
          </a:p>
          <a:p>
            <a:pPr marL="0" indent="0" algn="ctr">
              <a:buNone/>
            </a:pPr>
            <a:endParaRPr lang="es-ES" dirty="0"/>
          </a:p>
          <a:p>
            <a:pPr marL="0" indent="0" algn="ctr">
              <a:buNone/>
            </a:pPr>
            <a:r>
              <a:rPr lang="es-ES" dirty="0">
                <a:hlinkClick r:id="rId2"/>
              </a:rPr>
              <a:t>Vídeo sobre el diseño orientado a objetos</a:t>
            </a:r>
            <a:endParaRPr lang="es-ES" dirty="0"/>
          </a:p>
          <a:p>
            <a:pPr marL="0" indent="0" algn="ctr">
              <a:buNone/>
            </a:pPr>
            <a:endParaRPr lang="es-ES" dirty="0"/>
          </a:p>
          <a:p>
            <a:pPr marL="0" indent="0" algn="ctr">
              <a:buNone/>
            </a:pPr>
            <a:r>
              <a:rPr lang="es-ES" dirty="0">
                <a:hlinkClick r:id="rId3"/>
              </a:rPr>
              <a:t>Vídeo resumen de la fase de Diseño</a:t>
            </a:r>
            <a:endParaRPr lang="es-ES" dirty="0"/>
          </a:p>
          <a:p>
            <a:pPr marL="0" indent="0" algn="just">
              <a:buNone/>
            </a:pPr>
            <a:endParaRPr lang="es-ES" dirty="0"/>
          </a:p>
          <a:p>
            <a:pPr marL="0" indent="0" algn="just">
              <a:buNone/>
            </a:pPr>
            <a:endParaRPr lang="es-ES" dirty="0"/>
          </a:p>
        </p:txBody>
      </p:sp>
      <p:sp>
        <p:nvSpPr>
          <p:cNvPr id="6" name="1 Título">
            <a:extLst>
              <a:ext uri="{FF2B5EF4-FFF2-40B4-BE49-F238E27FC236}">
                <a16:creationId xmlns:a16="http://schemas.microsoft.com/office/drawing/2014/main" id="{4F57B0F4-4407-7F6A-E28C-0F5F57505681}"/>
              </a:ext>
            </a:extLst>
          </p:cNvPr>
          <p:cNvSpPr txBox="1">
            <a:spLocks/>
          </p:cNvSpPr>
          <p:nvPr/>
        </p:nvSpPr>
        <p:spPr>
          <a:xfrm>
            <a:off x="457200" y="274638"/>
            <a:ext cx="8229600" cy="1282154"/>
          </a:xfrm>
          <a:prstGeom prst="rect">
            <a:avLst/>
          </a:prstGeom>
          <a:effectLst/>
        </p:spPr>
        <p:txBody>
          <a:bodyPr vert="horz" lIns="91440" tIns="45720" rIns="91440" bIns="45720" rtlCol="0" anchor="ctr">
            <a:normAutofit fontScale="90000" lnSpcReduction="10000"/>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b="1" dirty="0"/>
              <a:t>4.- Fases en el desarrollo del Software</a:t>
            </a:r>
            <a:br>
              <a:rPr lang="es-ES" b="1" dirty="0"/>
            </a:br>
            <a:r>
              <a:rPr lang="es-ES" b="1" dirty="0"/>
              <a:t>          </a:t>
            </a:r>
            <a:r>
              <a:rPr lang="es-ES" sz="3100" b="1" dirty="0"/>
              <a:t>4.2. Diseño.	</a:t>
            </a:r>
            <a:br>
              <a:rPr lang="es-ES" sz="3100" b="1" dirty="0"/>
            </a:br>
            <a:r>
              <a:rPr lang="es-ES" sz="3100" b="1" dirty="0"/>
              <a:t>		</a:t>
            </a:r>
            <a:r>
              <a:rPr lang="es-ES" b="1" dirty="0">
                <a:solidFill>
                  <a:srgbClr val="FFFF00"/>
                </a:solidFill>
              </a:rPr>
              <a:t>4.2.2 Diseño orientado a objetos</a:t>
            </a:r>
            <a:endParaRPr lang="es-ES" dirty="0">
              <a:solidFill>
                <a:srgbClr val="FFFF00"/>
              </a:solidFill>
            </a:endParaRPr>
          </a:p>
        </p:txBody>
      </p:sp>
    </p:spTree>
    <p:extLst>
      <p:ext uri="{BB962C8B-B14F-4D97-AF65-F5344CB8AC3E}">
        <p14:creationId xmlns:p14="http://schemas.microsoft.com/office/powerpoint/2010/main" val="1084759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l"/>
            <a:r>
              <a:rPr lang="es-ES" b="1" cap="all" dirty="0"/>
              <a:t>4.- </a:t>
            </a:r>
            <a:r>
              <a:rPr lang="es-ES" b="1" dirty="0"/>
              <a:t>Fases en el desarrollo del Software          	</a:t>
            </a:r>
            <a:r>
              <a:rPr lang="es-ES" sz="3100" b="1" dirty="0">
                <a:solidFill>
                  <a:srgbClr val="FFFF00"/>
                </a:solidFill>
              </a:rPr>
              <a:t>4.3. Codificación</a:t>
            </a:r>
            <a:r>
              <a:rPr lang="es-ES" sz="3100" b="1" dirty="0"/>
              <a:t>.</a:t>
            </a:r>
            <a:endParaRPr lang="es-ES" dirty="0"/>
          </a:p>
        </p:txBody>
      </p:sp>
      <p:sp>
        <p:nvSpPr>
          <p:cNvPr id="3" name="2 Marcador de contenido"/>
          <p:cNvSpPr>
            <a:spLocks noGrp="1"/>
          </p:cNvSpPr>
          <p:nvPr>
            <p:ph idx="1"/>
          </p:nvPr>
        </p:nvSpPr>
        <p:spPr/>
        <p:txBody>
          <a:bodyPr>
            <a:normAutofit lnSpcReduction="10000"/>
          </a:bodyPr>
          <a:lstStyle/>
          <a:p>
            <a:pPr marL="0" indent="0" algn="just">
              <a:buNone/>
            </a:pPr>
            <a:r>
              <a:rPr lang="es-ES" sz="1800" dirty="0"/>
              <a:t>Una vez diseñado, se realiza el proceso de codificación.</a:t>
            </a:r>
            <a:r>
              <a:rPr lang="es-ES" sz="1800" b="1" dirty="0"/>
              <a:t> </a:t>
            </a:r>
            <a:r>
              <a:rPr lang="es-ES" sz="1800" b="1" dirty="0">
                <a:solidFill>
                  <a:srgbClr val="FFFF00"/>
                </a:solidFill>
              </a:rPr>
              <a:t>Esta tarea la realiza el programador y tiene que cumplir exhaustivamente con todos los datos impuestos en el análisis y en el diseño de la aplicación. </a:t>
            </a:r>
          </a:p>
          <a:p>
            <a:pPr marL="0" indent="0" algn="just">
              <a:buNone/>
            </a:pPr>
            <a:endParaRPr lang="es-ES" sz="1800" dirty="0"/>
          </a:p>
          <a:p>
            <a:pPr marL="0" indent="0" algn="just">
              <a:buNone/>
            </a:pPr>
            <a:r>
              <a:rPr lang="es-ES" sz="1800" dirty="0"/>
              <a:t>El programador recibe las especificaciones de diseño y las transforma en un conjunto de instrucciones escritas en un lenguaje de programación almacenadas dentro de un programa. A este conjunto de instrucciones se le llama </a:t>
            </a:r>
            <a:r>
              <a:rPr lang="es-ES" sz="1800" b="1" dirty="0">
                <a:solidFill>
                  <a:srgbClr val="FFFF00"/>
                </a:solidFill>
              </a:rPr>
              <a:t>código fuente.</a:t>
            </a:r>
          </a:p>
          <a:p>
            <a:pPr marL="0" indent="0" algn="just">
              <a:buNone/>
            </a:pPr>
            <a:endParaRPr lang="es-ES" sz="1800" b="1" dirty="0"/>
          </a:p>
          <a:p>
            <a:pPr marL="0" indent="0" algn="just">
              <a:buNone/>
            </a:pPr>
            <a:r>
              <a:rPr lang="es-ES" sz="1800" dirty="0"/>
              <a:t>En el proyecto debe haber unas </a:t>
            </a:r>
            <a:r>
              <a:rPr lang="es-ES" sz="1800" u="sng" dirty="0">
                <a:solidFill>
                  <a:srgbClr val="FFFF00"/>
                </a:solidFill>
              </a:rPr>
              <a:t>normas de codificación y estilo</a:t>
            </a:r>
            <a:r>
              <a:rPr lang="es-ES" sz="1800" dirty="0">
                <a:solidFill>
                  <a:srgbClr val="FFFF00"/>
                </a:solidFill>
              </a:rPr>
              <a:t>, </a:t>
            </a:r>
            <a:r>
              <a:rPr lang="es-ES" sz="1800" dirty="0"/>
              <a:t>claras y homogéneas. Estas normas facilitan la corrección y mantenimiento de los programas, sobre todo cuando las realiza una persona que no los ha desarrollado.</a:t>
            </a:r>
          </a:p>
        </p:txBody>
      </p:sp>
    </p:spTree>
    <p:extLst>
      <p:ext uri="{BB962C8B-B14F-4D97-AF65-F5344CB8AC3E}">
        <p14:creationId xmlns:p14="http://schemas.microsoft.com/office/powerpoint/2010/main" val="7151869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l"/>
            <a:r>
              <a:rPr lang="es-ES" sz="4000" b="1" cap="all" dirty="0"/>
              <a:t>4</a:t>
            </a:r>
            <a:r>
              <a:rPr lang="es-ES" sz="3100" b="1" cap="all" dirty="0"/>
              <a:t>.- </a:t>
            </a:r>
            <a:r>
              <a:rPr lang="es-ES" sz="3100" b="1" dirty="0"/>
              <a:t>Fases en el desarrollo del Software</a:t>
            </a:r>
            <a:r>
              <a:rPr lang="es-ES" b="1" dirty="0"/>
              <a:t/>
            </a:r>
            <a:br>
              <a:rPr lang="es-ES" b="1" dirty="0"/>
            </a:br>
            <a:r>
              <a:rPr lang="es-ES" sz="2600" b="1" dirty="0">
                <a:latin typeface="Myriad Pro"/>
              </a:rPr>
              <a:t>	4.3.- Codificación. </a:t>
            </a:r>
            <a:r>
              <a:rPr lang="es-ES" sz="2600" b="1" dirty="0">
                <a:solidFill>
                  <a:srgbClr val="FFFF00"/>
                </a:solidFill>
                <a:latin typeface="Myriad Pro"/>
              </a:rPr>
              <a:t>Tipos de código</a:t>
            </a:r>
            <a:r>
              <a:rPr lang="es-ES" sz="2800" b="1" dirty="0"/>
              <a:t>. </a:t>
            </a:r>
            <a:endParaRPr lang="es-ES" dirty="0"/>
          </a:p>
        </p:txBody>
      </p:sp>
      <p:sp>
        <p:nvSpPr>
          <p:cNvPr id="3" name="2 Marcador de contenido"/>
          <p:cNvSpPr>
            <a:spLocks noGrp="1"/>
          </p:cNvSpPr>
          <p:nvPr>
            <p:ph idx="1"/>
          </p:nvPr>
        </p:nvSpPr>
        <p:spPr>
          <a:xfrm>
            <a:off x="685800" y="2204864"/>
            <a:ext cx="7772400" cy="3649133"/>
          </a:xfrm>
        </p:spPr>
        <p:txBody>
          <a:bodyPr>
            <a:noAutofit/>
          </a:bodyPr>
          <a:lstStyle/>
          <a:p>
            <a:pPr marL="0" indent="0" algn="just">
              <a:buNone/>
            </a:pPr>
            <a:endParaRPr lang="es-ES" dirty="0"/>
          </a:p>
          <a:p>
            <a:pPr marL="0" indent="0" algn="just">
              <a:buNone/>
            </a:pPr>
            <a:endParaRPr lang="es-ES" dirty="0"/>
          </a:p>
          <a:p>
            <a:pPr marL="0" indent="0" algn="just">
              <a:buNone/>
            </a:pPr>
            <a:r>
              <a:rPr lang="es-ES" dirty="0"/>
              <a:t>Las características deseables de todo código son: </a:t>
            </a:r>
          </a:p>
          <a:p>
            <a:pPr algn="just"/>
            <a:r>
              <a:rPr lang="es-ES" u="sng" dirty="0">
                <a:solidFill>
                  <a:srgbClr val="FFFF00"/>
                </a:solidFill>
              </a:rPr>
              <a:t>Modularidad</a:t>
            </a:r>
            <a:r>
              <a:rPr lang="es-ES" dirty="0">
                <a:solidFill>
                  <a:srgbClr val="FFFF00"/>
                </a:solidFill>
              </a:rPr>
              <a:t>:  </a:t>
            </a:r>
            <a:r>
              <a:rPr lang="es-ES" dirty="0"/>
              <a:t>que esté dividido en trozos más pequeños. </a:t>
            </a:r>
          </a:p>
          <a:p>
            <a:pPr algn="just"/>
            <a:r>
              <a:rPr lang="es-ES" u="sng" dirty="0">
                <a:solidFill>
                  <a:srgbClr val="FFFF00"/>
                </a:solidFill>
              </a:rPr>
              <a:t>Corrección</a:t>
            </a:r>
            <a:r>
              <a:rPr lang="es-ES" dirty="0">
                <a:solidFill>
                  <a:srgbClr val="FFFF00"/>
                </a:solidFill>
              </a:rPr>
              <a:t>:     </a:t>
            </a:r>
            <a:r>
              <a:rPr lang="es-ES" dirty="0"/>
              <a:t>que haga lo que se le pide realmente. </a:t>
            </a:r>
          </a:p>
          <a:p>
            <a:pPr algn="just"/>
            <a:r>
              <a:rPr lang="es-ES" u="sng" dirty="0">
                <a:solidFill>
                  <a:srgbClr val="FFFF00"/>
                </a:solidFill>
              </a:rPr>
              <a:t>Fácil de leer</a:t>
            </a:r>
            <a:r>
              <a:rPr lang="es-ES" dirty="0">
                <a:solidFill>
                  <a:srgbClr val="FFFF00"/>
                </a:solidFill>
              </a:rPr>
              <a:t>:   </a:t>
            </a:r>
            <a:r>
              <a:rPr lang="es-ES" dirty="0"/>
              <a:t>para facilitar su desarrollo y mantenimiento futuro. </a:t>
            </a:r>
          </a:p>
          <a:p>
            <a:pPr algn="just"/>
            <a:r>
              <a:rPr lang="es-ES" u="sng" dirty="0">
                <a:solidFill>
                  <a:srgbClr val="FFFF00"/>
                </a:solidFill>
              </a:rPr>
              <a:t>Eficiencia</a:t>
            </a:r>
            <a:r>
              <a:rPr lang="es-ES" dirty="0">
                <a:solidFill>
                  <a:srgbClr val="FFFF00"/>
                </a:solidFill>
              </a:rPr>
              <a:t>:       </a:t>
            </a:r>
            <a:r>
              <a:rPr lang="es-ES" dirty="0"/>
              <a:t>que haga un buen uso de los recursos. </a:t>
            </a:r>
          </a:p>
          <a:p>
            <a:pPr algn="just"/>
            <a:r>
              <a:rPr lang="es-ES" u="sng" dirty="0">
                <a:solidFill>
                  <a:srgbClr val="FFFF00"/>
                </a:solidFill>
              </a:rPr>
              <a:t>Portabilidad</a:t>
            </a:r>
            <a:r>
              <a:rPr lang="es-ES" dirty="0">
                <a:solidFill>
                  <a:srgbClr val="FFFF00"/>
                </a:solidFill>
              </a:rPr>
              <a:t>:    </a:t>
            </a:r>
            <a:r>
              <a:rPr lang="es-ES" dirty="0"/>
              <a:t>que se pueda implementar en cualquier equipo. </a:t>
            </a:r>
          </a:p>
          <a:p>
            <a:pPr marL="0" indent="0" algn="just">
              <a:buNone/>
            </a:pPr>
            <a:endParaRPr lang="es-ES" dirty="0"/>
          </a:p>
          <a:p>
            <a:pPr marL="0" indent="0" algn="just">
              <a:buNone/>
            </a:pPr>
            <a:r>
              <a:rPr lang="es-ES" dirty="0"/>
              <a:t>Una vez obtenido el código, es necesario probar el programa y verificar las especificaciones del diseño</a:t>
            </a:r>
          </a:p>
          <a:p>
            <a:pPr algn="just"/>
            <a:endParaRPr lang="es-ES" dirty="0"/>
          </a:p>
          <a:p>
            <a:endParaRPr lang="es-ES" dirty="0"/>
          </a:p>
        </p:txBody>
      </p:sp>
    </p:spTree>
    <p:extLst>
      <p:ext uri="{BB962C8B-B14F-4D97-AF65-F5344CB8AC3E}">
        <p14:creationId xmlns:p14="http://schemas.microsoft.com/office/powerpoint/2010/main" val="4264869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11700" y="332656"/>
            <a:ext cx="8520600" cy="763600"/>
          </a:xfrm>
        </p:spPr>
        <p:txBody>
          <a:bodyPr>
            <a:normAutofit fontScale="90000"/>
          </a:bodyPr>
          <a:lstStyle/>
          <a:p>
            <a:r>
              <a:rPr lang="es-ES" sz="3600" b="1" dirty="0">
                <a:latin typeface="Myriad Pro" pitchFamily="34" charset="0"/>
              </a:rPr>
              <a:t>1. Software y programa. Tipos de software</a:t>
            </a:r>
          </a:p>
        </p:txBody>
      </p:sp>
      <p:sp>
        <p:nvSpPr>
          <p:cNvPr id="3" name="2 Marcador de texto"/>
          <p:cNvSpPr>
            <a:spLocks noGrp="1"/>
          </p:cNvSpPr>
          <p:nvPr>
            <p:ph type="body" idx="1"/>
          </p:nvPr>
        </p:nvSpPr>
        <p:spPr>
          <a:xfrm>
            <a:off x="311700" y="2479446"/>
            <a:ext cx="1985184" cy="1453610"/>
          </a:xfrm>
        </p:spPr>
        <p:txBody>
          <a:bodyPr>
            <a:normAutofit lnSpcReduction="10000"/>
          </a:bodyPr>
          <a:lstStyle/>
          <a:p>
            <a:pPr>
              <a:buNone/>
            </a:pPr>
            <a:endParaRPr lang="es-ES" sz="1400" b="1" dirty="0">
              <a:latin typeface="Myriad Pro" pitchFamily="34" charset="0"/>
            </a:endParaRPr>
          </a:p>
          <a:p>
            <a:pPr marL="14288" indent="-14288">
              <a:buNone/>
            </a:pPr>
            <a:r>
              <a:rPr lang="es-ES" sz="1400" b="1" dirty="0">
                <a:latin typeface="Myriad Pro" pitchFamily="34" charset="0"/>
              </a:rPr>
              <a:t>Programa: </a:t>
            </a:r>
          </a:p>
          <a:p>
            <a:pPr marL="14288" indent="-14288">
              <a:buNone/>
            </a:pPr>
            <a:r>
              <a:rPr lang="es-ES" sz="1400" dirty="0">
                <a:latin typeface="Myriad Pro" pitchFamily="34" charset="0"/>
              </a:rPr>
              <a:t>conjunto de instrucciones escritas en un lenguaje de programación. </a:t>
            </a:r>
          </a:p>
          <a:p>
            <a:pPr>
              <a:buNone/>
            </a:pPr>
            <a:endParaRPr lang="es-ES" sz="1400" dirty="0">
              <a:latin typeface="Myriad Pro" pitchFamily="34" charset="0"/>
            </a:endParaRPr>
          </a:p>
        </p:txBody>
      </p:sp>
      <p:pic>
        <p:nvPicPr>
          <p:cNvPr id="4" name="Picture 2" descr="clasificacion de tipos de software">
            <a:extLst>
              <a:ext uri="{FF2B5EF4-FFF2-40B4-BE49-F238E27FC236}">
                <a16:creationId xmlns:a16="http://schemas.microsoft.com/office/drawing/2014/main" id="{99ED35BC-8FDF-2D23-2F7F-324F7B8DE7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0575" y="1583010"/>
            <a:ext cx="6181725" cy="5086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600200"/>
            <a:ext cx="8229600" cy="4853136"/>
          </a:xfrm>
        </p:spPr>
        <p:txBody>
          <a:bodyPr>
            <a:noAutofit/>
          </a:bodyPr>
          <a:lstStyle/>
          <a:p>
            <a:pPr marL="0" indent="0" algn="just">
              <a:buNone/>
            </a:pPr>
            <a:r>
              <a:rPr lang="es-ES" dirty="0"/>
              <a:t>Durante esta fase, el código pasa por diferentes estados: </a:t>
            </a:r>
          </a:p>
          <a:p>
            <a:pPr marL="0" indent="0" algn="just">
              <a:buNone/>
            </a:pPr>
            <a:endParaRPr lang="es-ES" dirty="0"/>
          </a:p>
          <a:p>
            <a:pPr marL="0" indent="0" algn="just">
              <a:buNone/>
            </a:pPr>
            <a:r>
              <a:rPr lang="es-ES" b="1" dirty="0">
                <a:solidFill>
                  <a:srgbClr val="FFFF00"/>
                </a:solidFill>
              </a:rPr>
              <a:t>Código Fuente</a:t>
            </a:r>
            <a:r>
              <a:rPr lang="es-ES" dirty="0">
                <a:solidFill>
                  <a:srgbClr val="FFFF00"/>
                </a:solidFill>
              </a:rPr>
              <a:t>:. </a:t>
            </a:r>
            <a:r>
              <a:rPr lang="es-ES" dirty="0"/>
              <a:t>Se escribe usando algún </a:t>
            </a:r>
            <a:r>
              <a:rPr lang="es-ES" b="1" dirty="0">
                <a:solidFill>
                  <a:srgbClr val="FFFF00"/>
                </a:solidFill>
              </a:rPr>
              <a:t>lenguaje de programación de alto nive</a:t>
            </a:r>
            <a:r>
              <a:rPr lang="es-ES" dirty="0">
                <a:solidFill>
                  <a:srgbClr val="FFFF00"/>
                </a:solidFill>
              </a:rPr>
              <a:t>l</a:t>
            </a:r>
            <a:r>
              <a:rPr lang="es-ES" dirty="0"/>
              <a:t> y contiene el conjunto de instrucciones necesarias. </a:t>
            </a:r>
          </a:p>
          <a:p>
            <a:pPr marL="0" indent="0" algn="just">
              <a:buNone/>
            </a:pPr>
            <a:r>
              <a:rPr lang="es-ES" b="1" dirty="0">
                <a:solidFill>
                  <a:srgbClr val="FFFF00"/>
                </a:solidFill>
              </a:rPr>
              <a:t>Código Objeto</a:t>
            </a:r>
            <a:r>
              <a:rPr lang="es-ES" dirty="0">
                <a:solidFill>
                  <a:srgbClr val="FFFF00"/>
                </a:solidFill>
              </a:rPr>
              <a:t>: </a:t>
            </a:r>
            <a:r>
              <a:rPr lang="es-ES" dirty="0"/>
              <a:t>es el código binario resultado de compilar el código fuente. </a:t>
            </a:r>
          </a:p>
          <a:p>
            <a:pPr marL="0" indent="0" algn="just">
              <a:buNone/>
            </a:pPr>
            <a:r>
              <a:rPr lang="es-ES" b="1" dirty="0"/>
              <a:t>La </a:t>
            </a:r>
            <a:r>
              <a:rPr lang="es-ES" b="1" dirty="0">
                <a:solidFill>
                  <a:srgbClr val="FFFF00"/>
                </a:solidFill>
              </a:rPr>
              <a:t>compilación</a:t>
            </a:r>
            <a:r>
              <a:rPr lang="es-ES" b="1" dirty="0"/>
              <a:t> </a:t>
            </a:r>
            <a:r>
              <a:rPr lang="es-ES" dirty="0"/>
              <a:t>es la traducción de una sola vez del programa, y se realiza utilizando un compilador. </a:t>
            </a:r>
            <a:r>
              <a:rPr lang="es-ES" b="1" dirty="0"/>
              <a:t>La </a:t>
            </a:r>
            <a:r>
              <a:rPr lang="es-ES" b="1" dirty="0">
                <a:solidFill>
                  <a:srgbClr val="FFFF00"/>
                </a:solidFill>
              </a:rPr>
              <a:t>interpretación</a:t>
            </a:r>
            <a:r>
              <a:rPr lang="es-ES" b="1" dirty="0"/>
              <a:t> </a:t>
            </a:r>
            <a:r>
              <a:rPr lang="es-ES" dirty="0"/>
              <a:t>es la traducción y ejecución simultánea del programa línea a línea. </a:t>
            </a:r>
          </a:p>
          <a:p>
            <a:pPr marL="0" indent="0" algn="just">
              <a:buNone/>
            </a:pPr>
            <a:r>
              <a:rPr lang="es-ES" i="1" dirty="0">
                <a:solidFill>
                  <a:srgbClr val="00FF00"/>
                </a:solidFill>
              </a:rPr>
              <a:t>El código objeto no es directamente inteligible por el ser humano, pero tampoco por la computadora. Es un código intermedio entre el código fuente y el ejecutable.</a:t>
            </a:r>
          </a:p>
          <a:p>
            <a:pPr marL="0" indent="0" algn="just">
              <a:buNone/>
            </a:pPr>
            <a:r>
              <a:rPr lang="es-ES" b="1" dirty="0">
                <a:solidFill>
                  <a:srgbClr val="FFFF00"/>
                </a:solidFill>
              </a:rPr>
              <a:t>Código Ejecutable</a:t>
            </a:r>
            <a:r>
              <a:rPr lang="es-ES" dirty="0">
                <a:solidFill>
                  <a:srgbClr val="FFFF00"/>
                </a:solidFill>
              </a:rPr>
              <a:t>: Es el </a:t>
            </a:r>
            <a:r>
              <a:rPr lang="es-ES" b="1" dirty="0">
                <a:solidFill>
                  <a:srgbClr val="FFFF00"/>
                </a:solidFill>
              </a:rPr>
              <a:t>código binario </a:t>
            </a:r>
            <a:r>
              <a:rPr lang="es-ES" dirty="0"/>
              <a:t>resultante de enlazar los archivos de código objeto con ciertas rutinas y bibliotecas necesarias. El sistema operativo será el encargado de cargar el código ejecutable en memoria RAM y proceder a ejecutarlo. También es conocido como </a:t>
            </a:r>
            <a:r>
              <a:rPr lang="es-ES" b="1" dirty="0">
                <a:solidFill>
                  <a:srgbClr val="FFFF00"/>
                </a:solidFill>
              </a:rPr>
              <a:t>código máquina </a:t>
            </a:r>
            <a:r>
              <a:rPr lang="es-ES" dirty="0"/>
              <a:t>y ya sí es directamente inteligible por la computadora. </a:t>
            </a:r>
          </a:p>
        </p:txBody>
      </p:sp>
      <p:sp>
        <p:nvSpPr>
          <p:cNvPr id="6" name="1 Título">
            <a:extLst>
              <a:ext uri="{FF2B5EF4-FFF2-40B4-BE49-F238E27FC236}">
                <a16:creationId xmlns:a16="http://schemas.microsoft.com/office/drawing/2014/main" id="{22EEF71F-6D17-5F57-7ECD-CE17ADFADFD0}"/>
              </a:ext>
            </a:extLst>
          </p:cNvPr>
          <p:cNvSpPr txBox="1">
            <a:spLocks/>
          </p:cNvSpPr>
          <p:nvPr/>
        </p:nvSpPr>
        <p:spPr>
          <a:xfrm>
            <a:off x="479039" y="143933"/>
            <a:ext cx="7772400"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4000" b="1" dirty="0"/>
              <a:t>4</a:t>
            </a:r>
            <a:r>
              <a:rPr lang="es-ES" sz="3100" b="1" dirty="0"/>
              <a:t>.- Fases en el desarrollo del Software</a:t>
            </a:r>
            <a:r>
              <a:rPr lang="es-ES" b="1" dirty="0"/>
              <a:t/>
            </a:r>
            <a:br>
              <a:rPr lang="es-ES" b="1" dirty="0"/>
            </a:br>
            <a:r>
              <a:rPr lang="es-ES" sz="2600" b="1" dirty="0">
                <a:latin typeface="Myriad Pro"/>
              </a:rPr>
              <a:t>	4.3.- Codificación. </a:t>
            </a:r>
            <a:r>
              <a:rPr lang="es-ES" sz="2600" b="1" dirty="0">
                <a:solidFill>
                  <a:srgbClr val="FFFF00"/>
                </a:solidFill>
                <a:latin typeface="Myriad Pro"/>
              </a:rPr>
              <a:t>Tipos de código</a:t>
            </a:r>
            <a:r>
              <a:rPr lang="es-ES" b="1" dirty="0"/>
              <a:t>. </a:t>
            </a:r>
            <a:endParaRPr lang="es-ES" dirty="0"/>
          </a:p>
        </p:txBody>
      </p:sp>
    </p:spTree>
    <p:extLst>
      <p:ext uri="{BB962C8B-B14F-4D97-AF65-F5344CB8AC3E}">
        <p14:creationId xmlns:p14="http://schemas.microsoft.com/office/powerpoint/2010/main" val="16871889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546" y="1412776"/>
            <a:ext cx="8363907" cy="3397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4896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806" y="1628800"/>
            <a:ext cx="8229600" cy="4525963"/>
          </a:xfrm>
        </p:spPr>
        <p:txBody>
          <a:bodyPr/>
          <a:lstStyle/>
          <a:p>
            <a:pPr marL="0" indent="0" algn="ctr">
              <a:buNone/>
            </a:pPr>
            <a:endParaRPr lang="es-ES" dirty="0"/>
          </a:p>
          <a:p>
            <a:pPr marL="0" indent="0" algn="ctr">
              <a:buNone/>
            </a:pPr>
            <a:endParaRPr lang="es-ES" dirty="0"/>
          </a:p>
          <a:p>
            <a:pPr marL="0" indent="0" algn="ctr">
              <a:buNone/>
            </a:pPr>
            <a:endParaRPr lang="es-ES" dirty="0"/>
          </a:p>
          <a:p>
            <a:pPr marL="0" indent="0" algn="ctr">
              <a:buNone/>
            </a:pPr>
            <a:r>
              <a:rPr lang="es-ES" sz="6000" dirty="0"/>
              <a:t>Actividad 1</a:t>
            </a:r>
          </a:p>
          <a:p>
            <a:pPr marL="0" indent="0" algn="ctr">
              <a:buNone/>
            </a:pPr>
            <a:r>
              <a:rPr lang="es-ES" sz="6000" dirty="0"/>
              <a:t>Fase de pruebas</a:t>
            </a:r>
          </a:p>
          <a:p>
            <a:pPr marL="0" indent="0" algn="ctr">
              <a:buNone/>
            </a:pPr>
            <a:r>
              <a:rPr lang="es-ES" sz="6000" dirty="0"/>
              <a:t>INVESTIGA Y CUENTA…</a:t>
            </a:r>
          </a:p>
        </p:txBody>
      </p:sp>
      <p:pic>
        <p:nvPicPr>
          <p:cNvPr id="9218"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535294"/>
            <a:ext cx="2187011" cy="2187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810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44664" y="161900"/>
            <a:ext cx="8686800" cy="1456267"/>
          </a:xfrm>
        </p:spPr>
        <p:txBody>
          <a:bodyPr>
            <a:normAutofit fontScale="90000"/>
          </a:bodyPr>
          <a:lstStyle/>
          <a:p>
            <a:pPr algn="l"/>
            <a:r>
              <a:rPr lang="es-ES" sz="4000" b="1" cap="all" dirty="0"/>
              <a:t>4.- </a:t>
            </a:r>
            <a:r>
              <a:rPr lang="es-ES" sz="4000" b="1" dirty="0"/>
              <a:t>Fases en el desarrollo del Software</a:t>
            </a:r>
            <a:r>
              <a:rPr lang="es-ES" b="1" dirty="0"/>
              <a:t/>
            </a:r>
            <a:br>
              <a:rPr lang="es-ES" b="1" dirty="0"/>
            </a:br>
            <a:r>
              <a:rPr lang="es-ES" sz="3100" b="1" dirty="0">
                <a:latin typeface="Myriad Pro"/>
              </a:rPr>
              <a:t>	</a:t>
            </a:r>
            <a:r>
              <a:rPr lang="es-ES" sz="3100" b="1" dirty="0">
                <a:solidFill>
                  <a:srgbClr val="FFFF00"/>
                </a:solidFill>
              </a:rPr>
              <a:t>4.4.- Pruebas. </a:t>
            </a:r>
            <a:endParaRPr lang="es-ES" sz="3100" dirty="0">
              <a:solidFill>
                <a:srgbClr val="FFFF00"/>
              </a:solidFill>
            </a:endParaRPr>
          </a:p>
        </p:txBody>
      </p:sp>
      <p:sp>
        <p:nvSpPr>
          <p:cNvPr id="3" name="2 Marcador de contenido"/>
          <p:cNvSpPr>
            <a:spLocks noGrp="1"/>
          </p:cNvSpPr>
          <p:nvPr>
            <p:ph idx="1"/>
          </p:nvPr>
        </p:nvSpPr>
        <p:spPr>
          <a:xfrm>
            <a:off x="781236" y="1232660"/>
            <a:ext cx="7581528" cy="3934508"/>
          </a:xfrm>
        </p:spPr>
        <p:txBody>
          <a:bodyPr>
            <a:noAutofit/>
          </a:bodyPr>
          <a:lstStyle/>
          <a:p>
            <a:pPr marL="0" indent="0" algn="just">
              <a:buNone/>
            </a:pPr>
            <a:r>
              <a:rPr lang="es-ES" sz="1800" dirty="0"/>
              <a:t>En esta etapa ya tenemos el software y se trata de </a:t>
            </a:r>
            <a:r>
              <a:rPr lang="es-ES" sz="1800" dirty="0">
                <a:solidFill>
                  <a:srgbClr val="FFFF00"/>
                </a:solidFill>
              </a:rPr>
              <a:t>encontrar errores</a:t>
            </a:r>
            <a:r>
              <a:rPr lang="es-ES" sz="1800" dirty="0"/>
              <a:t> tanto de codificación como de especificación o diseño. </a:t>
            </a:r>
          </a:p>
          <a:p>
            <a:pPr marL="0" indent="0" algn="just">
              <a:buNone/>
            </a:pPr>
            <a:r>
              <a:rPr lang="es-ES" sz="1800" dirty="0"/>
              <a:t>Se realizan tareas de </a:t>
            </a:r>
            <a:r>
              <a:rPr lang="es-ES" sz="1800" dirty="0">
                <a:solidFill>
                  <a:srgbClr val="FFFF00"/>
                </a:solidFill>
              </a:rPr>
              <a:t>Verificación y Validación del software (V&amp;V).</a:t>
            </a:r>
          </a:p>
          <a:p>
            <a:pPr marL="0" indent="0" algn="just">
              <a:buNone/>
            </a:pPr>
            <a:endParaRPr lang="es-ES" sz="1800" dirty="0">
              <a:solidFill>
                <a:srgbClr val="FFFF00"/>
              </a:solidFill>
            </a:endParaRPr>
          </a:p>
          <a:p>
            <a:pPr marL="0" indent="0" algn="just">
              <a:buNone/>
            </a:pPr>
            <a:r>
              <a:rPr lang="es-ES" sz="1800" b="1" dirty="0">
                <a:solidFill>
                  <a:srgbClr val="FFFF00"/>
                </a:solidFill>
              </a:rPr>
              <a:t>Verificación: </a:t>
            </a:r>
            <a:r>
              <a:rPr lang="es-ES" sz="1800" dirty="0"/>
              <a:t>son las actividades que tratan de comprobar si estamos diseñando el producto correctamente, es decir si el software implementa correctamente una función específica.</a:t>
            </a:r>
          </a:p>
          <a:p>
            <a:pPr marL="0" indent="0" algn="just">
              <a:buNone/>
            </a:pPr>
            <a:r>
              <a:rPr lang="es-ES" sz="1800" b="1" dirty="0">
                <a:solidFill>
                  <a:srgbClr val="FFFF00"/>
                </a:solidFill>
              </a:rPr>
              <a:t>Validación: </a:t>
            </a:r>
            <a:r>
              <a:rPr lang="es-ES" sz="1800" dirty="0"/>
              <a:t>son las actividades que tratan de comprobar que el producto es correcto es decir que se ajusta a los requisitos del cliente.</a:t>
            </a:r>
          </a:p>
          <a:p>
            <a:pPr marL="0" indent="0" algn="just">
              <a:buNone/>
            </a:pPr>
            <a:endParaRPr lang="es-E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4724444"/>
            <a:ext cx="4104627" cy="1988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01056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09601"/>
            <a:ext cx="8686800" cy="1456267"/>
          </a:xfrm>
        </p:spPr>
        <p:txBody>
          <a:bodyPr>
            <a:normAutofit fontScale="90000"/>
          </a:bodyPr>
          <a:lstStyle/>
          <a:p>
            <a:pPr algn="l"/>
            <a:r>
              <a:rPr lang="es-ES" sz="4000" b="1" cap="all" dirty="0"/>
              <a:t>4.- </a:t>
            </a:r>
            <a:r>
              <a:rPr lang="es-ES" sz="4000" b="1" dirty="0"/>
              <a:t>Fases en el desarrollo del Software</a:t>
            </a:r>
            <a:r>
              <a:rPr lang="es-ES" b="1" dirty="0"/>
              <a:t/>
            </a:r>
            <a:br>
              <a:rPr lang="es-ES" b="1" dirty="0"/>
            </a:br>
            <a:r>
              <a:rPr lang="es-ES" sz="3100" b="1" dirty="0">
                <a:latin typeface="Myriad Pro"/>
              </a:rPr>
              <a:t>	</a:t>
            </a:r>
            <a:r>
              <a:rPr lang="es-ES" sz="3100" b="1" dirty="0">
                <a:solidFill>
                  <a:srgbClr val="FFFF00"/>
                </a:solidFill>
              </a:rPr>
              <a:t>4.4.- Pruebas</a:t>
            </a:r>
            <a:r>
              <a:rPr lang="es-ES" sz="3100" b="1" dirty="0"/>
              <a:t>. </a:t>
            </a:r>
            <a:endParaRPr lang="es-ES" sz="3100" dirty="0"/>
          </a:p>
        </p:txBody>
      </p:sp>
      <p:sp>
        <p:nvSpPr>
          <p:cNvPr id="3" name="2 Marcador de contenido"/>
          <p:cNvSpPr>
            <a:spLocks noGrp="1"/>
          </p:cNvSpPr>
          <p:nvPr>
            <p:ph idx="1"/>
          </p:nvPr>
        </p:nvSpPr>
        <p:spPr>
          <a:xfrm>
            <a:off x="457200" y="1600200"/>
            <a:ext cx="8229600" cy="4853136"/>
          </a:xfrm>
        </p:spPr>
        <p:txBody>
          <a:bodyPr>
            <a:noAutofit/>
          </a:bodyPr>
          <a:lstStyle/>
          <a:p>
            <a:pPr marL="0" indent="0" algn="just">
              <a:buNone/>
            </a:pPr>
            <a:r>
              <a:rPr lang="es-ES" sz="1800" b="1" dirty="0">
                <a:solidFill>
                  <a:srgbClr val="FFFF00"/>
                </a:solidFill>
                <a:latin typeface="Myriad Pro"/>
              </a:rPr>
              <a:t>Objetivo</a:t>
            </a:r>
            <a:r>
              <a:rPr lang="es-ES" sz="1800" b="1" dirty="0">
                <a:latin typeface="Myriad Pro"/>
              </a:rPr>
              <a:t> de esta etapa: </a:t>
            </a:r>
            <a:r>
              <a:rPr lang="es-ES" sz="1800" dirty="0">
                <a:latin typeface="Myriad Pro"/>
              </a:rPr>
              <a:t>planificar y diseñar pruebas que detecten diferentes clases de errores, con la menor cantidad de tiempo y esfuerzo posible.</a:t>
            </a:r>
          </a:p>
          <a:p>
            <a:pPr marL="0" indent="0" algn="just">
              <a:buNone/>
            </a:pPr>
            <a:endParaRPr lang="es-ES" sz="1800" dirty="0">
              <a:latin typeface="Myriad Pro"/>
            </a:endParaRPr>
          </a:p>
          <a:p>
            <a:pPr marL="0" indent="0" algn="just">
              <a:buNone/>
            </a:pPr>
            <a:r>
              <a:rPr lang="es-ES" sz="1800" dirty="0">
                <a:latin typeface="Myriad Pro"/>
              </a:rPr>
              <a:t>Una prueba tiene</a:t>
            </a:r>
            <a:r>
              <a:rPr lang="es-ES" sz="1800" b="1" dirty="0">
                <a:latin typeface="Myriad Pro"/>
              </a:rPr>
              <a:t> </a:t>
            </a:r>
            <a:r>
              <a:rPr lang="es-ES" sz="1800" b="1" dirty="0">
                <a:solidFill>
                  <a:srgbClr val="FFFF00"/>
                </a:solidFill>
                <a:latin typeface="Myriad Pro"/>
              </a:rPr>
              <a:t>éxito si descubre un error</a:t>
            </a:r>
            <a:r>
              <a:rPr lang="es-ES" sz="1800" b="1" dirty="0">
                <a:latin typeface="Myriad Pro"/>
              </a:rPr>
              <a:t> </a:t>
            </a:r>
            <a:r>
              <a:rPr lang="es-ES" sz="1800" dirty="0">
                <a:latin typeface="Myriad Pro"/>
              </a:rPr>
              <a:t>que no se había detectado anteriormente.</a:t>
            </a:r>
          </a:p>
          <a:p>
            <a:pPr marL="0" indent="0" algn="just">
              <a:buNone/>
            </a:pPr>
            <a:endParaRPr lang="es-ES" sz="1800" dirty="0">
              <a:latin typeface="Myriad Pro"/>
            </a:endParaRPr>
          </a:p>
          <a:p>
            <a:pPr marL="0" indent="0" algn="just">
              <a:buNone/>
            </a:pPr>
            <a:r>
              <a:rPr lang="es-ES" sz="1800" b="1" dirty="0">
                <a:solidFill>
                  <a:srgbClr val="FFFF00"/>
                </a:solidFill>
                <a:latin typeface="Myriad Pro"/>
              </a:rPr>
              <a:t>Caso de prueba: </a:t>
            </a:r>
            <a:r>
              <a:rPr lang="es-ES" sz="1800" dirty="0">
                <a:latin typeface="Myriad Pro"/>
              </a:rPr>
              <a:t>documento que especifica los valores de entrada, salida esperada y las condiciones previas para la ejecución de la prueba.</a:t>
            </a:r>
          </a:p>
          <a:p>
            <a:pPr marL="0" indent="0" algn="just">
              <a:buNone/>
            </a:pPr>
            <a:endParaRPr lang="es-ES" sz="1800" dirty="0">
              <a:latin typeface="Myriad Pro"/>
            </a:endParaRPr>
          </a:p>
        </p:txBody>
      </p:sp>
    </p:spTree>
    <p:extLst>
      <p:ext uri="{BB962C8B-B14F-4D97-AF65-F5344CB8AC3E}">
        <p14:creationId xmlns:p14="http://schemas.microsoft.com/office/powerpoint/2010/main" val="35691638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09601"/>
            <a:ext cx="9083352" cy="1456267"/>
          </a:xfrm>
        </p:spPr>
        <p:txBody>
          <a:bodyPr>
            <a:normAutofit fontScale="90000"/>
          </a:bodyPr>
          <a:lstStyle/>
          <a:p>
            <a:pPr algn="l"/>
            <a:r>
              <a:rPr lang="es-ES" sz="4000" b="1" cap="all" dirty="0"/>
              <a:t>4.- </a:t>
            </a:r>
            <a:r>
              <a:rPr lang="es-ES" sz="4000" b="1" dirty="0"/>
              <a:t>Fases en el desarrollo del Software</a:t>
            </a:r>
            <a:r>
              <a:rPr lang="es-ES" b="1" dirty="0"/>
              <a:t/>
            </a:r>
            <a:br>
              <a:rPr lang="es-ES" b="1" dirty="0"/>
            </a:br>
            <a:r>
              <a:rPr lang="es-ES" sz="3100" b="1" dirty="0">
                <a:latin typeface="Myriad Pro"/>
              </a:rPr>
              <a:t>	</a:t>
            </a:r>
            <a:r>
              <a:rPr lang="es-ES" sz="3100" b="1" dirty="0">
                <a:solidFill>
                  <a:srgbClr val="FFFF00"/>
                </a:solidFill>
              </a:rPr>
              <a:t>4.4.- Pruebas. </a:t>
            </a:r>
            <a:endParaRPr lang="es-ES" sz="3100" dirty="0">
              <a:solidFill>
                <a:srgbClr val="FFFF0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1620" y="2031548"/>
            <a:ext cx="6840760" cy="4495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905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1520" y="188640"/>
            <a:ext cx="8686800" cy="1456267"/>
          </a:xfrm>
        </p:spPr>
        <p:txBody>
          <a:bodyPr>
            <a:normAutofit fontScale="90000"/>
          </a:bodyPr>
          <a:lstStyle/>
          <a:p>
            <a:pPr algn="l"/>
            <a:r>
              <a:rPr lang="es-ES" sz="4000" b="1" cap="all" dirty="0"/>
              <a:t>4.- </a:t>
            </a:r>
            <a:r>
              <a:rPr lang="es-ES" sz="4000" b="1" dirty="0"/>
              <a:t>Fases en el desarrollo del Software</a:t>
            </a:r>
            <a:r>
              <a:rPr lang="es-ES" b="1" dirty="0"/>
              <a:t/>
            </a:r>
            <a:br>
              <a:rPr lang="es-ES" b="1" dirty="0"/>
            </a:br>
            <a:r>
              <a:rPr lang="es-ES" sz="3100" b="1" dirty="0">
                <a:latin typeface="Myriad Pro"/>
              </a:rPr>
              <a:t>	</a:t>
            </a:r>
            <a:r>
              <a:rPr lang="es-ES" sz="3100" b="1" dirty="0">
                <a:solidFill>
                  <a:srgbClr val="FFFF00"/>
                </a:solidFill>
              </a:rPr>
              <a:t>4.4.- Pruebas</a:t>
            </a:r>
            <a:r>
              <a:rPr lang="es-ES" sz="2800" b="1" dirty="0">
                <a:solidFill>
                  <a:srgbClr val="FFFF00"/>
                </a:solidFill>
              </a:rPr>
              <a:t>. </a:t>
            </a:r>
            <a:endParaRPr lang="es-ES" dirty="0">
              <a:solidFill>
                <a:srgbClr val="FFFF00"/>
              </a:solidFill>
            </a:endParaRPr>
          </a:p>
        </p:txBody>
      </p:sp>
      <p:sp>
        <p:nvSpPr>
          <p:cNvPr id="4" name="3 CuadroTexto"/>
          <p:cNvSpPr txBox="1"/>
          <p:nvPr/>
        </p:nvSpPr>
        <p:spPr>
          <a:xfrm>
            <a:off x="755576" y="1644907"/>
            <a:ext cx="7920880" cy="4093428"/>
          </a:xfrm>
          <a:prstGeom prst="rect">
            <a:avLst/>
          </a:prstGeom>
          <a:noFill/>
        </p:spPr>
        <p:txBody>
          <a:bodyPr wrap="square" rtlCol="0">
            <a:spAutoFit/>
          </a:bodyPr>
          <a:lstStyle/>
          <a:p>
            <a:pPr marL="285750" indent="-285750">
              <a:buFont typeface="Wingdings" pitchFamily="2" charset="2"/>
              <a:buChar char="ü"/>
            </a:pPr>
            <a:r>
              <a:rPr lang="es-ES" sz="2000" dirty="0"/>
              <a:t>Centrar las pruebas en dos objetivos:</a:t>
            </a:r>
          </a:p>
          <a:p>
            <a:pPr marL="742950" lvl="1" indent="-285750">
              <a:buFont typeface="Wingdings" pitchFamily="2" charset="2"/>
              <a:buChar char="ü"/>
            </a:pPr>
            <a:r>
              <a:rPr lang="es-ES" sz="2000" dirty="0"/>
              <a:t>Comprobar si el software no hace lo que debe hacer</a:t>
            </a:r>
          </a:p>
          <a:p>
            <a:pPr marL="742950" lvl="1" indent="-285750">
              <a:buFont typeface="Wingdings" pitchFamily="2" charset="2"/>
              <a:buChar char="ü"/>
            </a:pPr>
            <a:r>
              <a:rPr lang="es-ES" sz="2000" dirty="0"/>
              <a:t>Comprobar si hace lo que no debe hacer</a:t>
            </a:r>
          </a:p>
          <a:p>
            <a:pPr lvl="1"/>
            <a:endParaRPr lang="es-ES" sz="2000" dirty="0"/>
          </a:p>
          <a:p>
            <a:pPr marL="285750" indent="-285750">
              <a:buFont typeface="Wingdings" pitchFamily="2" charset="2"/>
              <a:buChar char="ü"/>
            </a:pPr>
            <a:r>
              <a:rPr lang="es-ES" sz="2000" dirty="0"/>
              <a:t>Evitar hacer pruebas que no estén documentadas ni diseñadas con cuidado.</a:t>
            </a:r>
          </a:p>
          <a:p>
            <a:endParaRPr lang="es-ES" sz="2000" dirty="0"/>
          </a:p>
          <a:p>
            <a:pPr marL="285750" indent="-285750">
              <a:buFont typeface="Wingdings" pitchFamily="2" charset="2"/>
              <a:buChar char="ü"/>
            </a:pPr>
            <a:r>
              <a:rPr lang="es-ES" sz="2000" dirty="0"/>
              <a:t>No planear pruebas asumiendo que no se encontrarán errores</a:t>
            </a:r>
          </a:p>
          <a:p>
            <a:pPr marL="285750" indent="-285750">
              <a:buFont typeface="Wingdings" pitchFamily="2" charset="2"/>
              <a:buChar char="ü"/>
            </a:pPr>
            <a:endParaRPr lang="es-ES" sz="2000" dirty="0"/>
          </a:p>
          <a:p>
            <a:pPr marL="285750" indent="-285750">
              <a:buFont typeface="Wingdings" pitchFamily="2" charset="2"/>
              <a:buChar char="ü"/>
            </a:pPr>
            <a:r>
              <a:rPr lang="es-ES" sz="2000" dirty="0"/>
              <a:t>La probabilidad de encontrar errores en una parte del software es proporcional al numero de errores ya encontrados</a:t>
            </a:r>
          </a:p>
          <a:p>
            <a:pPr marL="285750" indent="-285750">
              <a:buFont typeface="Wingdings" pitchFamily="2" charset="2"/>
              <a:buChar char="ü"/>
            </a:pPr>
            <a:endParaRPr lang="es-ES" sz="2000" dirty="0"/>
          </a:p>
          <a:p>
            <a:pPr marL="285750" indent="-285750">
              <a:buFont typeface="Wingdings" pitchFamily="2" charset="2"/>
              <a:buChar char="ü"/>
            </a:pPr>
            <a:r>
              <a:rPr lang="es-ES" sz="2000" dirty="0"/>
              <a:t>Las pruebas son una tarea creativa.</a:t>
            </a:r>
          </a:p>
        </p:txBody>
      </p:sp>
    </p:spTree>
    <p:extLst>
      <p:ext uri="{BB962C8B-B14F-4D97-AF65-F5344CB8AC3E}">
        <p14:creationId xmlns:p14="http://schemas.microsoft.com/office/powerpoint/2010/main" val="1650204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188640"/>
            <a:ext cx="8939336" cy="1456267"/>
          </a:xfrm>
        </p:spPr>
        <p:txBody>
          <a:bodyPr>
            <a:normAutofit fontScale="90000"/>
          </a:bodyPr>
          <a:lstStyle/>
          <a:p>
            <a:pPr algn="l"/>
            <a:r>
              <a:rPr lang="es-ES" sz="4000" b="1" cap="all" dirty="0"/>
              <a:t>4.- </a:t>
            </a:r>
            <a:r>
              <a:rPr lang="es-ES" sz="4000" b="1" dirty="0"/>
              <a:t>Fases en el desarrollo del Software</a:t>
            </a:r>
            <a:r>
              <a:rPr lang="es-ES" b="1" dirty="0"/>
              <a:t/>
            </a:r>
            <a:br>
              <a:rPr lang="es-ES" b="1" dirty="0"/>
            </a:br>
            <a:r>
              <a:rPr lang="es-ES" sz="3100" b="1" dirty="0">
                <a:latin typeface="Myriad Pro"/>
              </a:rPr>
              <a:t>	</a:t>
            </a:r>
            <a:r>
              <a:rPr lang="es-ES" sz="3100" b="1" dirty="0">
                <a:solidFill>
                  <a:srgbClr val="FFFF00"/>
                </a:solidFill>
              </a:rPr>
              <a:t>4.4.- Pruebas. </a:t>
            </a:r>
            <a:endParaRPr lang="es-ES" sz="3100" dirty="0">
              <a:solidFill>
                <a:srgbClr val="FFFF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644907"/>
            <a:ext cx="6955441"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6154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260648"/>
            <a:ext cx="8867328" cy="1456267"/>
          </a:xfrm>
        </p:spPr>
        <p:txBody>
          <a:bodyPr>
            <a:normAutofit fontScale="90000"/>
          </a:bodyPr>
          <a:lstStyle/>
          <a:p>
            <a:pPr algn="l"/>
            <a:r>
              <a:rPr lang="es-ES" sz="4000" b="1" cap="all" dirty="0"/>
              <a:t>4.- </a:t>
            </a:r>
            <a:r>
              <a:rPr lang="es-ES" sz="4000" b="1" dirty="0"/>
              <a:t>Fases en el desarrollo del Software</a:t>
            </a:r>
            <a:r>
              <a:rPr lang="es-ES" b="1" dirty="0"/>
              <a:t/>
            </a:r>
            <a:br>
              <a:rPr lang="es-ES" b="1" dirty="0"/>
            </a:br>
            <a:r>
              <a:rPr lang="es-ES" sz="3100" b="1" dirty="0">
                <a:latin typeface="Myriad Pro"/>
              </a:rPr>
              <a:t>	</a:t>
            </a:r>
            <a:r>
              <a:rPr lang="es-ES" sz="3100" b="1" dirty="0">
                <a:solidFill>
                  <a:srgbClr val="FFFF00"/>
                </a:solidFill>
              </a:rPr>
              <a:t>4.4.- Pruebas</a:t>
            </a:r>
            <a:r>
              <a:rPr lang="es-ES" sz="2800" b="1" dirty="0">
                <a:solidFill>
                  <a:srgbClr val="FFFF00"/>
                </a:solidFill>
              </a:rPr>
              <a:t>. </a:t>
            </a:r>
            <a:endParaRPr lang="es-ES" dirty="0">
              <a:solidFill>
                <a:srgbClr val="FFFF00"/>
              </a:solidFill>
            </a:endParaRPr>
          </a:p>
        </p:txBody>
      </p:sp>
      <p:sp>
        <p:nvSpPr>
          <p:cNvPr id="3" name="2 CuadroTexto"/>
          <p:cNvSpPr txBox="1"/>
          <p:nvPr/>
        </p:nvSpPr>
        <p:spPr>
          <a:xfrm>
            <a:off x="1120788" y="1988840"/>
            <a:ext cx="7416824" cy="4204356"/>
          </a:xfrm>
          <a:prstGeom prst="rect">
            <a:avLst/>
          </a:prstGeom>
          <a:noFill/>
        </p:spPr>
        <p:txBody>
          <a:bodyPr wrap="square" rtlCol="0">
            <a:spAutoFit/>
          </a:bodyPr>
          <a:lstStyle/>
          <a:p>
            <a:pPr marL="342900" indent="-342900">
              <a:lnSpc>
                <a:spcPct val="150000"/>
              </a:lnSpc>
              <a:buAutoNum type="arabicPeriod"/>
            </a:pPr>
            <a:r>
              <a:rPr lang="es-ES" dirty="0"/>
              <a:t>Generar un plan de pruebas.</a:t>
            </a:r>
          </a:p>
          <a:p>
            <a:pPr marL="342900" indent="-342900">
              <a:lnSpc>
                <a:spcPct val="150000"/>
              </a:lnSpc>
              <a:buAutoNum type="arabicPeriod"/>
            </a:pPr>
            <a:r>
              <a:rPr lang="es-ES" dirty="0"/>
              <a:t>Diseñar las pruebas. Ver las técnicas a utilizar.</a:t>
            </a:r>
          </a:p>
          <a:p>
            <a:pPr marL="342900" indent="-342900">
              <a:lnSpc>
                <a:spcPct val="150000"/>
              </a:lnSpc>
              <a:buAutoNum type="arabicPeriod"/>
            </a:pPr>
            <a:r>
              <a:rPr lang="es-ES" dirty="0"/>
              <a:t>Generar los casos de prueba.</a:t>
            </a:r>
          </a:p>
          <a:p>
            <a:pPr marL="342900" indent="-342900">
              <a:lnSpc>
                <a:spcPct val="150000"/>
              </a:lnSpc>
              <a:buAutoNum type="arabicPeriod"/>
            </a:pPr>
            <a:r>
              <a:rPr lang="es-ES" dirty="0"/>
              <a:t>Definir los procedimientos de prueba. ¿Cómo, quién, cuándo…?</a:t>
            </a:r>
          </a:p>
          <a:p>
            <a:pPr marL="342900" indent="-342900">
              <a:lnSpc>
                <a:spcPct val="150000"/>
              </a:lnSpc>
              <a:buAutoNum type="arabicPeriod"/>
            </a:pPr>
            <a:r>
              <a:rPr lang="es-ES" dirty="0"/>
              <a:t>Ejecución de las pruebas</a:t>
            </a:r>
          </a:p>
          <a:p>
            <a:pPr marL="342900" indent="-342900">
              <a:lnSpc>
                <a:spcPct val="150000"/>
              </a:lnSpc>
              <a:buAutoNum type="arabicPeriod"/>
            </a:pPr>
            <a:r>
              <a:rPr lang="es-ES" dirty="0"/>
              <a:t>Evaluación. Realización de informe.</a:t>
            </a:r>
          </a:p>
          <a:p>
            <a:pPr marL="342900" indent="-342900">
              <a:lnSpc>
                <a:spcPct val="150000"/>
              </a:lnSpc>
              <a:buAutoNum type="arabicPeriod"/>
            </a:pPr>
            <a:r>
              <a:rPr lang="es-ES" dirty="0"/>
              <a:t>Depuración. (Si se corrige un error hay que volver a probar el software para ver que se ha resuelto )</a:t>
            </a:r>
          </a:p>
          <a:p>
            <a:pPr marL="342900" indent="-342900">
              <a:lnSpc>
                <a:spcPct val="150000"/>
              </a:lnSpc>
              <a:buAutoNum type="arabicPeriod"/>
            </a:pPr>
            <a:r>
              <a:rPr lang="es-ES" dirty="0"/>
              <a:t>Análisis de errores. (Sirve para predecir la fiabilidad del software y mejora los procesos de desarrollo)</a:t>
            </a:r>
          </a:p>
        </p:txBody>
      </p:sp>
    </p:spTree>
    <p:extLst>
      <p:ext uri="{BB962C8B-B14F-4D97-AF65-F5344CB8AC3E}">
        <p14:creationId xmlns:p14="http://schemas.microsoft.com/office/powerpoint/2010/main" val="20832232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54360" y="120767"/>
            <a:ext cx="8610128" cy="1456267"/>
          </a:xfrm>
        </p:spPr>
        <p:txBody>
          <a:bodyPr>
            <a:normAutofit fontScale="90000"/>
          </a:bodyPr>
          <a:lstStyle/>
          <a:p>
            <a:pPr algn="l"/>
            <a:r>
              <a:rPr lang="es-ES" sz="4000" b="1" cap="all" dirty="0"/>
              <a:t>4.- </a:t>
            </a:r>
            <a:r>
              <a:rPr lang="es-ES" sz="4000" b="1" dirty="0"/>
              <a:t>Fases en el desarrollo del Software</a:t>
            </a:r>
            <a:r>
              <a:rPr lang="es-ES" b="1" dirty="0"/>
              <a:t/>
            </a:r>
            <a:br>
              <a:rPr lang="es-ES" b="1" dirty="0"/>
            </a:br>
            <a:r>
              <a:rPr lang="es-ES" sz="3100" b="1" dirty="0">
                <a:latin typeface="Myriad Pro"/>
              </a:rPr>
              <a:t>	</a:t>
            </a:r>
            <a:r>
              <a:rPr lang="es-ES" sz="3100" b="1" dirty="0">
                <a:solidFill>
                  <a:srgbClr val="FFFF00"/>
                </a:solidFill>
              </a:rPr>
              <a:t>4.4.- Pruebas. </a:t>
            </a:r>
            <a:endParaRPr lang="es-ES" sz="3100" dirty="0">
              <a:solidFill>
                <a:srgbClr val="FFFF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952" y="2204864"/>
            <a:ext cx="4139926" cy="3123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CuadroTexto"/>
          <p:cNvSpPr txBox="1"/>
          <p:nvPr/>
        </p:nvSpPr>
        <p:spPr>
          <a:xfrm>
            <a:off x="4752600" y="1577034"/>
            <a:ext cx="4032448" cy="4524315"/>
          </a:xfrm>
          <a:prstGeom prst="rect">
            <a:avLst/>
          </a:prstGeom>
          <a:noFill/>
        </p:spPr>
        <p:txBody>
          <a:bodyPr wrap="square" rtlCol="0">
            <a:spAutoFit/>
          </a:bodyPr>
          <a:lstStyle/>
          <a:p>
            <a:r>
              <a:rPr lang="es-ES" dirty="0"/>
              <a:t>Técnicas: </a:t>
            </a:r>
          </a:p>
          <a:p>
            <a:pPr algn="just"/>
            <a:endParaRPr lang="es-ES" dirty="0"/>
          </a:p>
          <a:p>
            <a:pPr algn="just"/>
            <a:r>
              <a:rPr lang="es-ES" b="1" dirty="0">
                <a:solidFill>
                  <a:srgbClr val="FFFF00"/>
                </a:solidFill>
              </a:rPr>
              <a:t>Prueba de caja blanca, </a:t>
            </a:r>
            <a:r>
              <a:rPr lang="es-ES" dirty="0"/>
              <a:t>se centra en validar la </a:t>
            </a:r>
            <a:r>
              <a:rPr lang="es-ES" dirty="0">
                <a:solidFill>
                  <a:srgbClr val="FFFF00"/>
                </a:solidFill>
              </a:rPr>
              <a:t>estructura interna</a:t>
            </a:r>
            <a:r>
              <a:rPr lang="es-ES" dirty="0"/>
              <a:t> del programa (necesita conocer los detalles procedimentales del código)</a:t>
            </a:r>
          </a:p>
          <a:p>
            <a:pPr algn="just"/>
            <a:endParaRPr lang="es-ES" dirty="0">
              <a:solidFill>
                <a:srgbClr val="FFFF00"/>
              </a:solidFill>
            </a:endParaRPr>
          </a:p>
          <a:p>
            <a:pPr algn="just"/>
            <a:r>
              <a:rPr lang="es-ES" b="1" dirty="0">
                <a:solidFill>
                  <a:srgbClr val="FFFF00"/>
                </a:solidFill>
              </a:rPr>
              <a:t>Pruebas de caja negra</a:t>
            </a:r>
            <a:r>
              <a:rPr lang="es-ES" dirty="0">
                <a:solidFill>
                  <a:srgbClr val="FFFF00"/>
                </a:solidFill>
              </a:rPr>
              <a:t>, </a:t>
            </a:r>
            <a:r>
              <a:rPr lang="es-ES" dirty="0"/>
              <a:t>se centran en validar los </a:t>
            </a:r>
            <a:r>
              <a:rPr lang="es-ES" dirty="0">
                <a:solidFill>
                  <a:srgbClr val="FFFF00"/>
                </a:solidFill>
              </a:rPr>
              <a:t>requisitos funcionales </a:t>
            </a:r>
            <a:r>
              <a:rPr lang="es-ES" dirty="0"/>
              <a:t>sin fijarse en el funcionamiento interno del programa (necesitan saber la funcionalidad que el código ha de proporcionar)</a:t>
            </a:r>
          </a:p>
          <a:p>
            <a:pPr algn="just"/>
            <a:endParaRPr lang="es-ES" dirty="0"/>
          </a:p>
          <a:p>
            <a:pPr algn="just"/>
            <a:r>
              <a:rPr lang="es-ES" dirty="0">
                <a:solidFill>
                  <a:srgbClr val="FFFF00"/>
                </a:solidFill>
              </a:rPr>
              <a:t>No son excluyentes, pueden combinarse ambas.</a:t>
            </a:r>
          </a:p>
        </p:txBody>
      </p:sp>
    </p:spTree>
    <p:extLst>
      <p:ext uri="{BB962C8B-B14F-4D97-AF65-F5344CB8AC3E}">
        <p14:creationId xmlns:p14="http://schemas.microsoft.com/office/powerpoint/2010/main" val="41921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print"/>
          <a:srcRect r="1119" b="1123"/>
          <a:stretch/>
        </p:blipFill>
        <p:spPr bwMode="auto">
          <a:xfrm>
            <a:off x="1043609" y="188641"/>
            <a:ext cx="7056784" cy="6336703"/>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863588" y="1438003"/>
            <a:ext cx="7416824" cy="4662815"/>
          </a:xfrm>
          <a:prstGeom prst="rect">
            <a:avLst/>
          </a:prstGeom>
          <a:noFill/>
        </p:spPr>
        <p:txBody>
          <a:bodyPr wrap="square" rtlCol="0">
            <a:spAutoFit/>
          </a:bodyPr>
          <a:lstStyle/>
          <a:p>
            <a:pPr algn="just">
              <a:lnSpc>
                <a:spcPct val="150000"/>
              </a:lnSpc>
            </a:pPr>
            <a:r>
              <a:rPr lang="es-ES" u="sng" dirty="0"/>
              <a:t>Todas las etapas del desarrollo deben estar documentadas </a:t>
            </a:r>
            <a:r>
              <a:rPr lang="es-ES" dirty="0"/>
              <a:t>y es en esta etapa donde tenemos que reunir todos los documentos generados, clasificarlos según el nivel técnico de sus descripciones.</a:t>
            </a:r>
          </a:p>
          <a:p>
            <a:pPr algn="just">
              <a:lnSpc>
                <a:spcPct val="150000"/>
              </a:lnSpc>
            </a:pPr>
            <a:r>
              <a:rPr lang="es-ES" dirty="0"/>
              <a:t>Los documentos:</a:t>
            </a:r>
          </a:p>
          <a:p>
            <a:pPr marL="285750" indent="-285750" algn="just">
              <a:lnSpc>
                <a:spcPct val="150000"/>
              </a:lnSpc>
              <a:buFont typeface="Arial" pitchFamily="34" charset="0"/>
              <a:buChar char="•"/>
            </a:pPr>
            <a:r>
              <a:rPr lang="es-ES" dirty="0"/>
              <a:t>Actuaran como </a:t>
            </a:r>
            <a:r>
              <a:rPr lang="es-ES" dirty="0">
                <a:solidFill>
                  <a:srgbClr val="FFFF00"/>
                </a:solidFill>
              </a:rPr>
              <a:t>medio de comunicación </a:t>
            </a:r>
            <a:r>
              <a:rPr lang="es-ES" dirty="0"/>
              <a:t>entre los miembros del equipo   de desarrollo</a:t>
            </a:r>
          </a:p>
          <a:p>
            <a:pPr marL="285750" indent="-285750" algn="just">
              <a:lnSpc>
                <a:spcPct val="150000"/>
              </a:lnSpc>
              <a:buFont typeface="Arial" pitchFamily="34" charset="0"/>
              <a:buChar char="•"/>
            </a:pPr>
            <a:r>
              <a:rPr lang="es-ES" dirty="0"/>
              <a:t>Serán un </a:t>
            </a:r>
            <a:r>
              <a:rPr lang="es-ES" dirty="0">
                <a:solidFill>
                  <a:srgbClr val="FFFF00"/>
                </a:solidFill>
              </a:rPr>
              <a:t>repositorio de información </a:t>
            </a:r>
            <a:r>
              <a:rPr lang="es-ES" dirty="0"/>
              <a:t>del sistema (mantenimiento)</a:t>
            </a:r>
          </a:p>
          <a:p>
            <a:pPr marL="285750" indent="-285750" algn="just">
              <a:lnSpc>
                <a:spcPct val="150000"/>
              </a:lnSpc>
              <a:buFont typeface="Arial" pitchFamily="34" charset="0"/>
              <a:buChar char="•"/>
            </a:pPr>
            <a:r>
              <a:rPr lang="es-ES" dirty="0"/>
              <a:t>Proporcionarán información que </a:t>
            </a:r>
            <a:r>
              <a:rPr lang="es-ES" dirty="0">
                <a:solidFill>
                  <a:srgbClr val="FFFF00"/>
                </a:solidFill>
              </a:rPr>
              <a:t>ayude a planificar </a:t>
            </a:r>
            <a:r>
              <a:rPr lang="es-ES" dirty="0"/>
              <a:t>la gestión del presupuesto y programar el proceso del desarrollo del software</a:t>
            </a:r>
          </a:p>
          <a:p>
            <a:pPr marL="285750" indent="-285750" algn="just">
              <a:lnSpc>
                <a:spcPct val="150000"/>
              </a:lnSpc>
              <a:buFont typeface="Arial" pitchFamily="34" charset="0"/>
              <a:buChar char="•"/>
            </a:pPr>
            <a:r>
              <a:rPr lang="es-ES" dirty="0"/>
              <a:t>Algunos documentos deben indicar a los usuarios como utilizar y administrar el sistema (</a:t>
            </a:r>
            <a:r>
              <a:rPr lang="es-ES" dirty="0">
                <a:solidFill>
                  <a:srgbClr val="FFFF00"/>
                </a:solidFill>
              </a:rPr>
              <a:t>manual de usuario</a:t>
            </a:r>
            <a:r>
              <a:rPr lang="es-ES" dirty="0"/>
              <a:t>)</a:t>
            </a:r>
          </a:p>
        </p:txBody>
      </p:sp>
      <p:sp>
        <p:nvSpPr>
          <p:cNvPr id="6" name="1 Título"/>
          <p:cNvSpPr>
            <a:spLocks noGrp="1"/>
          </p:cNvSpPr>
          <p:nvPr>
            <p:ph type="title"/>
          </p:nvPr>
        </p:nvSpPr>
        <p:spPr>
          <a:xfrm>
            <a:off x="0" y="0"/>
            <a:ext cx="9361040" cy="1456267"/>
          </a:xfrm>
        </p:spPr>
        <p:txBody>
          <a:bodyPr>
            <a:normAutofit/>
          </a:bodyPr>
          <a:lstStyle/>
          <a:p>
            <a:pPr algn="l"/>
            <a:r>
              <a:rPr lang="es-ES" sz="4000" b="1" cap="all" dirty="0"/>
              <a:t>4.- </a:t>
            </a:r>
            <a:r>
              <a:rPr lang="es-ES" sz="4000" b="1" dirty="0"/>
              <a:t>Fases en el desarrollo del Software</a:t>
            </a:r>
            <a:r>
              <a:rPr lang="es-ES" b="1" dirty="0"/>
              <a:t/>
            </a:r>
            <a:br>
              <a:rPr lang="es-ES" b="1" dirty="0"/>
            </a:br>
            <a:r>
              <a:rPr lang="es-ES" sz="3100" b="1" dirty="0">
                <a:latin typeface="Myriad Pro"/>
              </a:rPr>
              <a:t>	</a:t>
            </a:r>
            <a:r>
              <a:rPr lang="es-ES" sz="3100" b="1" dirty="0">
                <a:solidFill>
                  <a:srgbClr val="FFFF00"/>
                </a:solidFill>
              </a:rPr>
              <a:t>4.5.- Documentación</a:t>
            </a:r>
            <a:r>
              <a:rPr lang="es-ES" sz="3100" b="1" dirty="0"/>
              <a:t>. </a:t>
            </a:r>
            <a:endParaRPr lang="es-ES" sz="3100" dirty="0"/>
          </a:p>
        </p:txBody>
      </p:sp>
    </p:spTree>
    <p:extLst>
      <p:ext uri="{BB962C8B-B14F-4D97-AF65-F5344CB8AC3E}">
        <p14:creationId xmlns:p14="http://schemas.microsoft.com/office/powerpoint/2010/main" val="7293701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827584" y="1700808"/>
            <a:ext cx="7416824" cy="4247317"/>
          </a:xfrm>
          <a:prstGeom prst="rect">
            <a:avLst/>
          </a:prstGeom>
          <a:noFill/>
        </p:spPr>
        <p:txBody>
          <a:bodyPr wrap="square" rtlCol="0">
            <a:spAutoFit/>
          </a:bodyPr>
          <a:lstStyle/>
          <a:p>
            <a:pPr algn="just"/>
            <a:r>
              <a:rPr lang="es-ES" dirty="0"/>
              <a:t>Se divide en dos clases:</a:t>
            </a:r>
          </a:p>
          <a:p>
            <a:pPr algn="just"/>
            <a:endParaRPr lang="es-ES" dirty="0"/>
          </a:p>
          <a:p>
            <a:pPr algn="just"/>
            <a:r>
              <a:rPr lang="es-ES" b="1" dirty="0"/>
              <a:t>Documentación del proceso: </a:t>
            </a:r>
            <a:r>
              <a:rPr lang="es-ES" dirty="0"/>
              <a:t>registra el proceso de desarrollo y mantenimiento. Los documentos indican planes, estimaciones y horarios que predicen y controlan el proceso de software, informan sobre como usar los recursos durante el proceso de desarrollo y las normas de cómo se ha de implementar el proceso.</a:t>
            </a:r>
          </a:p>
          <a:p>
            <a:pPr algn="just"/>
            <a:r>
              <a:rPr lang="es-ES" dirty="0"/>
              <a:t> (se usa para gestionar todo el proceso de desarrollo del software)</a:t>
            </a:r>
          </a:p>
          <a:p>
            <a:pPr algn="just"/>
            <a:endParaRPr lang="es-ES" dirty="0"/>
          </a:p>
          <a:p>
            <a:pPr algn="just"/>
            <a:r>
              <a:rPr lang="es-ES" b="1" dirty="0"/>
              <a:t>Documentación del producto: </a:t>
            </a:r>
            <a:r>
              <a:rPr lang="es-ES" dirty="0"/>
              <a:t>describe el producto que está siendo desarrollado. (se utiliza una vez que el sistema está en funcionamiento)</a:t>
            </a:r>
          </a:p>
          <a:p>
            <a:pPr algn="just"/>
            <a:endParaRPr lang="es-ES" dirty="0"/>
          </a:p>
          <a:p>
            <a:pPr marL="742950" lvl="1" indent="-285750" algn="just">
              <a:buFont typeface="Arial" pitchFamily="34" charset="0"/>
              <a:buChar char="•"/>
            </a:pPr>
            <a:r>
              <a:rPr lang="es-ES" b="1" dirty="0"/>
              <a:t>Documentación del sistema </a:t>
            </a:r>
            <a:r>
              <a:rPr lang="es-ES" dirty="0"/>
              <a:t>punto de vista técnico (mantenimiento)</a:t>
            </a:r>
          </a:p>
          <a:p>
            <a:pPr marL="742950" lvl="1" indent="-285750" algn="just">
              <a:buFont typeface="Arial" pitchFamily="34" charset="0"/>
              <a:buChar char="•"/>
            </a:pPr>
            <a:r>
              <a:rPr lang="es-ES" b="1" dirty="0"/>
              <a:t>Documentación del usuario</a:t>
            </a:r>
            <a:r>
              <a:rPr lang="es-ES" dirty="0"/>
              <a:t>, orientada a los futuros usuarios del sistema.</a:t>
            </a:r>
          </a:p>
        </p:txBody>
      </p:sp>
      <p:sp>
        <p:nvSpPr>
          <p:cNvPr id="6" name="1 Título"/>
          <p:cNvSpPr>
            <a:spLocks noGrp="1"/>
          </p:cNvSpPr>
          <p:nvPr>
            <p:ph type="title"/>
          </p:nvPr>
        </p:nvSpPr>
        <p:spPr>
          <a:xfrm>
            <a:off x="241272" y="244541"/>
            <a:ext cx="8867328" cy="1456267"/>
          </a:xfrm>
        </p:spPr>
        <p:txBody>
          <a:bodyPr>
            <a:normAutofit fontScale="90000"/>
          </a:bodyPr>
          <a:lstStyle/>
          <a:p>
            <a:pPr algn="l"/>
            <a:r>
              <a:rPr lang="es-ES" sz="4000" b="1" cap="all" dirty="0"/>
              <a:t>4.- </a:t>
            </a:r>
            <a:r>
              <a:rPr lang="es-ES" sz="4000" b="1" dirty="0"/>
              <a:t>Fases en el desarrollo del Software</a:t>
            </a:r>
            <a:r>
              <a:rPr lang="es-ES" b="1" dirty="0"/>
              <a:t/>
            </a:r>
            <a:br>
              <a:rPr lang="es-ES" b="1" dirty="0"/>
            </a:br>
            <a:r>
              <a:rPr lang="es-ES" sz="3100" b="1" dirty="0">
                <a:solidFill>
                  <a:srgbClr val="FFFF00"/>
                </a:solidFill>
                <a:latin typeface="Myriad Pro"/>
              </a:rPr>
              <a:t>	</a:t>
            </a:r>
            <a:r>
              <a:rPr lang="es-ES" sz="3100" b="1" dirty="0">
                <a:solidFill>
                  <a:srgbClr val="FFFF00"/>
                </a:solidFill>
              </a:rPr>
              <a:t>4.5.- Documentación. </a:t>
            </a:r>
            <a:endParaRPr lang="es-ES" sz="3100" dirty="0">
              <a:solidFill>
                <a:srgbClr val="FFFF00"/>
              </a:solidFill>
            </a:endParaRPr>
          </a:p>
        </p:txBody>
      </p:sp>
    </p:spTree>
    <p:extLst>
      <p:ext uri="{BB962C8B-B14F-4D97-AF65-F5344CB8AC3E}">
        <p14:creationId xmlns:p14="http://schemas.microsoft.com/office/powerpoint/2010/main" val="621644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827584" y="1700808"/>
            <a:ext cx="7416824" cy="369332"/>
          </a:xfrm>
          <a:prstGeom prst="rect">
            <a:avLst/>
          </a:prstGeom>
          <a:noFill/>
        </p:spPr>
        <p:txBody>
          <a:bodyPr wrap="square" rtlCol="0">
            <a:spAutoFit/>
          </a:bodyPr>
          <a:lstStyle/>
          <a:p>
            <a:pPr algn="just"/>
            <a:endParaRPr lang="es-ES" dirty="0">
              <a:latin typeface="Myriad Pro"/>
            </a:endParaRPr>
          </a:p>
        </p:txBody>
      </p:sp>
      <p:sp>
        <p:nvSpPr>
          <p:cNvPr id="6" name="1 Título"/>
          <p:cNvSpPr>
            <a:spLocks noGrp="1"/>
          </p:cNvSpPr>
          <p:nvPr>
            <p:ph type="title"/>
          </p:nvPr>
        </p:nvSpPr>
        <p:spPr>
          <a:xfrm>
            <a:off x="264604" y="336874"/>
            <a:ext cx="8686800" cy="1456267"/>
          </a:xfrm>
        </p:spPr>
        <p:txBody>
          <a:bodyPr>
            <a:normAutofit fontScale="90000"/>
          </a:bodyPr>
          <a:lstStyle/>
          <a:p>
            <a:pPr algn="l"/>
            <a:r>
              <a:rPr lang="es-ES" sz="4000" b="1" cap="all" dirty="0"/>
              <a:t>4.- </a:t>
            </a:r>
            <a:r>
              <a:rPr lang="es-ES" sz="4000" b="1" dirty="0"/>
              <a:t>Fases en el desarrollo del Software</a:t>
            </a:r>
            <a:r>
              <a:rPr lang="es-ES" b="1" dirty="0"/>
              <a:t/>
            </a:r>
            <a:br>
              <a:rPr lang="es-ES" b="1" dirty="0"/>
            </a:br>
            <a:r>
              <a:rPr lang="es-ES" sz="3100" b="1" dirty="0">
                <a:latin typeface="Myriad Pro"/>
              </a:rPr>
              <a:t>	</a:t>
            </a:r>
            <a:r>
              <a:rPr lang="es-ES" sz="3100" b="1" dirty="0">
                <a:solidFill>
                  <a:srgbClr val="FFFF00"/>
                </a:solidFill>
              </a:rPr>
              <a:t>4.5.- Documentación. </a:t>
            </a:r>
            <a:r>
              <a:rPr lang="es-ES" sz="2000" b="1" dirty="0">
                <a:solidFill>
                  <a:srgbClr val="FFFF00"/>
                </a:solidFill>
                <a:latin typeface="Myriad Pro"/>
              </a:rPr>
              <a:t>Documentación del usuario</a:t>
            </a:r>
            <a:r>
              <a:rPr lang="es-ES" sz="2800" b="1" dirty="0">
                <a:latin typeface="Myriad Pro"/>
              </a:rPr>
              <a:t/>
            </a:r>
            <a:br>
              <a:rPr lang="es-ES" sz="2800" b="1" dirty="0">
                <a:latin typeface="Myriad Pro"/>
              </a:rPr>
            </a:br>
            <a:endParaRPr lang="es-ES" sz="3100" dirty="0"/>
          </a:p>
        </p:txBody>
      </p:sp>
      <p:sp>
        <p:nvSpPr>
          <p:cNvPr id="2" name="1 CuadroTexto"/>
          <p:cNvSpPr txBox="1"/>
          <p:nvPr/>
        </p:nvSpPr>
        <p:spPr>
          <a:xfrm>
            <a:off x="683568" y="1885474"/>
            <a:ext cx="7848872" cy="3416320"/>
          </a:xfrm>
          <a:prstGeom prst="rect">
            <a:avLst/>
          </a:prstGeom>
          <a:noFill/>
        </p:spPr>
        <p:txBody>
          <a:bodyPr wrap="square" rtlCol="0">
            <a:spAutoFit/>
          </a:bodyPr>
          <a:lstStyle/>
          <a:p>
            <a:pPr algn="just"/>
            <a:r>
              <a:rPr lang="es-ES" dirty="0"/>
              <a:t>Hay diferentes tipos de usuarios:</a:t>
            </a:r>
          </a:p>
          <a:p>
            <a:pPr algn="just"/>
            <a:endParaRPr lang="es-ES" dirty="0"/>
          </a:p>
          <a:p>
            <a:pPr algn="just"/>
            <a:r>
              <a:rPr lang="es-ES" b="1" dirty="0"/>
              <a:t>Usuarios finales</a:t>
            </a:r>
            <a:r>
              <a:rPr lang="es-ES" dirty="0"/>
              <a:t>: utilizan el software para realizar alguna tarea, necesitan conocer cómo el software les ayuda a realizarla no están interesados en los detalles informáticos ni del programa.</a:t>
            </a:r>
          </a:p>
          <a:p>
            <a:pPr algn="just"/>
            <a:endParaRPr lang="es-ES" dirty="0"/>
          </a:p>
          <a:p>
            <a:pPr algn="just"/>
            <a:r>
              <a:rPr lang="es-ES" b="1" dirty="0"/>
              <a:t>Administradores del sistema:</a:t>
            </a:r>
            <a:r>
              <a:rPr lang="es-ES" dirty="0"/>
              <a:t> son responsables de la gestión de los programas informáticos utilizados por los usuarios finales (gestores de red, técnicos, etc.)</a:t>
            </a:r>
          </a:p>
          <a:p>
            <a:pPr algn="just"/>
            <a:endParaRPr lang="es-ES" dirty="0"/>
          </a:p>
          <a:p>
            <a:pPr algn="just"/>
            <a:r>
              <a:rPr lang="es-ES" dirty="0"/>
              <a:t>Para atender a los distintos tipos de usuarios con diferentes niveles de experiencia se definen una serie de documentos que deberán ser entregados con el sistema de software.</a:t>
            </a:r>
          </a:p>
        </p:txBody>
      </p:sp>
    </p:spTree>
    <p:extLst>
      <p:ext uri="{BB962C8B-B14F-4D97-AF65-F5344CB8AC3E}">
        <p14:creationId xmlns:p14="http://schemas.microsoft.com/office/powerpoint/2010/main" val="2233416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a:spLocks noGrp="1"/>
          </p:cNvSpPr>
          <p:nvPr>
            <p:ph type="title"/>
          </p:nvPr>
        </p:nvSpPr>
        <p:spPr>
          <a:xfrm>
            <a:off x="204664" y="170445"/>
            <a:ext cx="8939336" cy="1456267"/>
          </a:xfrm>
        </p:spPr>
        <p:txBody>
          <a:bodyPr>
            <a:normAutofit fontScale="90000"/>
          </a:bodyPr>
          <a:lstStyle/>
          <a:p>
            <a:pPr algn="l"/>
            <a:r>
              <a:rPr lang="es-ES" sz="4000" b="1" cap="all" dirty="0"/>
              <a:t>4.- </a:t>
            </a:r>
            <a:r>
              <a:rPr lang="es-ES" sz="4000" b="1" dirty="0"/>
              <a:t>Fases en el desarrollo del Software</a:t>
            </a:r>
            <a:r>
              <a:rPr lang="es-ES" b="1" dirty="0"/>
              <a:t/>
            </a:r>
            <a:br>
              <a:rPr lang="es-ES" b="1" dirty="0"/>
            </a:br>
            <a:r>
              <a:rPr lang="es-ES" sz="3100" b="1" dirty="0">
                <a:latin typeface="Myriad Pro"/>
              </a:rPr>
              <a:t>	</a:t>
            </a:r>
            <a:r>
              <a:rPr lang="es-ES" sz="3100" b="1" dirty="0">
                <a:solidFill>
                  <a:srgbClr val="FFFF00"/>
                </a:solidFill>
              </a:rPr>
              <a:t>4.5.- Documentación. </a:t>
            </a:r>
            <a:r>
              <a:rPr lang="es-ES" sz="2200" b="1" dirty="0">
                <a:solidFill>
                  <a:srgbClr val="FFFF00"/>
                </a:solidFill>
                <a:latin typeface="Myriad Pro"/>
              </a:rPr>
              <a:t>Documentación del usuario</a:t>
            </a:r>
            <a:r>
              <a:rPr lang="es-ES" sz="4000" b="1" dirty="0">
                <a:solidFill>
                  <a:srgbClr val="FFFF00"/>
                </a:solidFill>
                <a:latin typeface="Myriad Pro"/>
              </a:rPr>
              <a:t/>
            </a:r>
            <a:br>
              <a:rPr lang="es-ES" sz="4000" b="1" dirty="0">
                <a:solidFill>
                  <a:srgbClr val="FFFF00"/>
                </a:solidFill>
                <a:latin typeface="Myriad Pro"/>
              </a:rPr>
            </a:br>
            <a:endParaRPr lang="es-ES" sz="3100" dirty="0">
              <a:solidFill>
                <a:srgbClr val="FFFF00"/>
              </a:solidFill>
            </a:endParaRPr>
          </a:p>
        </p:txBody>
      </p:sp>
      <p:sp>
        <p:nvSpPr>
          <p:cNvPr id="3" name="2 Rectángulo redondeado"/>
          <p:cNvSpPr/>
          <p:nvPr/>
        </p:nvSpPr>
        <p:spPr>
          <a:xfrm>
            <a:off x="2195736" y="1523659"/>
            <a:ext cx="1224136" cy="6856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Administrador del sistema</a:t>
            </a:r>
          </a:p>
        </p:txBody>
      </p:sp>
      <p:sp>
        <p:nvSpPr>
          <p:cNvPr id="5" name="4 Rectángulo"/>
          <p:cNvSpPr/>
          <p:nvPr/>
        </p:nvSpPr>
        <p:spPr>
          <a:xfrm>
            <a:off x="2195736" y="3140968"/>
            <a:ext cx="1224136" cy="779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Documento de instalación</a:t>
            </a:r>
          </a:p>
        </p:txBody>
      </p:sp>
      <p:sp>
        <p:nvSpPr>
          <p:cNvPr id="7" name="6 Rectángulo"/>
          <p:cNvSpPr/>
          <p:nvPr/>
        </p:nvSpPr>
        <p:spPr>
          <a:xfrm>
            <a:off x="2195736" y="5017058"/>
            <a:ext cx="1224136" cy="642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Cómo se instala el sistema</a:t>
            </a:r>
          </a:p>
        </p:txBody>
      </p:sp>
      <p:sp>
        <p:nvSpPr>
          <p:cNvPr id="8" name="7 Rectángulo redondeado"/>
          <p:cNvSpPr/>
          <p:nvPr/>
        </p:nvSpPr>
        <p:spPr>
          <a:xfrm>
            <a:off x="369190" y="1520973"/>
            <a:ext cx="1296144" cy="6883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bg1"/>
                </a:solidFill>
              </a:rPr>
              <a:t>Evaluadores del sistema</a:t>
            </a:r>
          </a:p>
        </p:txBody>
      </p:sp>
      <p:sp>
        <p:nvSpPr>
          <p:cNvPr id="9" name="8 Rectángulo"/>
          <p:cNvSpPr/>
          <p:nvPr/>
        </p:nvSpPr>
        <p:spPr>
          <a:xfrm>
            <a:off x="369190" y="3140968"/>
            <a:ext cx="1296144" cy="7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Descripción funcional</a:t>
            </a:r>
          </a:p>
        </p:txBody>
      </p:sp>
      <p:sp>
        <p:nvSpPr>
          <p:cNvPr id="10" name="9 Rectángulo"/>
          <p:cNvSpPr/>
          <p:nvPr/>
        </p:nvSpPr>
        <p:spPr>
          <a:xfrm>
            <a:off x="369190" y="5034590"/>
            <a:ext cx="1296144" cy="645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Descripción de los servicios ofrecidos</a:t>
            </a:r>
          </a:p>
        </p:txBody>
      </p:sp>
      <p:sp>
        <p:nvSpPr>
          <p:cNvPr id="11" name="10 Rectángulo redondeado"/>
          <p:cNvSpPr/>
          <p:nvPr/>
        </p:nvSpPr>
        <p:spPr>
          <a:xfrm>
            <a:off x="3851920" y="1543709"/>
            <a:ext cx="1296144" cy="665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Usuarios Noveles</a:t>
            </a:r>
          </a:p>
        </p:txBody>
      </p:sp>
      <p:sp>
        <p:nvSpPr>
          <p:cNvPr id="12" name="11 Rectángulo"/>
          <p:cNvSpPr/>
          <p:nvPr/>
        </p:nvSpPr>
        <p:spPr>
          <a:xfrm>
            <a:off x="3851920" y="3140968"/>
            <a:ext cx="1296144" cy="779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Manual introductorio</a:t>
            </a:r>
          </a:p>
        </p:txBody>
      </p:sp>
      <p:sp>
        <p:nvSpPr>
          <p:cNvPr id="13" name="12 Rectángulo"/>
          <p:cNvSpPr/>
          <p:nvPr/>
        </p:nvSpPr>
        <p:spPr>
          <a:xfrm>
            <a:off x="3851920" y="5037108"/>
            <a:ext cx="1296144" cy="662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Empezar a utilizar el sistema</a:t>
            </a:r>
          </a:p>
        </p:txBody>
      </p:sp>
      <p:sp>
        <p:nvSpPr>
          <p:cNvPr id="14" name="13 Rectángulo redondeado"/>
          <p:cNvSpPr/>
          <p:nvPr/>
        </p:nvSpPr>
        <p:spPr>
          <a:xfrm>
            <a:off x="5508104" y="1503610"/>
            <a:ext cx="1512168" cy="705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Usuarios experimentados</a:t>
            </a:r>
          </a:p>
        </p:txBody>
      </p:sp>
      <p:sp>
        <p:nvSpPr>
          <p:cNvPr id="15" name="14 Rectángulo"/>
          <p:cNvSpPr/>
          <p:nvPr/>
        </p:nvSpPr>
        <p:spPr>
          <a:xfrm>
            <a:off x="5508104" y="3140968"/>
            <a:ext cx="1512168" cy="7742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Manual de referencia</a:t>
            </a:r>
          </a:p>
        </p:txBody>
      </p:sp>
      <p:sp>
        <p:nvSpPr>
          <p:cNvPr id="16" name="15 Rectángulo"/>
          <p:cNvSpPr/>
          <p:nvPr/>
        </p:nvSpPr>
        <p:spPr>
          <a:xfrm>
            <a:off x="5508104" y="4997009"/>
            <a:ext cx="1512168" cy="700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Detalles de todo el uso del sistema</a:t>
            </a:r>
          </a:p>
        </p:txBody>
      </p:sp>
      <p:sp>
        <p:nvSpPr>
          <p:cNvPr id="17" name="16 Rectángulo redondeado"/>
          <p:cNvSpPr/>
          <p:nvPr/>
        </p:nvSpPr>
        <p:spPr>
          <a:xfrm>
            <a:off x="7380312" y="1503610"/>
            <a:ext cx="1440160" cy="705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Administrador del Sistema</a:t>
            </a:r>
          </a:p>
        </p:txBody>
      </p:sp>
      <p:sp>
        <p:nvSpPr>
          <p:cNvPr id="18" name="17 Rectángulo"/>
          <p:cNvSpPr/>
          <p:nvPr/>
        </p:nvSpPr>
        <p:spPr>
          <a:xfrm>
            <a:off x="7380312" y="3140968"/>
            <a:ext cx="1440160" cy="739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Guía del administrador del sistema</a:t>
            </a:r>
          </a:p>
        </p:txBody>
      </p:sp>
      <p:sp>
        <p:nvSpPr>
          <p:cNvPr id="19" name="18 Rectángulo"/>
          <p:cNvSpPr/>
          <p:nvPr/>
        </p:nvSpPr>
        <p:spPr>
          <a:xfrm>
            <a:off x="7380312" y="4997009"/>
            <a:ext cx="1440160" cy="662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Como operar y mantener el sistema</a:t>
            </a:r>
          </a:p>
        </p:txBody>
      </p:sp>
      <p:cxnSp>
        <p:nvCxnSpPr>
          <p:cNvPr id="21" name="20 Conector recto de flecha"/>
          <p:cNvCxnSpPr>
            <a:stCxn id="9" idx="0"/>
            <a:endCxn id="8" idx="2"/>
          </p:cNvCxnSpPr>
          <p:nvPr/>
        </p:nvCxnSpPr>
        <p:spPr>
          <a:xfrm flipV="1">
            <a:off x="1017262" y="2209325"/>
            <a:ext cx="0" cy="9316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p:nvPr/>
        </p:nvCxnSpPr>
        <p:spPr>
          <a:xfrm flipV="1">
            <a:off x="2799830" y="2223986"/>
            <a:ext cx="0" cy="10970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22 Conector recto de flecha"/>
          <p:cNvCxnSpPr/>
          <p:nvPr/>
        </p:nvCxnSpPr>
        <p:spPr>
          <a:xfrm flipV="1">
            <a:off x="4499992" y="2257341"/>
            <a:ext cx="0" cy="10970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p:nvPr/>
        </p:nvCxnSpPr>
        <p:spPr>
          <a:xfrm flipV="1">
            <a:off x="6220210" y="2257341"/>
            <a:ext cx="0" cy="10970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24 Conector recto de flecha"/>
          <p:cNvCxnSpPr/>
          <p:nvPr/>
        </p:nvCxnSpPr>
        <p:spPr>
          <a:xfrm flipV="1">
            <a:off x="8028384" y="2250767"/>
            <a:ext cx="0" cy="10970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26 Conector recto"/>
          <p:cNvCxnSpPr>
            <a:stCxn id="9" idx="2"/>
            <a:endCxn id="10" idx="0"/>
          </p:cNvCxnSpPr>
          <p:nvPr/>
        </p:nvCxnSpPr>
        <p:spPr>
          <a:xfrm>
            <a:off x="1017262" y="3901903"/>
            <a:ext cx="0" cy="11326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28 Conector recto"/>
          <p:cNvCxnSpPr>
            <a:stCxn id="7" idx="0"/>
            <a:endCxn id="5" idx="2"/>
          </p:cNvCxnSpPr>
          <p:nvPr/>
        </p:nvCxnSpPr>
        <p:spPr>
          <a:xfrm flipV="1">
            <a:off x="2807804" y="3920604"/>
            <a:ext cx="0" cy="1096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30 Conector recto"/>
          <p:cNvCxnSpPr>
            <a:stCxn id="13" idx="0"/>
          </p:cNvCxnSpPr>
          <p:nvPr/>
        </p:nvCxnSpPr>
        <p:spPr>
          <a:xfrm flipV="1">
            <a:off x="4499992" y="3920604"/>
            <a:ext cx="0" cy="1116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35 Conector recto"/>
          <p:cNvCxnSpPr>
            <a:stCxn id="16" idx="0"/>
            <a:endCxn id="15" idx="2"/>
          </p:cNvCxnSpPr>
          <p:nvPr/>
        </p:nvCxnSpPr>
        <p:spPr>
          <a:xfrm flipV="1">
            <a:off x="6264188" y="3915195"/>
            <a:ext cx="0" cy="10818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39 Conector recto de flecha"/>
          <p:cNvCxnSpPr/>
          <p:nvPr/>
        </p:nvCxnSpPr>
        <p:spPr>
          <a:xfrm flipV="1">
            <a:off x="1017262" y="2209325"/>
            <a:ext cx="0" cy="10970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41 Conector recto"/>
          <p:cNvCxnSpPr>
            <a:stCxn id="19" idx="0"/>
            <a:endCxn id="18" idx="2"/>
          </p:cNvCxnSpPr>
          <p:nvPr/>
        </p:nvCxnSpPr>
        <p:spPr>
          <a:xfrm flipV="1">
            <a:off x="8100392" y="3880505"/>
            <a:ext cx="0" cy="1116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9715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827584" y="1700808"/>
            <a:ext cx="7416824" cy="369332"/>
          </a:xfrm>
          <a:prstGeom prst="rect">
            <a:avLst/>
          </a:prstGeom>
          <a:noFill/>
        </p:spPr>
        <p:txBody>
          <a:bodyPr wrap="square" rtlCol="0">
            <a:spAutoFit/>
          </a:bodyPr>
          <a:lstStyle/>
          <a:p>
            <a:pPr algn="just"/>
            <a:endParaRPr lang="es-ES" dirty="0">
              <a:latin typeface="Myriad Pro"/>
            </a:endParaRPr>
          </a:p>
        </p:txBody>
      </p:sp>
      <p:sp>
        <p:nvSpPr>
          <p:cNvPr id="6" name="1 Título"/>
          <p:cNvSpPr>
            <a:spLocks noGrp="1"/>
          </p:cNvSpPr>
          <p:nvPr>
            <p:ph type="title"/>
          </p:nvPr>
        </p:nvSpPr>
        <p:spPr>
          <a:xfrm>
            <a:off x="323528" y="244541"/>
            <a:ext cx="9011344" cy="1456267"/>
          </a:xfrm>
        </p:spPr>
        <p:txBody>
          <a:bodyPr>
            <a:normAutofit fontScale="90000"/>
          </a:bodyPr>
          <a:lstStyle/>
          <a:p>
            <a:pPr algn="l"/>
            <a:r>
              <a:rPr lang="es-ES" sz="4000" b="1" cap="all" dirty="0"/>
              <a:t>4.- </a:t>
            </a:r>
            <a:r>
              <a:rPr lang="es-ES" sz="4000" b="1" dirty="0"/>
              <a:t>Fases en el desarrollo del Software</a:t>
            </a:r>
            <a:r>
              <a:rPr lang="es-ES" b="1" dirty="0"/>
              <a:t/>
            </a:r>
            <a:br>
              <a:rPr lang="es-ES" b="1" dirty="0"/>
            </a:br>
            <a:r>
              <a:rPr lang="es-ES" sz="3100" b="1" dirty="0">
                <a:latin typeface="Myriad Pro"/>
              </a:rPr>
              <a:t>	</a:t>
            </a:r>
            <a:r>
              <a:rPr lang="es-ES" sz="3100" b="1" dirty="0">
                <a:solidFill>
                  <a:srgbClr val="FFFF00"/>
                </a:solidFill>
              </a:rPr>
              <a:t>4.5.- Documentación. </a:t>
            </a:r>
            <a:r>
              <a:rPr lang="es-ES" sz="2000" b="1" dirty="0">
                <a:solidFill>
                  <a:srgbClr val="FFFF00"/>
                </a:solidFill>
                <a:latin typeface="Myriad Pro"/>
              </a:rPr>
              <a:t>Documentación del sistema</a:t>
            </a:r>
            <a:br>
              <a:rPr lang="es-ES" sz="2000" b="1" dirty="0">
                <a:solidFill>
                  <a:srgbClr val="FFFF00"/>
                </a:solidFill>
                <a:latin typeface="Myriad Pro"/>
              </a:rPr>
            </a:br>
            <a:endParaRPr lang="es-ES" sz="2000" dirty="0">
              <a:solidFill>
                <a:srgbClr val="FFFF00"/>
              </a:solidFill>
            </a:endParaRPr>
          </a:p>
        </p:txBody>
      </p:sp>
      <p:sp>
        <p:nvSpPr>
          <p:cNvPr id="2" name="1 CuadroTexto"/>
          <p:cNvSpPr txBox="1"/>
          <p:nvPr/>
        </p:nvSpPr>
        <p:spPr>
          <a:xfrm>
            <a:off x="467544" y="1502688"/>
            <a:ext cx="8208912" cy="5355312"/>
          </a:xfrm>
          <a:prstGeom prst="rect">
            <a:avLst/>
          </a:prstGeom>
          <a:noFill/>
        </p:spPr>
        <p:txBody>
          <a:bodyPr wrap="square" rtlCol="0">
            <a:spAutoFit/>
          </a:bodyPr>
          <a:lstStyle/>
          <a:p>
            <a:pPr algn="just"/>
            <a:r>
              <a:rPr lang="es-ES" dirty="0"/>
              <a:t>Incluye todos los documentos que describen el sistema, desde la especificación de requisitos hasta las pruebas de aceptación. Los documentos que describen el diseño, la implementación y las pruebas del sistema son esenciales para entender y mantener el software.</a:t>
            </a:r>
          </a:p>
          <a:p>
            <a:pPr algn="just"/>
            <a:endParaRPr lang="es-ES" dirty="0"/>
          </a:p>
          <a:p>
            <a:pPr algn="just"/>
            <a:r>
              <a:rPr lang="es-ES" dirty="0"/>
              <a:t>Debe incluir:</a:t>
            </a:r>
          </a:p>
          <a:p>
            <a:pPr algn="just"/>
            <a:endParaRPr lang="es-ES" dirty="0"/>
          </a:p>
          <a:p>
            <a:pPr marL="285750" indent="-285750" algn="just">
              <a:buFont typeface="Arial" pitchFamily="34" charset="0"/>
              <a:buChar char="•"/>
            </a:pPr>
            <a:r>
              <a:rPr lang="es-ES" b="1" dirty="0"/>
              <a:t>Fundamentos del sistema </a:t>
            </a:r>
            <a:r>
              <a:rPr lang="es-ES" dirty="0"/>
              <a:t>(objetivos)</a:t>
            </a:r>
          </a:p>
          <a:p>
            <a:pPr marL="285750" indent="-285750" algn="just">
              <a:buFont typeface="Arial" pitchFamily="34" charset="0"/>
              <a:buChar char="•"/>
            </a:pPr>
            <a:r>
              <a:rPr lang="es-ES" b="1" dirty="0"/>
              <a:t>Análisis y especificación de requisitos </a:t>
            </a:r>
            <a:r>
              <a:rPr lang="es-ES" dirty="0"/>
              <a:t>(ERS)</a:t>
            </a:r>
          </a:p>
          <a:p>
            <a:pPr marL="285750" indent="-285750" algn="just">
              <a:buFont typeface="Arial" pitchFamily="34" charset="0"/>
              <a:buChar char="•"/>
            </a:pPr>
            <a:r>
              <a:rPr lang="es-ES" b="1" dirty="0"/>
              <a:t>Diseño</a:t>
            </a:r>
            <a:r>
              <a:rPr lang="es-ES" dirty="0"/>
              <a:t> (describe la arquitectura del sistema)</a:t>
            </a:r>
          </a:p>
          <a:p>
            <a:pPr marL="285750" indent="-285750" algn="just">
              <a:buFont typeface="Arial" pitchFamily="34" charset="0"/>
              <a:buChar char="•"/>
            </a:pPr>
            <a:r>
              <a:rPr lang="es-ES" b="1" dirty="0"/>
              <a:t>Implementación</a:t>
            </a:r>
            <a:r>
              <a:rPr lang="es-ES" dirty="0"/>
              <a:t> (describe la forma en que se expresa el sistema en el lenguaje de programación usado y las acciones en forma de comentarios dentro del programa)</a:t>
            </a:r>
          </a:p>
          <a:p>
            <a:pPr marL="285750" indent="-285750" algn="just">
              <a:buFont typeface="Arial" pitchFamily="34" charset="0"/>
              <a:buChar char="•"/>
            </a:pPr>
            <a:r>
              <a:rPr lang="es-ES" b="1" dirty="0"/>
              <a:t>Plan de pruebas del sistema </a:t>
            </a:r>
            <a:r>
              <a:rPr lang="es-ES" dirty="0"/>
              <a:t>(describe cómo las </a:t>
            </a:r>
            <a:r>
              <a:rPr lang="es-ES" dirty="0" err="1"/>
              <a:t>ud.</a:t>
            </a:r>
            <a:r>
              <a:rPr lang="es-ES" dirty="0"/>
              <a:t> De programa son evaluadas individualmente y todo el sistema se prueba tras la integración)</a:t>
            </a:r>
          </a:p>
          <a:p>
            <a:pPr marL="285750" indent="-285750" algn="just">
              <a:buFont typeface="Arial" pitchFamily="34" charset="0"/>
              <a:buChar char="•"/>
            </a:pPr>
            <a:r>
              <a:rPr lang="es-ES" b="1" dirty="0"/>
              <a:t>Plan de pruebas de aceptación (</a:t>
            </a:r>
            <a:r>
              <a:rPr lang="es-ES" dirty="0"/>
              <a:t>describe las pruebas que ha de pasar el sistema antes de que los usuarios las acepten)</a:t>
            </a:r>
          </a:p>
          <a:p>
            <a:pPr marL="285750" indent="-285750" algn="just">
              <a:buFont typeface="Arial" pitchFamily="34" charset="0"/>
              <a:buChar char="•"/>
            </a:pPr>
            <a:r>
              <a:rPr lang="es-ES" b="1" dirty="0"/>
              <a:t>Diccionarios de datos </a:t>
            </a:r>
            <a:r>
              <a:rPr lang="es-ES" dirty="0"/>
              <a:t>(contiene la descripción de todos los términos que se relacionan con el sistema de software en cuestión)</a:t>
            </a:r>
          </a:p>
          <a:p>
            <a:pPr algn="just"/>
            <a:endParaRPr lang="es-ES" dirty="0"/>
          </a:p>
        </p:txBody>
      </p:sp>
    </p:spTree>
    <p:extLst>
      <p:ext uri="{BB962C8B-B14F-4D97-AF65-F5344CB8AC3E}">
        <p14:creationId xmlns:p14="http://schemas.microsoft.com/office/powerpoint/2010/main" val="22711146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827584" y="1700808"/>
            <a:ext cx="7416824" cy="369332"/>
          </a:xfrm>
          <a:prstGeom prst="rect">
            <a:avLst/>
          </a:prstGeom>
          <a:noFill/>
        </p:spPr>
        <p:txBody>
          <a:bodyPr wrap="square" rtlCol="0">
            <a:spAutoFit/>
          </a:bodyPr>
          <a:lstStyle/>
          <a:p>
            <a:pPr algn="just"/>
            <a:endParaRPr lang="es-ES" dirty="0">
              <a:latin typeface="Myriad Pro"/>
            </a:endParaRPr>
          </a:p>
        </p:txBody>
      </p:sp>
      <p:sp>
        <p:nvSpPr>
          <p:cNvPr id="6" name="1 Título"/>
          <p:cNvSpPr>
            <a:spLocks noGrp="1"/>
          </p:cNvSpPr>
          <p:nvPr>
            <p:ph type="title"/>
          </p:nvPr>
        </p:nvSpPr>
        <p:spPr/>
        <p:txBody>
          <a:bodyPr>
            <a:normAutofit fontScale="90000"/>
          </a:bodyPr>
          <a:lstStyle/>
          <a:p>
            <a:pPr algn="l"/>
            <a:r>
              <a:rPr lang="es-ES" sz="4000" b="1" cap="all" dirty="0"/>
              <a:t>4.- </a:t>
            </a:r>
            <a:r>
              <a:rPr lang="es-ES" sz="4000" b="1" dirty="0"/>
              <a:t>Fases en el desarrollo del Software</a:t>
            </a:r>
            <a:r>
              <a:rPr lang="es-ES" b="1" dirty="0"/>
              <a:t/>
            </a:r>
            <a:br>
              <a:rPr lang="es-ES" b="1" dirty="0"/>
            </a:br>
            <a:r>
              <a:rPr lang="es-ES" sz="3100" b="1" dirty="0">
                <a:latin typeface="Myriad Pro"/>
              </a:rPr>
              <a:t>	</a:t>
            </a:r>
            <a:r>
              <a:rPr lang="es-ES" sz="3100" b="1" dirty="0"/>
              <a:t>4.5.- Documentación. </a:t>
            </a:r>
            <a:r>
              <a:rPr lang="es-ES" sz="2000" b="1" dirty="0">
                <a:latin typeface="Myriad Pro"/>
              </a:rPr>
              <a:t>Estructura del Documento</a:t>
            </a:r>
            <a:br>
              <a:rPr lang="es-ES" sz="2000" b="1" dirty="0">
                <a:latin typeface="Myriad Pro"/>
              </a:rPr>
            </a:br>
            <a:endParaRPr lang="es-ES" sz="2000" dirty="0"/>
          </a:p>
        </p:txBody>
      </p:sp>
      <p:sp>
        <p:nvSpPr>
          <p:cNvPr id="3" name="2 CuadroTexto"/>
          <p:cNvSpPr txBox="1"/>
          <p:nvPr/>
        </p:nvSpPr>
        <p:spPr>
          <a:xfrm>
            <a:off x="611560" y="2387204"/>
            <a:ext cx="7920880" cy="4801314"/>
          </a:xfrm>
          <a:prstGeom prst="rect">
            <a:avLst/>
          </a:prstGeom>
          <a:noFill/>
        </p:spPr>
        <p:txBody>
          <a:bodyPr wrap="square" rtlCol="0">
            <a:spAutoFit/>
          </a:bodyPr>
          <a:lstStyle/>
          <a:p>
            <a:pPr marL="285750" indent="-285750" algn="just">
              <a:lnSpc>
                <a:spcPct val="150000"/>
              </a:lnSpc>
              <a:buFont typeface="Arial" pitchFamily="34" charset="0"/>
              <a:buChar char="•"/>
            </a:pPr>
            <a:r>
              <a:rPr lang="es-ES" dirty="0"/>
              <a:t>La documentación ha de estar organizada en </a:t>
            </a:r>
            <a:r>
              <a:rPr lang="es-ES" b="1" dirty="0"/>
              <a:t>capítulos, secciones y subsecciones</a:t>
            </a:r>
            <a:r>
              <a:rPr lang="es-ES" dirty="0"/>
              <a:t>.</a:t>
            </a:r>
          </a:p>
          <a:p>
            <a:pPr marL="285750" indent="-285750" algn="just">
              <a:lnSpc>
                <a:spcPct val="150000"/>
              </a:lnSpc>
              <a:buFont typeface="Arial" pitchFamily="34" charset="0"/>
              <a:buChar char="•"/>
            </a:pPr>
            <a:r>
              <a:rPr lang="es-ES" dirty="0"/>
              <a:t>Tiene que ser legible y usable.</a:t>
            </a:r>
          </a:p>
          <a:p>
            <a:pPr marL="285750" indent="-285750" algn="just">
              <a:lnSpc>
                <a:spcPct val="150000"/>
              </a:lnSpc>
              <a:buFont typeface="Arial" pitchFamily="34" charset="0"/>
              <a:buChar char="•"/>
            </a:pPr>
            <a:r>
              <a:rPr lang="es-ES" dirty="0"/>
              <a:t>Todos los documentos han de tener </a:t>
            </a:r>
            <a:r>
              <a:rPr lang="es-ES" b="1" dirty="0"/>
              <a:t>portada</a:t>
            </a:r>
            <a:r>
              <a:rPr lang="es-ES" dirty="0"/>
              <a:t> (nombre del proyecto, tipo de documento, autor, fecha creación, versión, revisores, destinatarios y  y clase de confidencialidad del documento)</a:t>
            </a:r>
          </a:p>
          <a:p>
            <a:pPr marL="285750" indent="-285750" algn="just">
              <a:lnSpc>
                <a:spcPct val="150000"/>
              </a:lnSpc>
              <a:buFont typeface="Arial" pitchFamily="34" charset="0"/>
              <a:buChar char="•"/>
            </a:pPr>
            <a:r>
              <a:rPr lang="es-ES" dirty="0"/>
              <a:t>Debe contener un </a:t>
            </a:r>
            <a:r>
              <a:rPr lang="es-ES" b="1" dirty="0"/>
              <a:t>índice</a:t>
            </a:r>
            <a:r>
              <a:rPr lang="es-ES" dirty="0"/>
              <a:t>. Y tiene que definirse un esquema de numeración coherente (capítulo-página)</a:t>
            </a:r>
          </a:p>
          <a:p>
            <a:pPr marL="285750" indent="-285750" algn="just">
              <a:lnSpc>
                <a:spcPct val="150000"/>
              </a:lnSpc>
              <a:buFont typeface="Arial" pitchFamily="34" charset="0"/>
              <a:buChar char="•"/>
            </a:pPr>
            <a:r>
              <a:rPr lang="es-ES" dirty="0"/>
              <a:t>Al final debe haber un</a:t>
            </a:r>
            <a:r>
              <a:rPr lang="es-ES" b="1" dirty="0"/>
              <a:t> glosario </a:t>
            </a:r>
            <a:r>
              <a:rPr lang="es-ES" dirty="0"/>
              <a:t>de términos ya que el documento irá dirigido a un amplio espectro de lectores.</a:t>
            </a:r>
          </a:p>
          <a:p>
            <a:endParaRPr lang="es-ES" dirty="0"/>
          </a:p>
          <a:p>
            <a:endParaRPr lang="es-ES" dirty="0"/>
          </a:p>
        </p:txBody>
      </p:sp>
    </p:spTree>
    <p:extLst>
      <p:ext uri="{BB962C8B-B14F-4D97-AF65-F5344CB8AC3E}">
        <p14:creationId xmlns:p14="http://schemas.microsoft.com/office/powerpoint/2010/main" val="23608072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827584" y="1700808"/>
            <a:ext cx="7416824" cy="369332"/>
          </a:xfrm>
          <a:prstGeom prst="rect">
            <a:avLst/>
          </a:prstGeom>
          <a:noFill/>
        </p:spPr>
        <p:txBody>
          <a:bodyPr wrap="square" rtlCol="0">
            <a:spAutoFit/>
          </a:bodyPr>
          <a:lstStyle/>
          <a:p>
            <a:pPr algn="just"/>
            <a:endParaRPr lang="es-ES" dirty="0">
              <a:latin typeface="Myriad Pro"/>
            </a:endParaRPr>
          </a:p>
        </p:txBody>
      </p:sp>
      <p:sp>
        <p:nvSpPr>
          <p:cNvPr id="6" name="1 Título"/>
          <p:cNvSpPr>
            <a:spLocks noGrp="1"/>
          </p:cNvSpPr>
          <p:nvPr>
            <p:ph type="title"/>
          </p:nvPr>
        </p:nvSpPr>
        <p:spPr>
          <a:xfrm>
            <a:off x="204664" y="155516"/>
            <a:ext cx="8939336" cy="1456267"/>
          </a:xfrm>
        </p:spPr>
        <p:txBody>
          <a:bodyPr>
            <a:normAutofit fontScale="90000"/>
          </a:bodyPr>
          <a:lstStyle/>
          <a:p>
            <a:pPr algn="l"/>
            <a:r>
              <a:rPr lang="es-ES" sz="4000" b="1" cap="all" dirty="0"/>
              <a:t>4.- </a:t>
            </a:r>
            <a:r>
              <a:rPr lang="es-ES" sz="4000" b="1" dirty="0"/>
              <a:t>Fases en el desarrollo del Software</a:t>
            </a:r>
            <a:r>
              <a:rPr lang="es-ES" b="1" dirty="0"/>
              <a:t/>
            </a:r>
            <a:br>
              <a:rPr lang="es-ES" b="1" dirty="0"/>
            </a:br>
            <a:r>
              <a:rPr lang="es-ES" sz="3100" b="1" dirty="0">
                <a:latin typeface="Myriad Pro"/>
              </a:rPr>
              <a:t>	</a:t>
            </a:r>
            <a:r>
              <a:rPr lang="es-ES" sz="3100" b="1" dirty="0">
                <a:solidFill>
                  <a:srgbClr val="FFFF00"/>
                </a:solidFill>
              </a:rPr>
              <a:t>4.5.- Documentación. </a:t>
            </a:r>
            <a:r>
              <a:rPr lang="es-ES" sz="2000" b="1" dirty="0">
                <a:solidFill>
                  <a:srgbClr val="FFFF00"/>
                </a:solidFill>
                <a:latin typeface="Myriad Pro"/>
              </a:rPr>
              <a:t>Estructura del Documento</a:t>
            </a:r>
            <a:r>
              <a:rPr lang="es-ES" sz="2000" b="1" dirty="0">
                <a:latin typeface="Myriad Pro"/>
              </a:rPr>
              <a:t/>
            </a:r>
            <a:br>
              <a:rPr lang="es-ES" sz="2000" b="1" dirty="0">
                <a:latin typeface="Myriad Pro"/>
              </a:rPr>
            </a:br>
            <a:endParaRPr lang="es-ES" sz="2000" dirty="0"/>
          </a:p>
        </p:txBody>
      </p:sp>
      <p:sp>
        <p:nvSpPr>
          <p:cNvPr id="2" name="AutoShape 2" descr="data:image/png;base64,iVBORw0KGgoAAAANSUhEUgAAA6wAAAG+CAYAAACXuon9AAAgAElEQVR4XuxdBXRUyRKtQHB3WNzd3R12cSe4uwZPCBYICSS4u7s7LL4fWBZ3d3d3CPxzazJDMplkJuNvpvqcPf+Tea/lVnW/vl3SLnla9PpFCi+KH4DC8Te6+yI4o6FT1ou2EXTM6NEoXfKklCN9aqPh+vjlK919/Iwu3blvdB3yoiAgCKgQkDmppQm2WRpFHQUBKyMgim5lwB2yORelElZRfwfQRxGiAwjRkCFYV9DYFCeJH4+Jaqzo0QzpYKhnhKgaBZu8JAgYjECOdKlNPky6dPs+3X3yzOA2bf6gdZdCmw9XOiAIqBAQxRdNMB0BRRJWUX3TBW8XNYgg7UIMlu+E9QQNslo4eyYmrMYUEFXFbYKNGai8IwjYCQKmEtfnb97S8cs36NOXr3YyonC6Yb2l0P6xkB46EQKi+E4kbIsNVZGEVc5rLKYPlq9Y1i3LY2w3LVhP2CCqsKjCBdiYIhZVY1CTdwQB8yFgKnHFQZPdu+5bb0k0n2CkJkHAZARE8U2GUCogIayiBNZFQNYt6+Jtk9asJ2RTY+KEqNpEQaRRQSBMBEwhrnY/n623NIqGCQJ2hIAovh0JQ7FdccnTvKeiNElRnVWsWiik46IMChGUqd3ULei0KVQJlYyJU9VsbG9LMiVTpSPvCwLmRoAPooLmtzF1Y36fuHSdnr95Z8zrynhHvn/KkJP00kQERNFNBNBhXlcMYRWVdRidM99ARCnMh6Vd1RS+YE3ZzApRtStBS2cEgXARMGWuo+I7j5/Rics3HBNl+f45plxlVDoQEGUXtSByya0wC6u9CU2mkQ0lIuDbEHxLNq1bsKZsXtVEFRtYRSRnsSS8UrcgoDAENDHqKSIeo+6wh1Ty/VOYFkt3jUdAlN147BznTSGsJspSppGJAJryuoBvCnp2/G5owWLDWrZALqPcf5+/VlAWUTuWinRNELA1Apos4AkingXcIdcB+QbaWiWlfasgIIpuFZjtvBEhrCYKSKaRiQBG9HUBPKKIKfD530I21arKV9Q8VtA9jQqUlnRZELA2Aohdx3/GFM4m7Cix6/I9NEYF5B3FISCKrjiRWaDDQliNAFWmjhGgmesVAd9cSNpRPWG7ABtjVXVYF0A7kph0RRCwNQKmHmY5RFIm+R7aWg2lfasgIIpuFZjtvBEhrEYISKaOEaCZ6xUB31xI2lE9IYVqykYUlhOJU7Uj0UpXBAELI2CKm7Dira3yPbSwdkn19oGAKLp9yMG2vRDCagT+MnWMAM1crwj45kLSzupRCTZJ/LhUKEfmCMeqOsU1FnYmMemOIGBPCDjl2iHfQ3tSQemLxRAQRbcYtAqqWAirEcKSqWMEaMa+ImAbi5yi3osZPapR9y6K+6+ixCydFQQsjoCx8a2KtLbK99Hi+iQN2AMCouj2IAVb90EIqwESkKliAEiWekTAtxSyNq43ZGIlY2JV4fqLTaZcU2NjUUrzgoCdIWCsmzAOwA6euqCcNUW+j3amedIdyyAgim4ZXJVVq0vu5j1EE/TITACyoVIL+DYE37JNGxurGnGrqiiRZSUptQsC9omAytqaJsKdu3T7nn1mEpalLMKylBcEgZAIyCRSqka45G4mhFWf8ES99SGkkN9FkHYjKGMtIIa57Ymg7UbQ0hFBwMYIqNaazJQkgne34t7Wg6cv2Lj3Vmxelk0rgi1N2Q4BUXTbYW9ay0JYDcBP1NsAkJTwiAjSLqRkTIxZxJIqiaDtQtDSCUHAjhBIEj8eIfQgIuX3uvM2Iq8p51lZKpUjK+mpGREQxTcjmFarSghrGFCLOltNB63bkAjWungHa81YF2DDrKrBhyVCtpmQpWFBwI4RMNbaarcuwqZiLUulqQjK+4pEQBRfiWITwiqEVYl6G7E+y9oUMbws8DQ2ihFNrBQxq6oQVguITaoUBBwSgbQpkrKbcESKQ7oIy7cxIiogzzoMAqL4ShSlEFYhrErUW8P7LOuS4VhZ6EljXIAjZlUVIVtIdFKtIOCwCBhjbXU4F2FZOh1Wv2Vg4SEgiq9E/RDCKoRViXpreJ9lXTIcKzM/aYwLcMQzAKs7LYI2s/ikOkHAKRAwJpOww7gIy7LpFDoug9RGQBRfiTrhkkuyBNtcbjJ1LCgCAdeC4IZddSwjXYBxByJIa8SLCDrimMkbgoAgAASwXkU0kzBchA8oPYuwLJsyAZwSgeCK70JEMhGUoAZCWO1ASjJVLCQEAdZCwIZfLSwWOdOnNrhtENQ7j5+ZeO+hCNtgwOVBQUAQ0ImAau0y/N5WrF3HL12n528UmkVYlk2ZCYKAEFaF6IAQVhsISr4RFgRdwLUguOFXDSsFkplElKwaZ1UVQdtM0NKwIODACOD6m3IRvP7m+OXrfOimuCLLqOJEJh22BAIyESyBqrnrdMnVrLtIytyo6qlPALcw4AKwhQEOXf1vsmq4deLi7XsmWlWtNUxRKGshLe0IAvaAgDEuwiCsIK6KKrK0KUpc0lklICCTKnwpwQXbuCKE1TjcTHpL1Nkk+PS/LADrx8iMT6jiVXNzHJghReUC/NSOyaookCFylGcEAUdHIKIuwoqLa5WlztFVWMZndQRkUlmOsDYVC6u19VnU2dqIm9CeCCtc8CLqPgeyevDUeSMTK5kgxwi9KkKPEFzysCDgwAgYs8YpOq7VWFnKsmkscvKeQyEgE0EIq8IVWlRYoQIUwYUpOMe1PojQFTpbpduCgEUQMMZF+MCpC8pNxmQsirJ0GoucvOcwCMgk0C9K49yCXXKJhVU/tmZ4QlTYDCDaogoRXCjUIxqvav8uwNpDFKHbYqpJm4KAvSOAq2/SpUhqcDeVE6dv8JDCf1CWTjMBKdUoFwGZBPplJ4RVP0Y2fEJU2IbgR6RpEVS4aIGs5kifxuBNG8jqpdv3FJBBUwQfkWkizwoCzooACCuIq6FFkcmYDB2cnPUZi5S859AIyH4ifPEKYbVr9Rf1tWvx/O6cCCpMQRmTXMn+41XVwxXBK2SGSjcFAZsjENG4VsUlYzIWYVlGjUVO3nMoBGQiCGFVkEKLuipIWMG7KoLTKbiIklXlbdBE8AqdsdJtQcAmCEQ0rhXeJtuPnLBJX63WqCyjVoNaGrJnBGQiCGG1Z/3U6puoq4KEJYQ1XGFF1JqgzLgtmbEKnbHSbUHApgiUy5+LkiSIZ1AfQFodOoOwLKMG6YE85OgIyEQQwqogHRd1FWEpCIEwuxqRTMDKSq4kM9QR9FPGIAjYAwIRXScdhrTKMmoP6id9sDsEZGJYiLB2E2QtoOwCqgVAtVSVIiydyEZ0E6aceFVLKVJY9YqCWRtxaU8QsDYCKk+U3AY3e+DUeeVfeyNLm8HylgcFAfMgYK1JZ1xiJPOMUXctLrmaCmE1F8DWUiNz9VfqCUJABBdKFYSsmjI7RKFMQU/eFQSUikBESevxy9cUkEE9HGnIUqdUVZV+KxYBa006OySsOZsIYVWs3hrZcWupu5Hds+/XHBw8zR2rGdIYJAdOJHLYwROJGIRE8IccXEkijIe8IAg4DwKcjClHFoPjWi/eusdXfzlFkaXRKcQsg7QkAtacRPZFWl2EsFpSseyzbmuqu30iYEKvHBi8iJJVvl/w0nUTwHTUVx1YSRxVZDIuQcDMCMA92NBkTHceP3WOtVSWRjNrmVTnfAhYcxIJYXU+/bKzEVtT3e1s6ObpjgMCGFGyqrIK3DcPng5XiwMqiMPJSAYkCFgeASGtWhjL0mh5pZMWHBwBa04iIawOrkz2Nzxrqrf9jd4CPXIwQFUubJkNsgZwJuBHT4WshlIrB1MKC0wbqVIQcEYEsLamS5HMoKE7vKVVlkmD9EAeEgTCRsCak0gIq2iilRGwpnpbeWjWac6BARSyai4VcmAlMRdEUo8g4KQI5EifhnIamBfAoUmrLJNOOgNk2OZDwJqTSAir+eQmNRmEgDXV26AOKe0hBwVQyKo5FdFBlcScEEldgoATI5AuRVJOxmRIef76LeHaG4crskw6nEhlQNZGwJqTSAirtaXr9O1ZU70dEmwHBDCiZJUvun/91ijxZkmTkjxbNaB8WdLTuv3/0plrtyiKqytlTJWcqpcoROW6DtZbLzZ7eTKlo13/naav377rfd76D4SvJGXz56LvgYF05Nxl63dNWhQEBAG7QABJmAy9q1VIq12ITDohCNgZAtbckAphtTPhO153rKnOjoeejhE5GKARJasHT54nxK6aUqqXLERju7emqr2G04NnL7gqFxcXcm9Si8Yv36S36na1KlP98iWoiZc/vf34Se/z1n8gfCVZObI/nbp6k8YuXW/9rkmLgoAgYDcIOD1pdbDvqd0olnTEiRCw1iSyO8La1VojdyJlsv5QRYgWxNyBwI3IHYEfv3whc5BVSKZK0fw0oXd7qtjdi568fK0RVqm8OejQ2UtBBJYodowY/P+//wgkFxeiL1+/UYrECcmtchn6s3gB6jl+Nn349Jkev3xDgYGBFDlyJIoRNSpFjhyZfgQG0sfPX0IoQuyYMSiSiwvX9/PXT/r2/Qf9+hVSoFGjuJJr5MgUKVIkrjt2jOgUNWoU+vjpC339HtKaGz1qVIriimdd6P2nz/Tzp6ou/B19wfIOch83Vgz+7dPXb5Q8YXya0rcjXbh1j2Zv3EmBgT/pcRAG6FvM6NEocmQX7tvnr980/QehjxMzBvcXf0e7wX8PPlBYrGNGj8p1AwP8+9uPH5pHYkSLShgnhg654jkUV9fIFNXVlSJHiqR6L4orjx99wfjUBfjEihGd3n74aMGJJlULAs6BgFOTVgf6njqHtsooBQH7QMAlZxMhrPYhCtN6Id8A0/AL920HAddWZFUXYVUTVRC2n0EEsluD6kwu52z6m4rmzEJ9mtahhh5+TFgbVSrFpLfvpHlMpO49fUFRXSNT53p/0fR125kwzvHoThNWbqJ/z19hcTaoUIKQ7MR/6XqCW/Lg1o2oxYjxoVyK8dsk9w70+v0HWrP3EOF+2fhxYlPfpnWo14Q5dPPBY+5Xj0Y16Mz123T0wlVqVLEUW3zdvPzp67dvHJvm36MNXbh1l9buO0yPXryiyX06UZuREyla1Cg0vlc7zqw8d/PfTBbvPX1OUaNEJv8ebWnB1j30/M1bWjTEnXwWrqL9J89zewuG9KbF2/fRkfNXqGnVslQsZ1bq6Dc1NOF2daXJfTvRsDnL6EfgTxrQvB6dvXGHlu86wDjULFWEmv9VnrqMmU4pEiWg3k1qk+eMxezinTxRAvLt0opSJElIPgtWUZL48ejqvYc0qlNzWrbrAI8FpW3NygT51B3gw32XIggIAqYhEBHS6lCJmBzke2qa9OVtQUAQiCgCQlgjipidPi/fAAsKxgHAtSVZ1SasIGcd6/xJM9Zt1wgNBG2VzwCatWEn7Tl+lq2Bcz17UOuRk+jnz5+kyyW4TtliNLx9EyrRYQB9+vKV3N1qU44MaajD6Clc76xB3WjHvydp48GjbEEc3aUlE7XAnyrrYvAytJ0blS+Yh9qOmkS3Hz1ld+WRHZtRjvSpqdHgsZQoXhxa7TOQ9p44SyPnraTs6VPTipH9qaPvVPrv4jWuaqJ7B8qc+g8aOHUhE9CAnm2p94Q59PLtewrtEvyLhrR1o8Tx4zIJh3W4e8MaVCxXNmo+LICJ477po6nBoNFMIOPGisn1txs1ibTVsWSe7NS9YU0mx1++faNkCeNThUJ5acXfBylp/Hi01s+TmgwZSw+fv2Qi7NOlJf2ROCF1GTudcWtUqTT1a1qXvOetoK2Hj/NYBrZoQHDjLtfVk/EvnD0zNaxYikYtWEnvPv62vFpw1knVgoDDI+CUpNUBvqcOr5gyQEHADhFwyekmFlY7lEuEuyTfgAhDZrsXrCwskFUQOUPuAjSnG3BwgNkl2L09zd+yh4rkyMzup21HTdY8AoK4YEgvSpM8CbUaMZHuP33O10BcvHWPn2HCWqEENRn8O4YVLrjZ06ZiV1uU7g2rU83SRahqz2H877E92lCVovmo2dBxdOnWPcqQKjndevAkFOHDs/2a12Wy2NTLX+NKC6surLxVegyldx8/cdKoh89eMRnNmiYlrfXzYLL593+nuT2/bq0od6Z0VN19RCjdWjkqKIZ1iSqGNYprJNo6fjgt27mflu5UWUKRjMWnSwsq3q4fxYsdk/6ZNZYOnb1IvcfPoe8/frC1+NJt1ViDF8gWZBqW5lkbdrAFF6T16as31KBCSWr2Zzm2jKoLLK6DWjUkN6+xjHOtMkXJs3Ujfubxi1f8WI9GNalltQpUvosHfdBys7bdxJGWBQHHQ8ApSau5xGjlb6m5ui31CAKCQMQREMIacczs4g1Zp+1CDMZ1wsrCM/QOQEuRVYCkJqwVu6liWNvUrEQLtuwJgV+ujGnJq00jSpUsMS3aupcWbd/HsZQougir+mWQM7j1Vi2Wn4rlykqVug/hnzKkTE6wnGZLl4pW7zlEszfsDJN8qQhrVmrqFaAhrH8VL8gEslKPIfTq7XuuM1qUKFQ4R2Z2pR3WoQn1mzSfdh09xb+BsCaKH5c6+KgsvMGLNmGNFsWVDsz0pflbdmtieF0jRaJoUaPSicvX+dVKRfLRwJYN2MIZsHQD7T6mIsbaBWS/Xa0qTNjPXr/NFuAbDx7zY3APzpkxHbUaMV7zWvHc2WjmoG7UyNOPrt59yIQVxLyRhx89C8oELYTVuKktbwkCxiAQEdKKQzxdB1fGtKv4d6z8LVU8XjIAQUDBCAhhVbDwZK1WqPCsKDh7IKuQkjZhLZA1I2fNhZU0kksktiAisQ9cgUd2ak4VC+ehLf87RsPmLOfkRboIa/SoUajFX+VZCRZs3cvPNKxYUkNYkXgIiZk8WjdkS+M/Zy6S+4S5TAC1iy7CWqNUYRravglV6TGE3n34xG7AcIudtHIzJYwXhzb6Dw5FWPH3jqOnhqo/JGH9xXGt/5s9lkYvWMUuy9oFrru/6BelTJKYpvbvzOQ7YOl6jmnVLkiahARL+bJkoIBe7ThOtbX3RDp+6Rr1b16PcmdMRy31EdYmdaihp5/m6iIhrApdW6TbikUgIqQV14whrtXpixW/pU6PtQAgCNgYASGsNhaAKc3LWm0KelZ810aCsheyqouwqtGH2y+y4F65+4CK5szKCZOQDbdp1XKc9KhW/5F059Ezal29IjWqXErjEgyiO6Zba3r17j2NXriGq+tU988QhBUkGe66IMJViuUnn84tqOkQf7p854FBhBWJhlpWK09/9hpOGVImo/levajZsHGchCljqhQRIqzLvPuy9XPsknXcNoj59gnDad+JczR64WpNf2AtBR6w4IK0InkTsvOi73kyq9yNtTMFwxILq+yb9x8pdbIktMy7H5NVuCvXK1+CWlWvSLX7jdS0UbtsMSayTdgl+IXKwiqE1YoLgjQlCOhGICKk9cCp80bfje0w+Nvo2+ow+MlABAEFIeCSQ2JYFSQuZXbV6b8pNgAgZ/o0HAOqr8AN+IAZ7lnV1w6slap7WIcxSULBFTBwZT12+RpdvHmPCar/sg1M2LKmTUmLhvYmtyH+TFgrF8lHA1rUo4aeY9jiWrNUYerbrC4t23mAxi3fyNe/eLZuSEVzZaUKXQdz/fi376K1XF/CuHFoje9A6u4/Uydh7d+8LpXKm5MaDR7DWYSRpGlSnw705NUbGjV/FZUvmJum9utElXsOpccvXlO5ArloSr9O1H/yAtp59BS3MQ7WzcQJOGZW++ocvAtyPXT2Mk7khLtoPVs1YqtoB98pjAnIKsa559gZSpk0EdUuU5Smrd3GV9HgWp+OdapS9T6hCWu9csXZ1VkdS4tkT6gLhBXj3jZhGDUY5KtKuhQJRL8VYWPcdewMTroE63OvxjWp/iC4BL9h7JDACrGvFbsN5ntvC2bLxNZsr5lLJKZVn7LL74KACQhgbpYvkNugGvY7O2m1wbfVIMHIQ4KAIGB2BISwmh1SqVC+IVo6YGVA0qVISkVyZNGriNYiq9nTpSKvto0pV4a0tOmfo+wKjFhQWCmRibb/lIX034WrNLBlfY5v/d+ZS1SnTFH69iOQpq7Zyll9cY/oHM8edPXuA3r74RO7AJcrmIvc3WrR2et3OFPvizdvOY4UV8fM3riLhrRpTM/fvKN9J89RmXw5KWnC+OS3aA1f/aJdQFgrFc5HS3bup+v3HnGcarxYMWnCys1M6vDu9P6d+W7Y8zfv0tZDx9nqeffJM5qxbgcB824NqxMSXG04eJQWbdvHSY/UBeMc0rYxXxWDO2GRDRn193KrxVf4nLxyk1wjR6I1+w7TqSs3OfkUiCgyFiNmzb1JHdpz7DRt/OcoE9jgBW7QuPrnxOUb/Ge0M2jaIrboolQslJfa167CxD51ssTc3uRVW9h6mz1daib2mVL9QesPHOF+QS4DW9SntMmT0Ko9h2jiyk3U/M9ynJipUncvfk+KICAIWA4BIa0GYmvlb6uBvZLHBAFBwAIICGG1AKjOXqV8Q2xHWA3d6ICsHrt03a5cymDVhGUQV72AJL7/+ClERl/EpCZJEJdevf3A17egwLUWBA4xsCggtl+/f2crLFyLQXYTx49H37//oDcfPoayfKolBcLKSZeGjGPr5rfv3+nBs5chBIm+gWir28a/0YY6MZS+eY/Mv3j+xZt3IR6NGS0axY0dg/+uJtNq12CMB1ZSXI2jble7Hbg8Y5ywMseMHo2tpBh/8ALLauJ4cRkbZDzWtgDr6ztkEzd2THr97oO+R+V3QUAQMAMCSl7LzTB8/VXIRkM/RvKEIOBACLjkcOsi096BBGoPQxGFItJ5d4qFhQPrXvWShfW2Yo9kVW+nLfzAsPZN2O21gYevwQTUwl2KQPUy4yIAljwqCCgGgYiQ1m2HTyhmXCZ1VJY7k+CTlwUBpSIghFWpkrPjfsv3xPqEFWS1XMHcFCt69HA1A2QVMaEXddznaccqZdGuwf22c92/KHbM6LTn+Fk6ev6qJpbTog2bVLnMMpPgk5cFAYUgYGiIB66kQiImhy+y9Dm8iGWAgoAuBISwil6YjIB8P3RAaEVQQFYL58hCSRPE0ytLxEMKWdULkwIesKKCKQAN6aIg4MgIFMmRmdKlSKZ3iE5BWmXp06sH8oAg4IgIuORoLC7BjihYa45Jvh8WRjscgEFWkQ043R/6NzNMVm/ds3BnpXrrICCzzjo4SyuCgH0gAA8agw8lZZ03TmiyrBqHm7wlCFgBASGsVgDZGZqQdd6CUg4HXJBVQ66vEbJqQfnYpGqZcTaBXRoVBGyIgKGkdf9JuaPVKDHJsmoUbPKSIGANBISwWgNlJ2hD1nkLCjkMcA0lq3cePeWMwFIcAQGZaY4gRRmDIGAsAkJajUUujPdkSTUzoFKdIGAZBISwWgZXh69V1ngLitgAcDl7ZEH9l8t//PyFnCZ7pAVFYvuqDVAK23dSeiAICAIWRkCTYC+GngR7n7/QgZPn6eOXrxbukYKrl2VVwcKTrjsbAkJYnU3iZhqvrPNmAlJXNXrAlQ2LBbG326plxtmtaKRjgoCVEeArzEoZcIWZHFiGLxlZVq2sudKcIGA8AkJYjcfOqd+Udd7C4g8DYM4InFN/RmBYVuV03cIysnr1MuusDrk0KAjYKQKGetlw5uCTTnDdjTFykiXVGNTkHUHAJgi45GjcWaasTaBXdqOiNBaWXxgA8/UGejICg6wiZvX567cW7qRU7xgIyGx2DDnKKJwNAVx1UyRnFr3DvnjrrmSIDwslWf706o88IAjYAwJCWO1BCgrpg6zrFhSUAeAammRJMgJbUE4OWbUByueQ45ZBCQLKR6BIjix6DzExyv0nz8khpi5xy/Kn/EkgI3AKBISwOoWYzTNIWdfNg6POWvSAa6j7l5BVC8rIoauW2e3Q4pXBOTQC5QrmMeiOViGtOtRAlj6HnhsyOMdBwCW7uAQ7jjSddCQO8b0JZxCGJtiQWCUnnQBmGbZDzCKzICGVCAJKRMAQ0qr6RpxT4vAs12dZ+iyHrdQsCJgRASGsZgRTqrINAg7xvZEkS7ZRHmk1CAGHmEUiTUHAaRGIFT26QZmDhbRqqYgsfU47Z2TgykLAJXsjSbqkLJFJb7URcOTvjSFxq6GSLDkyIKL+FkJAlMZCwEq1goDVEFCFjuTR2564BuuFyLgHZBk1Djd5SxAwAAEhrAaAJI/YFwLO8k1IlyKpQRkgj128RnceP/stJGcByL7UUmG9ESVRmMCku4KAQQioDjnT6n1WSKteiCL+gCyrEcdM3hAEDERACKuBQMlj9oOAM3wTDI1b1SRZcgZQ7EcFHaAnojAOIEQZgiCgEwFD4lnhmbPt8HFB0JwIyLJqTjSlLkEgBAJCWEUhFIeAo38TQFYL58yiN+tjiCRLjg6K4rTU3jssCmPvEpL+CQKmIFC9ZGGKFSN6uFVIPKspCOt4V5ZVMwMq1QkCvxEQwiraoDgEHP2bYGjc6oGT5+njl68q+Tk6KIrTUnvvsCiMvUtI+icImIKAxLOagp6R78qyaiRw8pogoB8Bl+yNOskU04+TPGFjBJxFSdOlSKY3blWVZOlayEvgnQUgG+uhNG8IAqKMhqAkzwgClkbAkO8J+iDxrGaShCx9ZgJSqhEEQiMghFW0QhEIOMN3wNBrCS7eukuIXRWrqiJU1wk76Qyz1QnFKkNWJAKGxLOKa7AZRSvLnxnBlKoEgd8ICGEVbVAEAs7wDYjQxsIZAFGEZkonVQiIQoomCAL2ioAh3xbNQai9DkIp/ZKlUCmSkn4qDAEhrAoTmLN219G/AYa4bsEVWBW3+kX4gbNOBLsdt6PPULsFXjomCOhFQOJZ9UJkvgdkKTQfllKTIBAMASGsog52iYAzrfmGuAKHilt1JoDsUkOlUyEREIUUjRAE7BkBQ+5nlatuzCBBWQrNAKJUIQiERkAIq2iFXSLgLGs+yKohV9hI3KpdqrWAtgsAACAASURBVKl0SoOAs8xYEbkgoFwEDHENlnhWE+UrS6GJAMrrgoBuBFyyN5QswaIc9oeAs6z5Vjv1dhZA7U+VHbRHolAOKlgZlgMjYIg3D4YvWYOtpASyjFoJaGnGERAQwuoIUnTQMTj6Wm7I5kHnFTbGyNvRwTQGE3nHBAREoUwAT14VBGyGgKHxrKv3/M9mfXSahmUZdRpRy0BNR8Alm1hYTUdRalA0Arb4ZkTYFdhUhG0xSFP7LO+bHYHIkSJR0VxZ6dSVm/Tl2zcT6heFMgE8va9CToE/f+p9zlkfcI0cmfJmSU+nr9ykn7+so4toMzAw0CHyYRvi2SOuwVaaXdZRXysNRpoRBCyHgBBWy2ErNds5Arb8Tlh9w2DLwVpJD+LEikHVSxam8gXz0MkrN2j2hp0Wb7lGqSJ059FTunDrrqYtbGzzZEpHaZInoZfv3lOqpIkpVvRotGbvYXr74aNF+xTF1ZVqly1KZ67eohsPHodqq1aZotS3WV1qNiSAHjx7YUJfQipU5tR/UIOKpShDyuQ0Ys7yCNddsXBeqlO2OD168Yp8F642oV+GvVoybw6qW644ffv+gzynLzLsJSs9FS92LKpeshCt3P0/+imkVSfqFQrnpf7N61O9AaPo81fjDl6ypE1JjSuV4fk5bPZSevLydbgShlygMyv+Pkhfv323kjZYrhlD4lnFNdhy+GtqdoJvsxVQlCacAAGXbA07ynRxAkHLEEMiYEulN9QVWHOFjTmEZ8sBm6H/IIGtalSkVEkS0+evX+nv/07TmWu3QtUMwrYpYAj978xFsxIf18iRKEn8ePTi7Xv6/uMHt4s+HVs4gW48eESNPPw0faldphjlzpSOxi5ZR9++f6eOdf6kPs3qUu/xs2nnvyfNgEbYVSRNGJ92TxlFu/87Tf0mzwvxoIsL0aQ+nchv0RomhuYsqLvFXxWpS4Nq1NRrLN1+9FRP9SEVElguGdGPCX73sdPN2TWddcGCOd69AyVNEJ+aeI0xqD30MUn8uPT8zTv6ERho0DsRfQhtDGvflKat3aqXQEW0bks/HzdWTIoRPSo9ffnGbE3FiRmTYsYIWWfM6NFozuBeNHTWEroZdCgTJ2YMihkjWoTadnFxoa4NapBblTLUZPAYgw5ZCmTLRCkSJaBth4+bbYy2qkjlGpxXb/Or9/yj9xl5wAQEFP5tNmHk8qogECEEhLBGCC552FEQsNU3wlBX4GMXr9Gdx/o2/RGQhq0GHIEu6ns0cfy4dGiOP3nNXEJr9x4K8/E1vh506upNsxLWhpVKU6/GtaiJ11i6//S5pu3iubPR3SfP6dHzl/y3GNGi0p5po6n/5Hl05Nxl/luKxAkJFsSNB4/Sh0+f9Q3TpN8jR45EZfLlImSVhktf8FImfy56+fY9/2aJUrN0UfJs08gowor+TOnXhVwiuViFsKK9wW0aU66M6QwmrK2qV6RW1StRI08/evEmJLbmwrNgtkxUMm9Omrxqk7mqtFo9K30G0bkbt2n0glVma3P5yAF0+c59GjlvhabOioXz0b0nz+j6/Ueav+GwAx4FI+Ysi1DbTf8sR13qVzeYsMaKEZ0CerXndvRZZCPUERs9nDNDWsJ/4ZVnr9/QgZPnbNRDJ2jWAb7NTiAlGaIdICCE1Q6EIF2wPgK2+kakS5GMiuTMEu6A4WJ67NI100Gx1SBN77nOGqJHjUJnlk2lngEz2cIaVrEmYdXuQ5Y0KWnV6EHUcvg4On/jjoWQMK5aWO8sZRlEj2qWLkKebRobTVgn9+tMkSJFshphRV9z2xlhnT+kN81Yt52Om2P+G6cmRr9lLcKqK77XaMJatRx1aWA4YQU4fZvV44OpUfNXGo2VPb2ocg2OH26X9p88S8+1DsDsaQyK7ouDfacVLQvpvF0jIITVrsUjnbMEArb6PljdFdhGA0W8Zt4sGTg2LFPqP2js4rVmIUrRokahs8umUo+AmezyioLNa+2yxQi/PXnxmuDm1695vRAuwSBq9cqXIFgK8P+xQZu9YQfde/KccmVMS83/Kk/ffwTS3E27KEf6NJQ6WWLKmCoFTV+zje4+ecYWCMTG1q9QgrznraBnr97SlbsPqFD2TBx3efvRE5q4YhPBAlyrTDHq2agm+SxYRXceP6NIkVyoeK5sfNduwNJ1dPqqyo0Z7pNNq5Zl11lYPdOmSEpb//cfff3+g9L/kYyyp09DD5+9oFTJElP2dKlp2pqtmlg9jBGxqPhfPJMicSK6fPseW+SrFitIf5UoRP+ev0xLd+zntoBNgwol6fW7D/Tu4ycqkTcH7Th8gs7fvMN4VCman6qVLMwu1iDZyRMnoAJZM7IFac7GXWHKDji1rlGJEzh9+PyFCufITPUrlAxBWDOlSsF1H7t0leNbf/78RSv/PqhzWmsT1qhRXAlW21+/ftGTl2+4/n/PX6HjF69y4hu4abeuUYUu37nHsajQN1i6/7t4NVT9wApjKpEnB2P14+dP1gm4eatdguEiWSh7Znr4/CW7/hbJmZUmr9xMH798ofxZMxLilYEvrGtvPnxkrJC4CvHo1UsVoX/PXaY4sWJSwrhxaMOBI4QM3yh/Fi9IcNW+cPMuxY0Zg6oWL0heMxaHSqoE/dkcMIyaDBlDdx8/I7i5Ii64VN6ctHL3P/T5y1eWTdGcWdnDQD3OZAnjEyyzD7jf8ahwjixsof305Su3HzVKFGpYsRT3FbobOZILfQ8M5LHiOVgs65YrQYfPXqLluw5QonhxWK+B1Yx12+jE5etcD8YF+WIcyRMlYM8BzCPoeN7MGdiV+dbDJ7Rkxz768SOQzly/RZFcXKhOueL07sMnxrxs/ly0dMc+nfHVwYUW1dWV15Ah7ZrwHFy8bS8FBv6kh89fULM/y1P6P5LT6IWr6MWbd5x8yattE3r47CUt3Lqb437ffvxETaqUpQRxYvOcBXYl8mSneuVL0qXb93hcKE21CCvGUjRnNpb3mWs3KXWyJNzulkP/aeJWgVfPxrU4ftYREmMZ4hoMXd52+JglPsdSp42+0wK8IKA0BISwKk1i0l+jELCHb4IhSS7M6gpso0GDIBXLlY1Gd21Jb95/pDr9RzIhNLXoIqztalWhKsUKUOsR4zWEbudkbzp46oLGJbhrg+qUP0sG6jJmOpMvxC5iQz1gynzu0oiOzXjzDsK64cC/bD1Z7etBZ6/dYvdjlLBcglf6DKTHL1+T+/jZ/BzcblF/i2EBdPn2ff4bNsqzPXtQF79pTKRdiCigd3smiEu27+Nn9s/wpfHLN9KW//1HE9w7EJIClWjXj6JFcaUl3v1o26HjNG/z3/xsp7p/cYxsd/8Z/O91Yzzp/tMXHCMbO0Z0WuvnSftOnOUYWpQx3dswCekyZhrLAWRjg78XVe7uxS7K0aNGpbVjPOn2wyfkt3gNb/xBRrdNHEEVungwKdAuIIDLvPvRqj3/o00Hj/LPIK+d6v2lIax4BtZmkLNr9x4wSd8UMJSTHIFQaxdtwtq7SR2qXCQ/NR7sx/1MFC8u7Zw8kv7qNZRdckvmyUGN4Ko9fhZXVTpfTkoQNw5t/kfVn+AFByfLvPtTJ9+pTERQpg/sxoRGTVgHtWpIjSqVoaJt3DlOeZZHDz4EUCeB0uUSHDlyZNo33Zd6Bsygs9dv8wHA/CHu9PTVaxo4dQFFcY1M2yaMYFlduXOfSd8/s8dSniZdQ2W3hQ6O7dGW6g4YpUnOlT9LRlow1J2W7dpP45ZtYDKGuQUdK9OxP/0I/MlW7QYVSmn6jfjOG/cf0ZjFa3ic7k3rsn63HTlBQ7o2jxtG/124wgcr0MdDcwNo44F/yX+pSmeQSXru4N7Ua/xM2nf8LD8zdUBXvp9T7Y4PPVu6cz+/h6LLwtqyWkWqUboItRwWQF++facRHZszee/iNzWUjHT9QZdLMMh332b1yc3LjxOeoeiysILsYs118/Sj50Eu3OjztXsPNYm2tAlr1rSpaNnI/tTY04/jY2NEi0aH5wbQtDVbNPMPh0hrRntSuS4DHSL5EvAzxDVY5fkT+jDIIEHKQ2EjYKPvtIhEEFAaAkJYlSYx6a9RCNj6m2CIK7DZrxGw4aBh+ZzUtxNbCy1FWEFgt4wbRruOnqJxy9Zr9CK4S7D6GWT2XLBlNz8DK2j/5vWodMcB/O9ebrXIrXJZKtt5IFvqQLSwsYWFEdZckISwCOs8r1707tPncAkrrF8LhrlTtzHTmbDCOrR8VH9O1KSOh21RrQLtPX6WLYTVShRiayRcQ6NEcaWFQ93ZEusxbSEh4QwI0qRVm2jFLpWlEtawV+/e0z+nL/DvK0YNYGsZCCs23CDwsJzNWr+Dn4fVa9O4oUxqJyzfSNGiROH+wArWzmcSW0FdXSPThRXTqU7/UUy0tAsI0MQ+HRkzWKBQtF2CYREd1bklVe05hIh+MTFeOKwPWzD7TpwTqs7ghBX6s3bMYD40GB4sLnHFqIGc5GrIzCVUOn8uGt21FfWdMIdd6EHWQcZ1ZUdGRtmyBXJTrX4jeHwo2i7BOFiAdRLWbBxsTHDvyOSq2ZCx/LwuwgqLXZf61ahKj8Gkvl2lTc3KBKJWf5APffr8lYk/rK8j569ggtO+dlU+HNEuFQrlJY/Wjah2P2+NdTRHhjS0ZHg/8p63XHMwgAOV3VN9aPic5bTn2Gk+3IA81P2e3LczxY8Tm1oOD2ACvXXCcNp55CRNXLlR0+SqoHhTEFYUkGrEKaoJKyymIIG9J8xiwpouRVJa7etJLYb509W7D/mdUV1aUt5M6alm3xH8b23CChmu8fMkJI9Tx+TCQj2sQ1Mq2b6vBq/wFnRdhBUW6+EdmuslrDjwgIU+OGFdMLQPPX7xMkzCCvyhA7CeqsuwDs3Yit7Iw5f/hGzBB2eNoeJt+xidoTi8MdvqN3ENthHyNvxO22jE0qwgYBQCLtkaSJZgo5CTlxSFgC2/CVZ3BbaEZCIIIEhfQO92lC1tKqrTT7eFFdYwEFrtgqRAuq6NYAvr8qnUw1/lEgyXyT3Tfch/yTpau/ewppo1fh7spgrLGK662Tt9NLvAqq+eQT3xY8fiDT5IRk+3WlShUB6q00+1SWXCOsaDnr9+R93GTmdCxoTVrRY1GRwy6dK8Ib3o3cdghLVAkIV16G8LKxPW4UGE9fRFqlgkHycncvMcE25cGMgnXBJneHSjc9dvU+9xs9nteN8MX+o1bhbtPxE6EQoTVp8gwrp4HW+u984YTcNnL6Ot/1O59GF8INBRXSNTUy9/DWGFxXfkPFVcHsjGxdUzuI+6sjG3qVWZkA0ZslUXJqxtG1PTwaoswR3q/kmNKpXSXC8EK12CuLHp1bsPtGbP/0LJfXL/zhTJRRXDCqK1f6Yfzdm4k91B1QWWRViXK3cbzONY4TOQXUcnLNtAi7btCdPitWzkALZ69pnwmygzYc2UjhPuBC8g1gnjxaYZg7rzn2v39eb/ZcJaoxIfNKiTLoG0pfsjGTUf4q+pAleujOvdgWr0HsbkvEfjWtS2VhV2HUf7aqugNgBwO+/pVptq9hnOBycoTFhH9KMBk+fT3uNn+G9w8YWFfOPBf2lOsKubokeLyhbcWR7d6duPH1R/gA+7gx+cPZb8F6+ldft+zxFYvpEgyWd+EGGdGERYg6zywJQJ63gVYS2VLycfUMzeuJNdy1HixorBhxCYRygrUef130mXkLEbMsRByumrKqs2PAZAplVzT/+isnzUAPZUCJ50CS7VsNS6DQ5mYfXuRzfuh0y6xIS1TFFy8/htYYXeP37+6jdh1Uq6BH16/OJVCD1pXLkMuTerS8Vau6vwd3WlMyumUaEWPTUHC6GUWYF/YNfgQuFnDeYETDrWHQUO1zG7rH9KOea4ZVROgYAQVqcQswzSlut4kRxZeFMbXgFJu3jrnv0KKoIAGkJYcXcnNvfaBdbA9x9DZ9PVJqzxYsfkDfHQmUtp66Hf8VXBCWv8OLHowKwxNGDyPPr7qO5ETSCs5Qrmpnr9fbgrliasiOnr1rAGk8GXb0O728KC1qRqWXbzRUygT5eW9OTVayassCCCpHf2nUaHzlwMhZ02YQVB3D/Tl/pPmq+J+8X4Zg/uQamSJqK/eg7TENaTV25qMrzqI6zuzepQ8dzZqdEgldUJRZuwerRpSLkzpaemWoQwLCUPTljhSnto7jgat3QdrQ5Gbn27t6GqxQpQgeY9uBoQtJbVK1LrmpXo5OUb5DltERNT7bJ9kjffzTtkxmLNT9qEFQSrTrli9PXbDzp7/RaB8MDSHR5hnTagK8WIHo3aek/Q1AtL7RyvXlSt51COvwTecFce2aUl4YQEVs2/j54K1ceyBXOTV1s3qtN3JMfNougmrK60bqwXbTxwhOZt+psJVJ3yJfi6p3PXblOf5vVYtiCsILFwacU9o+oDC9QbUcIKq+bgdm7UxDPs61+0CSss90fmjyPvuSto00GV23BEi7UJK/TkzNWbIe7mRezy6O6tKW+TbkyyMaf2TvelEu360hcj74CNKA7Weh5x2/q+VccuXg3z0MVa/ZR2wkAggt9pwVEQUBICQliVJC3pa4QQsIe121Drql3e62cCgIYQ1ggJMyh5UHALa+yYMWj3tFE0bfVWTYIh1BnCwsrP+HBymPmbVS7B2sUQworkN72b1NZYWDE+bF6NsbCCvPj1aEMNB42mR89/34eqrjOgVztObLNw6x62YC0Y1puevnrDhBUEbd9MX7aYqmMHMR64+f789UvlEhzMwgorNMYPl+k1e1RXAaEduAAj62fPgFlGEdZmf5Xj5DfVeg3TwMnX2rRtpLGw4t7cZn+Wo6rdvThJkr6ibWFFvOr6/Ydp+lpVghyUGYO6sdUYd70iXvjohStsjUTbPl1bsavt5JWhr4RBHOjX79+ps+/v2EltwjqgZQNOojNuqcq9fJx7B0LSKDVhbVGtIrWp+dvCChyhE7iGpsFA1WEHCvri1c6Navfx5uRMiRPEpQdPX3AM75T+XThLeJFWvem91hVH+WAp7tOR3VHVVkxdhBXZsrdN8qbR81eyG/mg1o3Ysjxh+QZuf2LfThyDDMIKayws7HM37qJFW/do+qhNWOE2fPDUefZWQEEf5w3pzZZ8WFhxOAH5wJJ89e4DTT2wmqtlC+skElGpr7XBAQC8G9btP0yTVhh3TQ/iSa/ceaDXwrp4RD+OOQ1+rU2vJrXZ/T+4hXWVrwfdvP8oTAsr4ppxNVSn0VM0Y+xQ509yq1qWKnbx4L/BpR9x5fg3dMrRChKI4fqe8Mq2Q8c0ScUcbfyKHo8hC62iByidd2YEhLA6s/QdfOz2sHbrS7SE7IuIv7PLKwNMABAEapx7e8oCl+C+cAn+wW6miGs8fvm6Ju4xIioIy+PpZVN4E73r31PsNroxwIsu3b5Pg6Ys0CSxwQYd7rKj5q3kZ1b7DeLkT118p2k2mLg/9eiFq0w6e7nVJli36vUP7hLsyTJRuwQjsdOwDk2YsMLNs0rRArTjyAkmrCAeIJMoZYNcgpvrdAmeQf87fYHdkUE6B05ZoLF6whJWJl9O2nPsDJ1bOY2qdPdiMouNI8glXGzRBiyPO6eMpCNnL3McJwqwhqUa7/4mrJc5OzOeBxnBnbCwdGG8kMM/c8aQ99yVtOvfkyrC6tOf3ajVLqLYtF9cNYPcBo+hM0GZjYPLCq7cGwOGUJmOA+jth0/8U8d6f1HbmpWZTMIyDCvftkkjOHY3uDUY5F/XPbogc8jSiufZbXmoO8eSdvSZzLIFOdo7049mrt3GVldkd4bVFC6jeB5Jkt5+/Ej9J80LpVZICNW9UU0q3aG/Ju4Q8bSwjjb28OX3z62YxkRFfX/uXK9eBDdJNWGFeykSGOF5EErEGt94+JhdZ2FtU7uxI0azQLZMjAP6jPfU8cZYD0C6y3UayIcQwQsI7a6po6hZEH74TRdhTZk0McHyWKX7YCbr6He7kRMJCdtQgFvc2DGZsALPFT6D6OnL15yUC/HYKPtm+NHe46c18obLNO41HT57Kf8OGXl3asFXSCFOFsmpDswew1mT5wWLv4Wr8/ygZGCwKt9/8py85y7nJF9I8DWpXyeKEzMmJ0VT30EMd+MLN+6wTAtmz8RzE0midJWZHt05lhwHNHAlhnt+ybzZaXjH5tRksB/PC5RpA7tytu2hM5cQPC/gbQw3fsSGw+Ubbr54f/ukETwHMfdQmv5Znro0qKaxHOMdXFsDPcGahbJ81EB2AQcWKMh6jWRvDT18NXhGZB2z92dhYYWlNbzCCZh0ZOO297E5Rf9M+G47BT4ySMUi4JKtQQdRb8WKTzoeHgK2VmxVoiUDPvz2mnnRSABxHQmyTg5t35Td5+CmeeLyNcqZMS0haQ7cJ9WkwFANBimrXDQ/W71W7jrIm+RHL17xFSFIeoON9L2nzwn3oLo3rcMkslfATHarxaZ4eIdmdPjcZU4sA4IGYgfCmTJpIhrZuSVlTJWcycr1e4/YJQ4ZUXGY4Dl9IV27+5BwdQisODPXbWer2fPXbzhD67je7XkIXcdM42y6SKgD91RY6ZAMCiSmbvkS3KfZG3bSwi27Oe4NcXHY7E9dvYWJcfb0qZnEod+wVKGuVbv/ocTx4lL9iiW5zyCosG4VypGZr/FYtfsg3X74lFIkScjJm05fucljHdOjLRNGPI8kTkhO1LJaBZq4YiMhsRfahmsxsveCvIJA+PdsR/eePmOyx1ff5MlBU/p35j6DoKivSAkuL8RvImMq4iPJxYXqly/JRAdWLrhoY+yIyQSx9Fu0hskMsvVCF4Bz8AKrFUgHSEK/SfOYwOBqERwmzFy3ja7de8TED1bIfhPn0o/AH9S6RmV2ed2w/zDBmjepX2eatX67TnfbP5IkovHuHen01RuMM+6dbFe7KhPCTqMn08Wbd2mWZ0++BxZXo4DclC+Yh7Pldhg1ia9CwTUuC4f1pfHL1zPxx7VF1+4+YD0HOZu3eRdfK9O3eT2+ugduv/AC8OvehmM2Hz1/QfUrlOLMtSCYakIUHAf0EVZlNcFXEdb+3KcN+4/wOL3aNaEdR45rSP9cr95cBWJ4QSwrFM7HV/h08p3CV/hAlugTvAyAK/TbvUldztTsE3SXKNyqYY0E4UPCLSQe6uVWh5bt3Mc6irkA2fZoVIuTlyGE4Q/Wuxd06soNbr9jvWp83dLg6Yv46h08ly1dKp5fcLFG4iccoABbZHLGwc0/cwLowbMXVK0XEnOFLm1rVeWrdDAPYeVds+cfal/nLyaj3nOWMca4rqdl9Uqs14OnL+Txzt20k5Dxd3K/LuS/ZC3HD2dOnZLqVShJfyROyDJ/8+ETk9NKRfLTiDlLaS8OfGJE50Rhp6/dZLyxZuGQAm0hlhsHG8g+jDjsqas3G7p8Ke65coUMuJv1hNzNapeCNfK7bZdjkU4JAsEQEMIq6uCwCNhy3YYrMDam4blW2f3ddiYACMsmrDvwF4QlBZYykKOcGdPQpdsP6EeQ9SIiyoeNNIgrrCeBPwM12V4TxovD96YingxugSBRb99/oncfP2qsabFixqA0yZKwSy027S/evqPAwEAmKLjPEwXuoLDgoJ/4j//2S/U3FFjbcD/qvcfPmNxh86p5LvAnjxN1qV178Z76vlD130ByQXaADcgFCBzIICxFagtUrJjRKXXSJGzFe/3+PUWLEpVSJEnAyWLUbqSwWoFk43AAlrG37z8Gta/CXYXRT40FCM8nSxSPYseIwZY9kGTIBCW4rPA31Th+14O/6UqQA/KEzT9IP/r/i35RvFix+L5bWF1hzcO1LwnjxqZMqf7guEwQafU4g8ueMdeSA37H/MFhAbBCHO/zV285oRAUC+QQV6UkSxSf2wVpR0xwWHdj4pAiTfKkfD0O7m7FOxjr67fv6f2nT0x+oTsfPn2h1+/es27g0Al33eJeT5TkCRNQtvSp6NbDp9wecAFWSIaVPFFC+vTlC1sEQfpRIAtgzgm0kiehN+8+8P2/YbmSQo9BvNRutWrCOnTWEtZttAOyD4ufepzIBA0XYOgGskUDy7QpktGjYP3GHMmWNjV9/faNPRJgXVYlXVIl2cIYQPAQ8w0XXMyNtH8kYyv/2/cfGHPoMH7P8EcKnE9wf968/6BxCUYsba6M6ShS5EhMlNX30MaMHp37h4zLmHtq3UN9BbNnpoqF89KYRaoreLQLdCxXhrRMoi/duU+fPn/hvqJ9XleCrssCEc6RIS3PB1jcoWOoH7qRJXUqvr8Vd9tmTpOS3n/8RK/ff+C7WaGfXNdP1RqFgnGgr8kTJ6RXb9/Rk1dvuF0UWG/9erSjPuNnc8ywoxbMO7gGh1ckAZOdSt+E77adjki6JQgwAkJYRREcBgF7WqeL5DAwecVjlUubXRR7AtAuAJFO2CcCjquoIO1dG9Rgl/YLN+8wAVw0oi95Tl1Iu46eNJs41o7xoos373AyJlsWWHvhFaErCZUt+xVW27DGfvv+nTMfO3rhu1kzpg13mJKAyQ61wHGXRzsEW7pkTQRcsopLsDXxlracAAFVoiX9p9P7T4a+lsSm8MiHzqbwS+PhIeA8ygnLYNOq5djlF3G3SPqD+3vHLFqt847ZiOgN4mQrFy1A3p2aswW/+TB/m2Z8hcUYsaeGXHETkXFa4llY5quXKkxLtu01KImYJfpg7TqRIVlfAiaELkixIwScZ6m0I9ClK9ZAQAirNVCWNpwKAX0XsKsSLV3leEK7KvKhsytxSGeCI+BcygnXdxBXZHmG6y/ck0Hq1K7GxuoG3F2RaEpNEOHq62hXsxiLjb73YP1Whwfoe9ZRfk9qwN2syGiOmGYpdoKAcy2VdgK6dMMaCAhhtQbK0obTIMCXrxcM//J1xPuBsNpdkQ+d3YlEOuS8pFVkLwjYAwLlDUjAhCRr6phle+izU/dBvuNOLX5HHrwQVkeWrozN6ggYYl3deviY1fsVboPy3X+dggAAIABJREFUgbMveUhvwkBAFFVUQxCwNgKGWFn5EFauubG2aHS3J8ukfchBemF2BFyy1pdrbcyOqlTolAgYcn8dPurquwMdHiT5cDq8iC07QFEgy+IrtQsChiGA69lw93J4Zf+Js/YX5mLY8OSpsBCQJVh0w44QEMJqR8KQrigXASSmMOQaG7hOOXyRj5zDi9g6AxRFsg7O0oogoB8BXLcUXsE1N8huLcWBEJAl2IGEqfyhCGFVvgxlBHaAgCHWVYc/gVbAxw13OEaLGoWiRI7Md2vqyk6K35GcBklvcLelqRlMkawFd2Xifswv377R12/f7UBjrd8F3JX5PejeTO3WgQ2SAUWO5EJfv6sTASlAocKBEfoTM3pUihwpMt9J+yHoLk/rIy8t2gMCcWLFoIEtG9Ks9dvp/tMXJnUJSblwty+Scf34GUifPlv+TlhYWGFpDa84/DfOJKkp8GVlL8EKBFy6HB4CLlnrtxeVFB0RBExAwNBL1h3+9FkBK0nUKK7k0aYx1SpTjMp3Gqgz62rCuHEooHd7ShQvDrUePp5ev/9ggnYQRXF1pWolC5Fnm8YUsGQdrdl7yKT6lPgy7tqc2LcTzd6wgzYe+DfUEEBm4aHg3bkFzVi7jRZv22vhYVpeWSNFcqHMqVPSLM+e9O+5y+QxbYGFxyTV2zMCXRvWoJJ5c1Kn0ZPpw6fPJnUVh2A50qeh6QO707bDx8hv4Wqj68NhUcqkiehH4E96/OJVuAd0+hIwiZXVaDHY74uWXyrtd+zSM7tCQAirXYlDOqNEBHDqDAtrWIWvsbloh9fYmBtsC3/YUiROQJvHD6flOw/QtXsP+U7ENMmT0qQVGylF4oRUt1wJgsv1vE27wh1ZtnSpadO4oVS4Za8wrwnp5Vab79Jt7OnL91WaWtDPlaMH0uSVm2nl3wdNrc5i75fOn4uQ6Xr9vsNmbSNr2lQ0pmdbWrx1L63fr7tutLvGz5MWbdtLCzb/bdb2Q1dmYWUN1uDC4X3pxZt31G/iHAuPyT6qz5slA+XOmI6W7zrAlmUpRPFix6IuDarT5JWb6NMX81lD140dQqev3qBR81YYBXOhHJmpfKG8tPrvf6hA9kxUpVhB6hUwg759/6GzPrGyGgWzsl+y3lKpbJyk9xZHQAirxSGWBhwZAUOsq06RQdEKH7X4sWPRoDaNyGPqQrYCDO/YnPJmTk91+49kFUuVNDEVzpGFNhw4Eq7KpUuRjHZNHRUuYe1cvxrVK1/SbIQ1VbLEtHL0IJq6aotdE1ZYlnH3Z6fRU8w6beEeC+v29+8/6Ocv3cqSOH5cWuXrQUt37LcwYbWCsgZDb45Xb3r74aPTENbeTepShcJ5qV7/kfQjMNCseqTUyvJnzUhX7tynz1+/mXUIq3w96fyN20YT1jV+g2nkvOV07vpt7hcI8MQVG+h/py+E2U99VlYc0DpFrgazStKOK7PucmnHQEjXbI2AEFZbS0DaVzQChlhX958855h31On5kCWMF4fixYpFn75+pWcvX5Op3z0Q1nKF8mhcSrUJK4hWzoxp6ej5K4QYr/hxYlO0qK5E5EJPX73RWHvUhLVIq97s9ps2RVK6+/gZ3Xr4RKOLughr1ChRKF7smIT//fL1K718+z5c3Y0bKyZlSZuSY1exiZvp2SMUYUW8LPrpGikSvXn/kT5++RJunTgggbUmMDCQXZWDW0IQnwvSh7i2L1+/0at3qv6BLAI7V1fEUv6iN+8/UPJECfjfL9+808RWZkyVgga0bEBoY/jsZfzurQePNQQzYdzYFD1qVPr24wdbDFHg7gzcQUaBB/4X12B8+fadnkDmv37xM2mSJ6HYMaLzew+fv9SMMXbMGATrK1yC0RdgpE1Yo0eNQtAlF1LFFL/7+CkERgnixqYYQf1CnChIcWAoy55u7QM2cAGHnnz5+l2DWfRoUSlmtGgUJYorPX/9hmLHiMHYov5nr96EKyPIAWOKHycWZwQf0ak5vf3wKQRhhYySxI9LkSNH5pjml29VeAYviFFMECc2jwW6gfjnGOhX9GiM6fM3b+nXz18UJxZ00pVli3qCywQ6gH8nTRCfdev5qzesD0kTxieM8dXb96HwjBYlSCcjR6I3Hz5q1i7oM9rB+5BVkoTxuT9v3n3g51AypExOrWtWpqI5s1GvcTOZsN5++EQjD5ZVtGg8F5+/fhtCTpiz6Bd0BjJG/8LzbsDvieLG4TrwvLblEhZ7jB1z5MWbtxpotcehxgJt4WBBV4GeRoviyvHIwB26oNZn6KRr5EiUInEicnEh1vvg8xLySpsiGcWOGZ1jTUFc1frpQkSJE8Qj6MzX79/p27fvPI6wDnWwXmRLm5pixYhG1+8/oqkDuoUirKgLc9XV1ZU+fv7MuhdW2T9zDM3asINW7jrAj4CwDpm5iC7duhfmO4Zcc+NU2fAVvYMxoPOmfrgNaEIeEQQMQUAIqyEoyTOCgA4ExLpKpIuFYhPWskYl3uhig9qtQQ1au+8w+cxfaVICI2yUsalVb/a0CStEBHKI/3y6taKpq7fQg6cvOB4VG0jEEGJTryasLYYGcH+weZ7cvwv5L15LGw+q4iu1CSs2qF3qV6dR81cSNvRrx3jS6AWr6Mi5yzrnBkjovCG9acyiNXTx1l1qV6sKtalVhf+tdglGnRP7dKJuY6dTsoTxae6Q3tRyaADdefxUZ52If/No3ZCaDw3gPmNcvcfN4g0ucEZdM9dtoxOXb9Dkfp3p8u17NHnVZkIsZZn8uTmGdO/xM3T84jU6e+0WVStVmP4qUYjcPP2YSKZOlpg827gxYfWasYj7gOQw2ACP692eTl+9SQu37qFJfTtxrJvfojVMVsf0aMuWbVhqQOz+u3CF/Hu1JyRgQfsgDa2qVyT3ZnVp7OK1tGjrHq4b7QAjuEmfuXaTWlavSO3r/EnT1mzVWFhBrCf168zjBNHG88t27qdth45zHQWzZaIW1StSn/GzmYSP79ORuvhNDYPohNx5YfOPGEC4KO87cZYWDO3D+MzdsIOSJUpAk/t14TqHzV7KhP/s9ds0Y1B3bn/xNtUYtAvqHN21NV29+4AWbt3NLpa9m9ShM9duaQgrDhwm9OlEq3YfpL3HzpBPt9b09v0HGrN4DQUGqlxoYZEb27M9NfXyY7Lq36sdDZm5hEkS+gUX+AYDR7HcSuTNQVMHdKUdh0/QwCnzKE7MmDS6e2sqkScHjZq7nJOMnb1+i8c6YcUGJv73njzjwx33JnXZi+DG/UfcLsjctIHdqIf/DD7MWeLdn9qMGM/jKZAtE8fjgsyg79ABxOiO7NKSGg7yYSsdvBza1a5KxXJnp65jpvLBCuYg5m63RjUpe7rU1GvcLCqWKyt1b1yLuo+dzgcAmNfLRg1k3dj17wlqVbMy1S1Xkur2G6GTvGVK/QeN692BZf3o+Usa2bkljVu2jrECRuPcO9Lhsxdp6fZ91KdZPcYLOg0LZ8HsmWmWRw86f/MOrdt7iHU8R4Y0NKRdU2ro4UMXb94NJdccGdLSgqHudPfJM46xRgwqDrqGtm9G7UdNpEpF8rMewe0X86XbmGlcBw54PNo04gMgzIPVvh48RrUXSO2yxal47uy8NqX/IznP0cYevvT5a2i3YRwOQG/+PnqKth8+RrXLlaDuDWvSrqMnNRZWzCnIz3fBKp4vOyaPogFT5tGe/07r1NeebrWpXa2q1MhjND199Zr8urelLn5TKAwnCE0d+qyseHDV7n9k3+AICAhhdQQpOsQYhLA6hBhlELZAwBDrqsO7Run4mGFzHy1aVHr68jWTR1jNsPFvMniMyclGgstZF2HF7/myZKAVowdRN79pTEQqFslHg9u6UU334Uyi1YQVm+XdQRu5plXLUetalalOH2+2CGsT1sZVytCQdk2oaCt3tlQNbNWQsqVNRW28J4RSPVgL14314rqnrNrMv2NzC5fgSSs2MWHFphZxtIu376VVf6s2dmN7tmNLTZ8JoWMdYaXZGDCU2o6cwAQgdbIktCFgCLUaNo4u3b5H0wZ25Q1xF9+pbNXC5nbXlFHkOX0RHTpzketf4TOQSWJb7wlMdEBO/ls0kdw8/JjQoOhyCcamuleT2lSt11C23FYolJf8e7ejpoPHMpEB6UXfR85bQauDNqmtalSifs3rU/5m3bk/IMMY/+wNO3nDjvHj3ycvXyffoIQxsHQhhhWkGDGssKzunDKK1u07rMERlsuFw/tQh1GT6cLNOzS8YzMmITgIQGlStRxt+ucofdKZkTeksnaqV43jlEH8cKABF/AejWtRg4E+bKlEXQNaNqS+E2fTvuNnuX6QmsrFClD5TgN0WHGJ+rdsQOUK5GECAF1DAemDhR8xrDjM8e3RlmDNbuY1lr59/86kBuP0W7Sadh45wRZI6E9P/xl048Ejltme6b7Ud8IcOnLuEvVyq0MNK5XmfsOah7LYuz89fv6KCStKlWIFaLx7Rz4kWhFkPfPu3JLKFcjNByRwI0W9J5dM4X5hnYJM1vsPoQ37j9CCLaoYYp+urSlurBhMYFX60YEKZc9MbUaMY+sx9OzM8uk0dvEaTey4LpdgEPAZHj2oWs8hbMXGujB/aB8mVe7jZxEsmP/M8afWw8cxuYe+4/cmg/1CHXLByrt2jBf5Lfx9YPTPbH8aMXc57T12mglqvQolqUo3Tz7MgUfEjkkj+QBhyXZVMi8Qv3xZM1Lr4QHsXYH2Ti+bRj7zV4SZ8Gtoh2ZUtVgBnj/Qe5BgWCRPXL7GBybQc+Qy2DbRm/I17Ubff/ygP4sXonHuHaho69689nWs+xdVKJyP3Dx9uR9TBnSlU1dusL6D1COLcMDSdaFcqfGbf8/2FD9uLJ7jqBtlQ8BQnkOIYcUzIPHQZc/pC/lQq0fj2lQybw5Ne9qLVdzYMWlkp5aUP1tGOnn5BssRBxH6ilhZ9SHkQL8LYXUgYSp7KEJYlS0/6b2NEBDrahDwej5m2ETN9OjOm+N23hP4yhLtAjc6uO1qF33XyYRFWNFmnkzpODETCFbV4gXZClShiwe9//hJQ1iLtOqlcZeDy+m/88czKbv54HEowgoymD5lMrp29yFbgxBLW75gXqrczTNUv1MmTUy7p/lwHKg6Fkw7hhWEc+eUkdTVbxqdunqT64CFsXaZYlSl++BQdTaoWIpaVKtItfuO4N8wRhwCPHnxil17d03xoZW7D9Ls9Ts07y4Y5s7XyHT0mcx/WzyiH2/+Ww0fx/+GW+rlNbPYSqUmZLoIKyy/IBYj5izn9zKn/oNl6j5+Nh0+e4kPBLBRbjHUn87fuMPPgFCN6tKS4HYNN8s/kiSiVaMH0dxNu5iwou/7ZviR+4TZtOvfk/yOdgzrH4kT0p4ZvtRj7Ay2fKLA6rdytAftOHKcxi/bQCDGODwYMmMxbfnfMbb4wlVad7KfkMq62m8wE7eJKzZy3XkypWdLZmOP0Wx1A+kZ1KoRVes1ROMC3b9FAx5b+c4DQ7n5Qy82jhvGCdaCJ8GZ46XSMxBDWLu3ThhBe4+fpXFL12lkBasYrNOthgdQjVJFqAeSfvUeSj+CrgECmYc7L0bQpUENavZn+RCEFTJ6+ea9hrAikc7Evp2ZACIpDwoOENrV/pNyu3VmQgSCenH1LPKeu5yW7djHMoJMQE6PXrjC77hVKUuNKpXW6DkILJIq1eg9VKVDLi50ee0cvqpl/LL1/DddhLV/y4aUL3N6ajZkrGbMLatXYq+Dyl092CV8z3Q/tmCCwGKsWdOlosu374eaC0VyZGUSCMKOgwCVXsRlIgz9hn7Avd8zWFZm9Bt6i4MEFL8ebSlnhrRU031YiHFMW72FJq/aFKpN/AGHF5WL5tdgAVfyTeOH8dwZNmuJRocPzxtPpTv0Y8sx5mm2oHHg/3euX51wn2m5TgP4+UGtG7MO9xg7nQ6cPMeW/UfPXoRyXMEhBg41ICdk2laX4DGscGHfOdWH5m/exYc8KGXy5yLorLo97YHhUKhG6aJUtVhBKpUvF01bs4Wmr9kSpkty8PfFyqpTTRzvj0JYHU+mCh2RS5Z6cq2NQmUn3bYhArCuImNiWMWeE09Y8/sD98c5g3uy+ywsJ7pKv+b1KFfGdCF+Amn0mbcy3I0TYgPzIOlSP1XSJe2CtmFdgLtt98Y1qXynQRzrBivI31NHUaEWv7MEg0hcXD2TevrPZMtoFyRdqlCSGnmEzBKMbL85MqTmjWDx3NmofGePUO1ig7re34uaefmzGy2K2sI4JSjpUvb0qWnd2MHUw3+mxh0TBAL/wXqjXbzaufGGu9Xw8aF+g4vykfkB5LNgFa3f9zvh1MS+Hal4nuxsFUZZ4t2PLXL9J6mscCCsV9aCsE5j11QUuP7ivsiOPr+TLoF8g5gu2LJb9R4nUIrCrpiI3wNhHduzrcbiimdAckZ1VRFWuGmCDK32HURzNqoIK2Idt0/2pjbDx9O/51XkCIR1tZ8HLd2+n+Zv/psypU5B2yaOYBdouDGjwCq83GcAW8W6jZnOljnoT8NKpejfc1do6Mwl9ChMC1FIzYdFb+OBI5rNfSSXSByjefvRE7ZS1a9Qkt15a/UdoXExhgW1USUV4VBbUNUCgdXwn7n+NH/T3yEyVc8NIqx9J85hy+Lh+ePYXR3uquoCcv9XycJUsHkPQobq0gVysWuo2kU4uNC7grD+VZ7qD/htYYWrNGKIB0xWyRaEdbx7B2o+xJ9d0lH6tahPDSuWZmsfCnTt0hoVYUVfoF9bJ3lTr4CZ7E6ufia4To7u1prdflsOC9DowpV1KsI6bqmKsLo3VSVdwrxUJ12aM7gXx+CqLbV4Tm0FLti8Ox9kwQrr07UVxyvDE0FtGdZW+Npli1G3hjXDTIgGucLSD4zVBXIEMSzQvAeTWrixgxyC0Kt1GuPAO8jkq6vgYASu77DAo4Cwbp4wjDYdOEr+S9ZqdPjI/PFUun0/DZnGD1iD4FKN9QoHEqU79OfnEWfr1a4JlS+Yh13ocSikjj0P3gccxByYPZYPQmABV5fVfqqkSyPnruBY5oOzx/LBgfqgDPqGwzZdawrqGNW1FbsL45AF+OAwZMyi1bRsx36dGAT/Iw4ha5QuEu5zxy5cZUu8FEGAEbDm5kMgdzgEhLA6nEhlQJZGgD/UpcL/UNtbZmBbfCdgM61drji9//hZYyHTJRskCAEBCv4x+x4YyIldwithEVZYDRCfmSZZEpq5bgcVzJ6JJvfvHC5hVVmbZlBb74lMzrQJK5LftK5ZiR4+e8kEp4dbLapdpqhOwgq31Q0BXkwWTl3RTVhzZkjD7q9wk0ZspL4CwgqLEJ7XLsDu0Fx/8scdr3v+p/l5Sv/O7B5duoPKmgPCCne/AZPn878NJawHZvnR7v/OsHuprsKEtUdbauqlchFGMZSwth0xQRMHrE1YQWp3TPZmt+ejF65yvUh6tdxnIF2/95B6j5vNCahgwQW57Nu8Hr1+954ae4bleh5yFoBYYGMOq5Kugjp7NanDVm118h+9hHWOPy3cspvmbNypqVKbsILUzlm/g12f1cW3e2u+h7Z4mz5MWCsUyUf1+4/SmWVXF2FdMKwPJzEKTlhhhWwxZCxdDEqgA8IKS32x1qoDDG3CigRhsP7CCqo+INDGBYQVd3ZCJqxDLi5kCGGFBRnrQdeg2E68W61kYfLt3oYKt+jJ7tWQDnRAHRMNt2RY0bU9LUBY2S160Gidyar2zfSjzQePaiznaAvW5UaVS/MBCgragNUa8bnBx6GPsMIdGu2iqAkr7hXG/coo6H9wwopvRYtqFfgABO7/CD3oUOdPDWFFvC0SeXWs9xfBRR0JmdqOGB/KE0VNWEfPX0Xr9v2+xzk4YcVhDsj6sFlLaVNQLL5OxQ76I+5Gnj24Jx+MqC3ViH1H3HXOxp10HpZo11cklwEHt/87Fl435DdnQsAWGxFnwtfBxyqE1cEFLMMzPwJKs67a6htRKl9OdsE9f/Muu2giIyqSsGiKiR0Li7C2rVWF3KqWpQYDfNiiCiurPsIKC+jf03yY3L14/TYUYUXcJCzEE5er3Ed7N60TJmGFu+/uaaOos+80dvNDwd9W+eIeVtW1Nsiai/bcx82mHUdOaCABAdCVIRTW3l5utahcx4EhDqlBOsAEdk4eSZsOHtXEeqLCpSP7s7UGVmMUQwirX482nGFUbWFFf+BumiRBXKrVxzsEeYArN5KzGENYEf+3b6Yv9Zs4V5NACZt9kPgl2/exhRVuw/tn+TExDe42DCssLMkgF9j8L962lzMXIy50le8g8luwmtbs/b2pD0vh1o4ZzPGvsBaqSRFIlVotI0pYYaXfMmEExxTC0qsusH7CygwLK/CEGykyWQc/AIDbMPoA920QOVjdYMUNnm0WljLELoLYwH08uIV1y4Th7D5rCmFNCZfgmX7kMW1hiHt44cqqxscQwtq9UU12w1dbWGHl696oFpXKn5MaBlkngQ1IGtxjq3b3Yks55I/kTxgnxl+tZCEq32mgJou1Gk/cHTrTowfV6etND5690OAM6zjwWjpyAJN3uBarC1zWkyWKz4dIKNYirFP6d2EvBM9pC7ldyC04YYV7ORI/Ib0wwhgWjehLXf2mc8Ko4AUxtrum+tCqvw+GsBxjvpwLsrCqn9l++DgnXVKX4PILXicOSBDbj3hadcbzRpXLsCt/rsadw7yLNXgdYmU1//7CoWs08Zvv0NjI4PQi4JKlXjtRIb0wyQOCgAoBsa4apgkgiXCBU9/vhxgzuARiM4XkNnAHdB83y6R7CZE9FlYCJHIJvoghXrVEnuxUrz+S6Xxn90m4EJbtOCCYS7APlWzXlze22ND1bFyLcmdOT51HT2GrFruClinG2U9x9cepZVPZGoeEKHDjQzZdWG7LdugfyssJ8XjYXHIG2CCrJPozfVB3JpTzNu2iyJEjMTkDoQZpRdwlrC3YMML1VtuqFC1qVHZjhuvl6t3/4wMAZDvFZhhWTViq0iZPQq1hnfn2nTf/G8cNZQKkvqICSY6evX7LyXxQkDDn7IrpHIu67ZDKCoKkMGUL5uaEQLBw4uoQJKnChh/xpkgKBLzgvokkMogTBsGCayHeUbuSAvNhHZppMFYR9kG0cMsejsED0d46cThboNWbecRGzh/iTou27WG3TDyDxFL/nr9MsCyhwMI1oW8naj5kLLsFg0Aha+v9p8/5dzyPOF4cAiA2D67CIOy6ritpU7MyJ+jpNHoyW3lBJkvmy8lJrGDdR5xo14Y1qGaf4awDKJ5tGrOreMUuHlp1qjRwSPumHNtcb8BIjvuFFQ6xsncePeFssqo63Kh0/pzsWgq3YjwDottnwmzOsAwX760TvTkT76Ktu1kf82TKwMmZ/rt4heqWL0EerRsz0cCVMbkypaMJfTrTzQePeCwoIIxjerSjFkPHauKK0S4srIVa9uBs2Sr5z2AXUNbJSJE4WRninhFTicMOkKAGFUtzsiLoJLLvgtiqkwaBXCIOFgcMSIKEAn1AHCticJG9Ol+WjHTr4WNa4TOISTYyFGOMiDVF4qyhs5YwBiCwfgtXczv1K5bi2MsKnQeGuq4GbSIBGRKqTVm1iYkVvBpwCIIDIsTpgjQjzhgygFV++yRVUqst/xzlPiK+FxbWpoP9+N8guxdWzWLdDAhy79Ve6RAzD71Xx5FjHdgYMIy2HvpPQxARq75vxhiq3M2D9fN/cwPoyNnLHFuMMfZuWpcqFclHJdr24eqxVkG3kRUYmGyb5M2HDkjEFLxgzuEKGxwmwSqMtRTtI0kW3G5xGIJnMB8KZc9CHUdPYt2AFwW8gbb8779Qa0qGlClosXc/ajnUX3OlFw5DsqdPQ73HqQ65DClwPweWYRXE8sLdWYogIC7BogOmICCE1RT05F2nQwBxq7CwhlXsMXbV2idSiPPcOmE4W0rUxAsbJ2yMQcYGt3HjeKnCLXuGe0dgWBiDELauUZn+LFGI78k8dPoCbTr4H129q0rQonZ1A5k7fukau2jiyowTl67xhhibK5DmU1dv8L2IaVIkoQJZM3H8GO5rLJIzC3VuUIMSxolNB0+d40RBuHrCu1MLuvnwMZNuuNbiGhlccYLrcLStooiPw9UZcPFDApifv37y9RGvP3wkj6kL+FoZbKRx/Uu2dKk51hVEE4l41O552uNHVtPpA7txjCWS+CAj6vr9RxhjEAts0mExBOlBMhcQud3/neKENkjYhHgzEBWQbliLYemB+9/j5y9p/PIN3FfE2gErZKNFXWMXreGNMMjfoFYN6fKd+0wgEPuJZDMgCSAWSEh17NI1mrZqC7uMdm1Yk7B5P3T6Ik1bvZm6NapFJfJm58zRs9bv4A05YhVhKbv7+Ckns/rx8ydff/Mj8CcNn72UsxvDzRFEATF2wBxZfEfMWaYhYXClVWFxhq9pyZ8lA8fowuKKrM648gZWPV1u1yApblXKUdcG1enCrbuc4AjEDOQVLttwBwYeIEFzNuyirGlTUpeGNfjuTyRNAln6XVSzDIcOI7u0YnKiThSFrMoFsmeiMQtXs76AKHao8xcfBqiy2tZncrr1f/9p9AjXv8we3IvjcZGx+N9zl2npjn0sa7iHLhk5gAnJ9fsP+TdcEYO7T30XrqIDJ89SvxYNKGPKFHTi8nXuZ+5M6alD7T8pftzYfKUKstLCE6FOuRJ8iIFnzly9yQdySEiUP0tGnh/ABPoCHalVtjjrEeb13I07eB40rFyGiT1csRGbjDHjd1g50T8cyIxdspZ+BgZS+cJ5mUxOWLaer9xBW5NWbmTSjgOWxlXK8iEIxtO3eX2+bxnJtXQVHKJMHdiN79wFRhdv3uErnTAPQfya/FmOMqX6g69WQcZvyBQYB/4IpDrlS3Kf0c9Z67fRzn9PUJOq5TnB1Kt37/hQRZtgVS5agA9z4H6/fNd+Wr/vELWuUYXJOQ6blm7fy4c33RvX5itycEjCJ5n/AAAgAElEQVTkPXcp5c2UgTMr40AF2MCyvnB4X54/sILCkowDAlxTA4+UBHHicKbi0PcIEyGj77heHfi3/y5cpe+BP/jqH2Qg956zjDb/c5R1y71pPapZphhfFYUxjl+6jg9htAvmtfrwcOrqzYR1G2R1yspNfCesoQV3/EK24ZX9x8/Ss9fh319saHvynMIRsPaGROFwSfd/IyCEVbRBEDAQAWywkBwD/xtWsafYVXv5LmBjBOvNL/rFcVGwLkZ1daXPX74ZiHzEH0ObuCIGm0EUVfvElklY7tR9gSzxLDbK+gq/9+uXZjMJwoP6w8pmDIsdEqHAAvT12zcm1yCl2gUZQEEqQbD1ZUZGX0HiUA+sLNoFVrjo0aJw3LCuTa++MeJ3bPhBgN9+/MgEV10wfrT94fNng9wFDWlLNZ4YjCMIMjDVhRH6g/a1MQJuIFVwKYVb5YePnzSH+BgHLKa3Hz4ON/EL6sD7wEydJEh/38OfXdAr6B8IG0gOdCC01TwKX2Hz/tOnMOMFgTfcgIFN8ALdQvwudAC/gaiAZASXl/4xhP0E6gPZMUQnddXCuhI7JocEqOegeh5iTqDfyOCtLmq3VbQJfUC7wd2hw+opyDv0HIco2gW6FCtGDPrwKWQfTMHFmHex3uHuW7VuYYz4/9AH4IT+Y8yBP3/pXYfgho9s0ijACHfs6pov0H3IEPqnK8Qg+DgYp+jR6bOWTCIyVrGyRgQtJ3/WXjYmTi4GJQ5fCKsSpSZ9tgkCSrKu2u03wW47ZhOVkkYtiADiknGHbPBsseZrThTZfFhKTUpHQKysSpegFfsvS6cVwXaspoSwOpY8ZTQWQgAWE7iK4sMcVhHrqgHgy8fKAJDkEXMgEFYCK3PULfczmAdFqcVxENBnZUUoA+JtpTg5ArIHcHIFMH74QliNx07edCIEkiaIx3cbhlUQh4U4O8SD2UOx22+C3XbMHqQmfVAOAqLIypGV9NQaCBhiZUWctvb9xdbom7RhRwjI0mlHwlBWV4SwKkte0lsbIVC+UB6xrpoDe/lYmQNFqcMmCIjy2gR2aVQxCIiVVTGisl1HZRm1HfYKb1kIq8IFKN23PAL6rKvoAbJK2tK6qphvgGI6anm9+j97VwEW5RJFDyAoSNgd2N3d3djdHSgGSCglKSAKii12d8ezu7u7uwNFRYH33bvsSiwsscDuMvO+973H7vwzd87MPztnboke1A0BsXjVbcaEvCmLQKE8uVC9bOxR9EkaoWVN2TlRud7ENqpyU6IuAmkV7yjysKrLZAk5UwcB1q4qzDN3LXWEi+g1TfwGpIlBpuoyEp3HiYBYgGKBCAQUIUApsOKKpE+5d28+fKqoGfG9QCAmAmILTtOrQhDWND39YvCKEKAfXspfGVeR5JhLXd9Vdd/HKQUDpXeQm8pC3QenaJGJ79UEAbEQ1WSihJipiEB8tKzr9h1NRQlF12qLgNiC1XbqlCG4VvGOg8QSUAaSog2NRKBMkYIoW8Q01rFRAAkycVKFoq4vMl0KzJs4BgfOXcKynQeiQhnHoLJmMsbnb0FKyz2pCnMoZNBUBNT17dTU+RDjSk4EujdvEGfzFC2YogaLIhBIMAJiK00wZJrygCCsmjKTYhxKR4CIFAWRiMu8KTV/eDVl325Zuyrj7DJ/JX7+/h0vwqqtrY0zS/1x9d4jDPWYofS5Fw0KBJSLgKa8rcpFRbSmmQiQHytpWmMr7z594bgPoggEEoyA2EoTDJmmPKBVTGhYNWUuxTiUjICiMP2qpF1V8tCV2lxcvy/GGQ0wcWB3uC5YiV8hf2L2G+nhLCZGyGpijPvPXnK9oR1b4eLt+7h054FS5RWNCQSSBwFx0koeXEWrqoYAXfK2rVcjTrEOsSvNF1UTXcij6giIbVTVZyjZ5BOENdmgFQ2rOwIiRL9yZjCu35fMRob4/vMn/vwNjZOsmhgaYGTXtqhRpgS62Hnib6ic+soRV7QiEEgmBMRJK5mAFc2qIAKNq1aIM1ghmQSfvXFXBSUXIqkUAmLbVKnpSE1hBGFNTfRF3yqLgCTYUuw3xKRdJXNgcUMccwrLFy+EAjlyICw8DEcuXoNZvZrImSUTdp08h0cv3yA8XPILlCG9HupVLIt8ObKy2fWq/w7j89fvsgYNDfTRvVl9hIWHI6uJEbYcPoWHL15DR0cHjaqUR57sWfDzdwg2HDjOOXLLFTNFrqyZsffMJeTKkgkt61TDm/efsP7AMVkwJ20tLZjmyYlShQogT7asuPXoKU5dvy2TySBDepjVrc4BoO6/eIUcmTLh8MWrCA0NU9m1KgRTFwTEyUtdZkrImXQEyCS4hoIUN2tF8KWkA63pLYhtU9NnON7jE4Q13lCJimkJAeGDk/jZzp45E1Z52OLr9x+YsWYrrt5/DNPcORFgY46Atduw+fBJ5M2eFUsmWcFr6Xomtf3aNEGnRnXQ18kX334Ec+dbpjpj2c792HrkNGqULQkP834Y4DoNr95/RJ7sWbHMxRrXHzyGpd8C6Ommg0W3dujTqhFmrd+Bk1dv4c3Hz3Ac3JNJbF9nX26zZ4sG6NS4LnrYe0ELWljpboP1B45j86GTIL9YkmnFroM4cO4ySprmxzKX8ag9yIoJrCgCgaQhIE5eScNPPK1uCJBZcFwxIEjDKoIvqdusprC8YttMYcBVtztBWFV3boRkqYSAIu0qiSVJZSP8b+RNEf2+zLQZCdPcOdDWykVWJdBhLIwNDdDD3pu1nCtcbeC7YiO2HT2N6mWKY46dBTpYu+HF2w/IlyMbDs/3QZU+o5nAEkHd7OsI/9VbIU2JsMzVGp++fmPCSqV5zcpMiikI0/HLN/izvq2bwHloL5TtPgK/Q/5gSIeW6NWyIdqMdWbtrJ/lMGTLZIx+k6ZCN50O9gR4YNWeQ1i+6yCTVD+rYRjvvwARSuFUWpGiW/VHQJy61H8OxQgSioAiLSsFXzokgi8lFNa0VV9snWlrvuMYrSCsYikIBKIhIIItJW1JSAirOfR0dTF8coCsMcueHdGhYS00Np/AZDCLsRGTUTId7t+mKcb17Ij2Vq548votf3dy8TQ0MZ/IGlUisFunOcN6+kLWyFJZ5joen74GRSGsPqMHMSG++/QF1+nVshFch/dB1b5jWOOrmy4dMujpIij4J8j8l9owSJ8BbcY5Q0tLC5NHDUCr2lVZ4+q3egt0tLX5OVEEAglHQJy0Eo6ZeELTEOihIMWNCL6kaTOu5PGIbVTJgKpvc4Kwqu/cCcmTCQFFwZZuPHyCmw+fJlPv6t9sbIR1SPsWrOGsM3g8E1b99HooXiAfShTIy9pOz1H90c5SQlipeIzsD/IVXrpjP2qVL4Xa5UvDZsZCmb+pPMLqNWogutt74cHzV3IJK/mw5suZDcUK5EV6XV3WyhYvkBetxzpzfSKolr06om+bJrj75AVsAhbi6et36j8pYgSpgIA4aaUC6KJLFUOA/FjjSnEjgi+p2ISpmjhiG1W1GUk1ebSKdRgklkOqwS86VjUEFJkDE4Gi/HH0X1H+IRB9E5GnYR3fpxMTxFZjnDmIUoC1OeZv3s3mu5VLFsUi53EywppBTw+t6lTlPKvff/6CXrp0bIId8uevrNN4EdYWjeA6og+q9pFoWM3qVUfNcqXgv2oLPn79hmmWQ1GqUH60HuPMZDWzsRG+BH1HheKF4TtuMGtkm4+0Z0ItikAgYQiIn9aE4SVqayICisyCacwi+JImzrwajEls0WowSf9E1CrWYaCYMrWaMiFsciJQpkhBlC1iGmsXIuG5fGhiEtaRHAhJahIsDWj04fNXWE8PxPDObVjb2mCYDZP/+pXLYZbtSLSzdGEN60p3O+w7cxFX7z+SdRgeFo63n7/g7cfP/JnEh5VMgufz381rVgFrWCdO/qdhbUUmwX1Rre9ofP0ejLPLZ8B2xiIcifCbmmU3CoXz5kLrMU5MilvUroIdx85ye42rVcTsCaPQzHwiXrz7kJzLTrQtEEggAuJnO4GAieqpiEDbejUVBF+6I4IvpeL8pNmuxTaqVlMvCKtaTZcQNrkRUGQOLIItxZ+wFsmXG22tJnFKmKL58zAJHeQ6DbceP8Pg9i0wtmdHdJvgyQS0n1lTDOvYCm0tJ+Hxq7eYZTsKjaqWx9/I6WTCw/H64yeuQ5rWzb7O+BUSgl4O3iwUpcCxH9QTPSd6cR9UiBhb9+2MRsNsmXSeWDQN+85cgsei1WhWozIGtmuOXNmyoPFwO6TT0cZCJ0sMcvPD37+hqFuxDGZPsEDtgZZCo57cL55oP4EIiJNWAgET1VMRAYmWtWSsEkjMgu+kooSi6zSJgNhG1WraBWFVq+kSwiYnAiLYUuLRladhNTHMiKU79yMsTEJYz1y/A/L/pWJkoI/+Zs04avD9Zy+x9/RFJo/fg39hx7Ez/HnT6pVw+tpthCOcAyJlz2QC+0E9YDbOGbmzZQGlz9EC8PT1W3wL/sm+qHrpdBH0I5jbNNDPACLNZNZL5sC3Hz9jU99Ojevg/eevHOk5vZ4uujath6MXr3Mqm7qVyiBjhgxsflymcEGcv3VP+CsnflmIJ5WOgDhhKR1S0WCKINCjecM4+9lx/Iy4GEyRmRCdREFAbKlqsyAEYVWbqRKCJjcCirSrdAt87sbd5BZDLdpXtMdTWhupSTCRzfAE5IUhP+JzywIwxN0fp6/fluFB5HSFuy0GuEzD39BQ+TgpEkwt0BVCCgTkISAWt1gX6otA46oVkSNLplgHQBpWkZNVfedXbSUX26raTJ0grGozVULQ5ERAUbAl6luYA/+bgbj2+FxZM7P5r7a2FkZ6z8LDF6/x5++/YEmK5pE0nGsmT2CyOnPtNg66lDNLJlQoXoQ1n1fuPozahPjBUQSp+F4jEBALXSOmMY0OQpFZsCQn65U0io4YdqohILbVVIM+oR0LwppQxER9jURAkTmwCLYUf45YMHcOGOrrIyw8HLrpdJiwJiaqcrH8eWCaJyd+/Q7B87cf8PTNO/maWvGDo5HvpBhUdATEQhdrQr0REGbB6j1/Gim92FbVZloFYVWbqRKCJicCisyByRRYmCvFn7Qm51zFaFv84KQo3KKz1EJALPTUQl70qxwEKPCS4pysIviSctAWrcQLAbGtxgsmVaikVVSktVGFeRAypCICZA7ctl6NWCUg7eCO45JUJ6KkPAIKf08UVkh5mUWPAgHlIyAWuvIxFS2mJAKKzIJJlrX7jqSkSKKvtI6A2FbVZgUIwqo2UyUETS4EyBy4cbUKsTYv8a25mlzdi3YVIBDj90T8wIg1kyYREAs/TU67hg1aUU5WES1YwyZc1YcjtlVVnyGZfFpF2w8U06U20yUETQ4EGletoCB6oTAHTg7c42pTZTYllREkpWdA9Kd6CIjFqHpzIiRKKAJsFpw3V6yPPX4pcrImFFNRX0UREFu2UidGq2j7AQJSpUIqGlMnBCTmwDVjFVliDnxGnYakEbKm2qaUah1rxLRpzCAod29CIlur48ApF3JQ8M8I0cXCV8c5VEeZKbVN42oV4xR97V5hFqyOcytkjoaA2FaVuiQEYVUqnKIxdUNAkU+NCLWfOjOalH3eOKMB+rVpiiMXr+HGwycJG0BSOo7oKVfWLOjZsiEaVCkHj4WrceHW/YTJAMDEMCP6tWmCQ+ev4uajp6hauhgGtW/JEZOt/OYnuD1VeKBN3eowNNDHun1HVUGcWGWgtEwNq1ZgOROSPzglBlW3UlmUKJgPK3YdQMif+KeKkidb9TIlEBYWhgu3aX0qYeGnBACiD41AoG39mqDL4tjKjmNnEhVZXiPAEYPQHATEtqrUuRSEValwisbUDQFFycwPnb/CuT9FSVkEYtvnB7RtjorFC+NvaCgo0fyWI6fw929oFOFKFSqAzb7OWL//KCbNX6FQ8PR6usieyQQv3n1Q2rm9YZXyCHSyxACXqTh55aZCGaJXKFvEFBt9HbF6z2G4Ba6ClpYWpo8fjjw5sqGrrUeC25P3AOXJzZMtC77++ImgH8FKaTO2RrS1tXF22QyE/P2LOgMtk7WvpDSeXlcXAbYjYe2/IJL2MSktgueOSPDP37/xJehHvBvLamIE0vS++fiZn6F2VnrYopRpATQxt8Pnb9/j3VbMiuHQ0dHBLNtRcF+4Cq/ef0xCW+JRgUDCEFBkFkx7O5kGiyIQUGsEBGFV6vQJwqpUOEVj6oSAMAdWndmK776un14Ph+ZNwcXb92ExZbbcAeilS4eqpYvj1uNn+BKk+FDvZTEI+XJkQ1/nKUojrDXKlcRKd7tEE1Y93YgxPHoqIzmuI/qidOGCSiOspLVd4W6LEZNn4ujFa8m+GArkygEyQyWNsaqWZjUqc+7fwC17lCZiSdP8WDN5AhzmLMPuE+fi1a4WgB0z3HDg7GVMX71F9kyubFmQL0dWXLrzkLWjSSvhqFyyKHq3agzbgEUIDY168ZO0tsXTAoHYESAfViKtsRW2bDp/RUAoEFBvBOJ7sFHvUaaY9IKwphjUoiNVQ0ASHTh2XxphDpy0GSONEJX4mFXGd19Pp6ODo4G+OHP9Dsb7L4ghIPVI2jzqOyw8PMqhPrI8VI/61NHWxuRRA5E3R1b0nzSV2wsN/UcEEjIGbS0taOtoc8NEmIkMytOwKmqTYNPWijmG6ISV0dXSioJvXJ+RYOERQJMM1coUxzJXG4z0noljl64jPCycMZNMm6RdebJKv49tbqUyRP6esKG26F/Sjkcu8upLv488nn/1/o0jSjsRctMgo68neXMfffHQ42u8JsJ1wUrcfvw8qoyxrOXoeEfHi/4uXagAVnrawWnOMuw5dV6GswRlyRxGx5LW+TY/Fxw4dxkBa7fymqK5keIYGUPJ0//uWqL/Leki4tMo2EhQWj15IkZ5z8Lnb0FJe+HF0wKBBCAgzIITAJaoqp4IxPdgo56jS3GpBWFNcchFh6qCgKIk5myW9EqYJSV0vuho3KZeDZA2qFj+PMhkZAjPRWvw7M27WJuK776uiLCSeW+7+rXQqVFtbDt2BhS8gw7rg9u3RFBwMK7cfYjC+XKjUZUKmDBzEcoVKwSLru2QPbMJXANXsXxX7z1iU1nSkl67/xhkmtmxUR14LFqNoB/SIDVRh5IzS2ZY9GjH5r+fvgbxs2N6dIhCWPPlzIY+rRrjv9MXUSBXdpDpss/S9TEwoTG0b1gLHRvWwZYjJ7F+3zGuE5mwso+rWVOQ6TERLJKzXFFTjO3VkYmHzfSF/AxpC7s1q489Jy9AN50OmtaojDkbdiCTUUbUr1QOzsN6Y8qyDbh89yGbhebPmQ0jOpvh/ZevWL7zAPJkz4I+rZtgYsBi/qxj4zq48eAJMujpYmD7Fth86GQU7WyVUsVQr1JZ9r01MsiAyqWKYfb6HShpmo/x+P3nD8b6zmXZyCSZLoxIy7fvzCUUyZcbdIm0bOd+BP/6DdJMju7Rni8dSMtYvGA+ZDE2Qv3K5RCwZqtMU6ujo80+y28/fcH7T1/QtVk9bDhwHOdv3mMuSN/9DQ1jrXzB3DlAvrSW0+YjNJqGMk/2rFjrNRHd7DxlZriEs3kXMxy/fAO//4SgZe1qWLP3CB4+f8X+uH1aN2ZMl+/cz2vDQD892tWvifX7j+HguSu8rupULAO3Ef0wf9MunLp2G3QR9vrDR3RuXBePX71lU+GOjWrj2ev3WLnnIDLo6fHYfccNxflbd7Fu3zGu8/PXb5h3NUNWY2NYTpuHPDmywrpvV3wJCsKGAydw+c4DmBga8LyEhYVj+qrNyJBeD0M6tMT1h0/wNegHOjSqje1Hz+DCrXsyius1ejBOX7uF7UdPJ/RVF/UFAolGQJgFJxo68aA6IRDfw406jSmVZBWENZWAF92mPgIiH1zyzEH5YoUR8ucP7jx5jiwmRljn5cAaPPKVi63Ed09XRFipfSKPG3wcOGjO7A07YKivj+OLpqHbBE/cf/YS2TKZYJOvExoOs2Etoswk2GmKTDyHwT3RvXkDVO1jwcFtFjpZMuEmf9LohTS6i5wtcfLqTSzc8h9/3aR6RcyzHysjrKQZW+Zmw2SMzDypkAaN/ibSF70Q2d84xRErdx/EvI27YhBW+oB8eUkjSJrhczfuch0/q2Eg09suEX6uNI43Hz5h0ba9/L113y6YvX47fv4O4UBO8kyCp1uPYKJL/d57+gIbpjhigMs05MhsgtkTLNB4uB2T2/5tmzH5I4JHpWj+PFjpYYf+zr64+/QFk6MpY4eg7iArJmlOQ3ujRtkSMBvrzPUL583FbZNP7qOXb0BE/eBcb2w+fBJ+KzdznYkDu6NFrSqYsWYbthw+CTKVXu5mi0/fgjDSaybX6dG8AYZ0aoX2li4cqGVszw5Mans7+rBG8tB8Hwx08cPtx894Pe6f44VqfUazxjJyqVOhDByH9ERXO098D/7Jmvqt0ybhyMWrMnmaVq8E95H90NLCEV+//0ClEkWw3N2WCeu0lZuZXJN2fe5EC9QfYsNEU55JcPlihXgNkpUAEcjmNSvDYXAvdLJ2w8ev31jzKs8keGjHVnxR0WaME779CMZki4GoUKwwzMY5ybTnHRrWYg3xvWcvMXfiaISGhWL0lLkICwvltbFxihNaj3HAhy/fePjDOrVGCdN8GO8X02IheXYI0apAAJzaJi6zYJHeRqwSjUAgvocbjRhs8g5CENbkxVe0rqIICHPg5JsY0hD9CgnhDjIbE2G1Z2K2as+hKJ0mZh+PD2HNlskY670dsOngCSas5Kt8YuE07DpxDk7zljNJ7dS4jowoyiOsRERI+7pq9yHWxM20G4nsmTOhx4TJMYCjqK1EHIl4PXzxmr+ngxiRN6lJMJGWpa7j0dnGAy8puBMAIobF8udFm7FOMdokzdz6CNIdG2EtU7gg1npPxGA3fxlhdRzcExVLFJER1gkDuqNVnaoY6T0LNx8+RclC+XHv6csIYiWfsJI2sGnNSmg01JY1oqT5JE1gFmNDdGpcF6v/O8yErn2DWrDu1wX1Bo+XkUvSqEqDQpFfMEXbXb/vKAdbsujeDi1rV5URVvqbCGCH8a6y8dv174Z6lcvK6ozo0oa147UHjsOfv6GsLV/iMh7pddOhj5Mvj2OVpx1uP3oG94WruR0iqzNszNFkhB1HVT44z4c1pA6zl3KqGrqIkBepuHWd6jDv2obl/xXyh7XLhxf4YrjHDI44TYWIPK0tv1WbWXtfpkhBrPKcwOa+FNmUCvlZH5jnwxGi95w8L5ewGnEk6yb479QFXjO1ypfCnAkWvBZevf8UK2El2Qk3KWEl64UDc70xxN2frQfIxL1dg1pM7g31M+Dwgims4V66Yz9rVCmo1DZ/Vxw4ewlTV2xkeXu2aMQaXrrQEUUgkJIICLPglERb9JUqCCTmoJMqgqp+p4Kwqv4cCQmTAQGKwkr/xlYoHUqCU6Ikg5zq3CSZalYqURRt69WAa+BKNlOMXOgv0n6SNjJ6OXv9Dt58kkRHjVwSQ1jpedK6DTBrhufvPsBuxsIoPopeoyOCLkXSsEr7JJNQ0sj6jR/GJKKdpUsMmZpUr8TmuqTVJG0mleiEtVnNyvAY2R/TV2+VReQ1yqgPXZ10WL7rQIw2E0tYSaNKZFuqYSWCRVpRilJLZtlEoEi7SiU2DavriH6cOqXHxJjknJ4j0pMrW2aM7NoWDauWR41+Y7m9zVOdcP/ZK9gFLJK7bEd1a8fkWaphJbno8sDC51/wLDKTdRzaC5V6juQ2RnRuw5ralhYO/DfNwRJXazab7evog79hYezTfPrabSalVCiyLpnGklkumRaTSe+Qji3x5sNnli2295rIeH+zpowdEVu6ZNgyzRk9J3rjyr2H3DblkCTN9/6zl+AeuFpGWCmqsFRzLiGFLth65DTmbdwpl7BKASIzbUqDRBcogzu0RKvRDnj57mOshLVb8wYYHYmwUjt0mZLZyIg12yZGGZEzSyZe36RNJmzIPJyIMRFW6m+Fux37Efdx9GExqO/hnc3QYtREufMmPhQIJBcCwiw4uZAV7aoMAoKwKm0qBGFVGpSiIXVCQKSzSd7ZImLZuFoFFC2QF2GhYVi28wCbR0YutI8TaSPNVvRCJsSvI8hf5O/iIqxkwkkat+gaViY6WlqoWa4kp/Ggw7rL/JVM3qjII6x6urpMXsg8k4gQmbOa5s4hl7Ca1asBm35d0dXOg01fqUQnrOT7OaZ7ezY3/fDlq0LwlUVYqSNqy7J3JyYmO4+fhbV/IPcfF2EtViAPetl7x5CzZrlSqFW+JPuI0mUEmdBKCevh+VNw6tot1mTKK9EJK2mcP34NimKK2rpudUwdNxRlug5jMkuElfx5W4125CajE1bSfp9fOZN9XFfsOii3X5p7MtMNsDEHXaJ4BK7G9ghtaOQHmtesgjE927OGlUh9mSKm2DDFgU2eyW+XCl1eULohIsgTZy6WS1hp7Wzzm4SNB05g0bb/YiWsdJlAvtGkDc2fMztfLCSGsJrVr8Fm7Z1t3GGQIT2ba9M6pPfg6MKpGDNlDvvTEmGl92epqw2/d+0tJ/GY+rZpgqbVK6P/JF+F61JUEAgoEwFhFqxMNEVbKoeAIKtKnRKtou36C0iVCqloTNUR4HQ29WvGKib5wUnN+1R9LKouHx2Qp9uYs0ZsmId/FC1rYjYeJqwLp0qiBPvNjzL8FrWqsr8hpU5Z7+2ITYdOsL8m/W2gnwFvP36GcUYDzLUfgxIF86PeYEsmJp6jBnIQpL4RGlYiOO7m/Tnwzqx127iPAJuRbA7aLuKQL+s4HKhbqSymWg5DF2s3SS5XIqyU1sZjAgZM8uVATGSmOs1qODpbu0UJPkV9yYuizIR1iiPW7T3KWjoqpPksXbiAzOSWUtys87bHEDd/zklLhbAmU9wuNu78N5mH7jp+lv0xyefUqk9nDHH1Y2JJAZIoeu0IzwAOnCSVxdW8H4oVyPQED7UAACAASURBVIteE72i4Euazh4tGrIm73fIHw6s5Ux+qf3GcL2FzpbQz5AevaMRXWlE5lHdScNaDWZjJCbQLsP7onC+XOjn9I8oDenYCn3bNEWDIRIzYzIJbt+wNlpF17Cmj9CwhoZh3xwvnL91D/YzF8d4Hehdz2xsiBdvP4DMcCnHavUyJVCz/9gYuWerlC7GxI8IK/mn0nz/N3syj5c0/lTy5sjGfrfkWzxn/Q4JYZ08EdZ+82UaVlrr++d6wXHOMsa1BKW18ZoIx9lLOa2NNEJzgO0odLfzwNPX7/iCI9DZkscpNRknH9aD0dLayNOw0vo+OH8KArfs5pzEZP5La4qsA44E+rJmfeOB4yw/pXyidXX/+UvYRFxcUGCrLMbGcF2gOGdx/PebxLzd8W9d1NQcBGhPiauQ6b0oAgGBgBwE1HGblYaxT8SECsKaCNDEI+qNAJn1xZXORgR7UO789m7dhCPE1htsxb6MFKiHcnEmJjG8hLBOw9nrt2EVjbCSptRl/goJYfVxlPiwrt/OkWVb1K6KNf8dlpE4N/P+LE/Qj2CM6dmBCUNvB2/2PyRT8ZWeE9DfeQoTYyoUnIgIQAzCCiCLkRFOL5uBvk4+Ml9S0rr6W5tjkMtU1tAaG2bE6WXTMXXZRizZLgmARGXCwO7wXrIuBuBSwkr+n3M3RBBWcyKsBdE1gowSqVzn4wAb/wWsQSPt2u6ZnhyQqFOEXyiZ185etx2fv31norTVzwVr9x3Bmj2HUapwAQ78QylNjpy/imY1q2DfmYsgbCgIT/eIYEpS4bZPd8WzN+9ZY0eabIse7dG3dRMZYSUCS5FtW4yciOdv3/Nj9K5Rv3RZQPVb1a7K/pdUGlQtzxcB1fuMZl9ZKmu97VlW88kB/PeILmYSDauUsJIPq+t46OulRx9Hb/ZrpT7JB5QCFkk13ETsiaRS320b1MTKCO0rBXAiUl9/8Hi8/xxV001Rf4n80rhJfsLz6rp5cJyzlC8OqFBAMSKfpH2+eu+hXMJKkYjJr7XhUBvW5hPx3TDFCW4LVvJFGEVRrle5HF+aNR5GgZlC2OyZcI9MWAkLinQ8bcVGboPGRs8Qjm1GO3LQJWkhLalV3y4sOwXKokLmv0RkD567DNf5K/kzGtPxxX6wnDqPA6FRIc3uku37IiIHK+vdV8eTlLLGLtpJCAL0W0z7RGyF3hm6RBZFIJDmEdCEbTUphLWI0LCm+XcgrQGg6AeSEpZLD75pDZvkGK/dgO4gH86WFvas4Ty3fCZrqIhcJrRQChGfMYNZSzl50RomwHQIr1G2FDo3qcP+kQ2qlIf9oB6c6sUtcCWnA3Ea0hvLdx/Ek1dv2KfRyMAADrOXcEAlim47Z8JoeC9dh4K5c2LzoRNwHzmAD1FEGIl0UGqShlUqYIzvbBmJlckeLtEEkknpjDVbub/aFUtjdPf2WLxtL2at284aOzL/HN+3MxPpW4+eIVtmYyYJd59ICIa0UCRcMpOeOKgHB9KhyMQZ9dNzxF0KYmU/cwlrVEl7uMBxLEfYpTYpVU3tCqXRoWFtTnty4vJNTLMahmOXbjDBz5k1M5suUwAmSn1Dzy93s+HLA1rzlPv17afP8Bw5APlyZYfLvBU4dfUWE2AqFKG2Z8tGPKZvP36wFo+0vjbTA3H80g2kT6/HUX0pEu2G/cegq5uO/SkpaJRpnlzsw0saVTJJJg0v+XraD+rJ2NB6oMi5pF2leSATXIoiTNre4gXychoaIm80V77jhvCzDnOW8gVBoTy54DKiL36HhGDX8XPQ0tbipKQ7jp/lywuX4X04eBbhNLB9c9ZAkwzR88HSGAkvSiMk1VjTuiU8KXARmbRTRN1HL14jcMsexoQ0rJTHdPmO/UxGKdIxrXfSCpH5NRW6BJk9YTQ+BwVh25HTHAwp5G8oPEcNwNq9h/Hg+WuEhYdx6ptpKzbxc0RGyYy7UdUK8Fu5iSOqEvG07tcVFM3YZf5y7Dt9SUb06b3yGDWALxMiF7qIGdiuOctLBJ3+n/x6fZdv4GpkvrzCwxZDXP057VPiiyacpBI/evFk4hFQZBbM6eVeivRyiUdYPKkxCGjKNptI0qolCKvGLGUxkHgiEFdkQmEOHE8Q41mNopiu83bAxgPHZId8Mqv8EvQ9xW7NKd8n/UNaTtK83X/6Eu8+S3xNpYV8E4vkz43r95/gx69frJmjoDXBP39xpFn6mwjs+y/fEBoaGnX0ET8iRJwpt+rzN+/x4/dvGBvo88VH5HyfJAuRLiKH95+/itlWPHGVViNT3zKFC7CmkVLJUK7X78G/mASSFjSTYUYE/fyFkgXz8SN3nr6I0ieNq1wxU3z99gNP48iTK+2Pxkiau28/fjJhpfZJQyjVkFI9Ik8UwZj6ImKsqJBms1Sh/GwK+/rDZ7km0oraoHEQmS+SLxfuPH4hI1+U1kZLW5tzwpJMFJGXTL1jK2wK3bIR57aVFh0dHRTKkwPp9fR47dAlibRICSuZ11LbObKYMLGOToZJPpqnHz9/y3I7E4409i9BEvJP2JKXbvAviTaJftOL5M/DQaQoRZQ803GpHJRvlupRCqbohSIHE0nPZGzI7ZA5t7TQJQpfAkQQWEU4x/69ppykEo+AeDJxCCgirMLiKXG4iqc0EAFN2WYFYdXAxSmGpHQEFPmvEsEgbZMoSUMgY4YMqFOpDEqZ5ud8kBSlNK4Dd9J6U+7TCn8TFFZQrjyitZRDgEzOzbuasWb54u37CjsmrTD5AU+YsQi7I4J4KXxIRSrQZRL5r85YvSWKeXHixRMvRuKxS9tPKkpvI/xY0/b6EKOPQEBTtlhBWMWSFggoRoDT2RSNI53NA5HORjGKcdcgbV62LJlw9/FzvI9HRNyk9qeM5xP0O5CgysqQTrSR0gh0blKXo/dGT8UUWQ7SaFKKGfLRPnfzDkcqjm7endJyJ6Q/Mp2/9ehpDF/ehLQRta54MRKPXdp+UqS3SdvzL0YfTwQ0ZYsVhDWeEy6qpWkEhP9qmp7+WAefoN+BBFUWeKsjArFFb448FqpDEYHJcoBMcmlZkPm4uhRK8RMaGqZEccWLoUQw01RTwiw4TU23GGxSENCEbVYQ1qSsAPFsWkBAkTmw8F9NC6tA/hgT9BuQoMppF1Mx8rSGgHgx0tqMK3O8caW3EX6sykRatKXWCGjCNisIq1ovQSF8CiCgKJ2N8F9NgUlQ0S4U/gYorKCiAxNiCQRSDAHxkqQY1BrYkfBj1cBJFUNSPgKasM0Kwqr8dSFa1CwEhP+qZs1nUkaT4D0/wQ8kRTrxrEBA3RAQL4i6zZiqySv8WFVtRoQ8KomAJmy1yiGsmoCESi4xIZQKICD8V1VgElREhATvdAl+QEUGKsQQCKgkAuKFUslpSUWhJH6spWKVQGIWfDsVJRRdCwRUAAFN2DoTTVjb9tOE4avAKhIiqDoCcfnICP9VVZ895cqXHJse5bukHKSUtzPk7x98+x4sETo5OosEBwX/oZye8nJwUrVWdaohd7YsWLxtr3JBFK0JBJKEQDK/GEmSTTycGgj0aNkobsJ6XRDW1JgX0aeGIKDMLTeRpDMpSGoVEYQ1KfiJZ9UEAUUBl4T/qppMpJLEVOa+LRWJiGOxAnmxztsB6/cdhdeStSlCWB2G9ELzmpXRfcJkvPnwKQpC5Le9f643RnrNxMkrN5WEnmhGIKAMBJLjLVSGXKKN1EKgbYNaoN/q2Mra/w6nlmiiX4GA+iOgzC1XEFb1Xw9iBKqJgKKw+TdE/lXVnLhoUqXX00X/ts0xtldHbD18Cou27MGjl6/jJbuuri6GdWqNm4+e4vD5K/F6JjGVdkx3w+lrtzF58ZoUIawD27dAg8rlYO2/AB++fIsi8qAOLfHo+SscuXgtMUMRzwgEkhEBZZ6eklFM0XSKIVCjXCnQb3Vs5ez12yDTYFEEAgKBRCCgzC1XENZETIB4RCAQDwSE/2o8QFKTKnQDf3XdfHSf4ImLt+7FW+qMBvrY5ueKtXuPIHDL7ng/l9CKW/1ccO7G3RQjrHHJlz9ndjx/+z6hQxD1BQIpgIAyT08pIK7oItkR4IvlcrH7sQrCmuxTIDrQZASUueUKwqrJK0WMLTURiIuwCv/V5J0Z8u00McqIT1+DlNKRfvr0uL5hAbrauuPynQfQTZcOmY0NoZ9ejzWM4eHhyJ8rO/t0Pn/zHn9DQ9nMrEwRU0yzGoZ9py9hy+GToHl///kL9DOkR3pdXSZ2ZEKbycgQT169kfmEZstkDCMDA4SFh+P1h48xfEUNMqRHpZJFYaivj2v3H2Gu/RgJYV20BiaGGVku8mt99f4jCAuSlfr7/ecP3n/+KsMknY4O8uXMhvBw4FdICN59/BzF/ZXaymJihL9/Q/Hu8xf8DvmDbJlMkDtbZhgbZsSl2/fx83eIrD0yT6b2qJErdx/ic9B3/o601NRWBj1dvP7wGSR/3hxZ8T34F569eaeUORKNCAQUI6DM05Pi3kQN9UBA+LGqxzwJKdUUAWVuuylMWoUPq5quOSF2/BEQ/qvxx0rZNbW1tWHVpzMTs2U79iml+eiElQiYTb9u6GfWDN5L1iLkzx+cvHoTjkN64+PXb7CdHgg9XV0UzJ0DgU5W2HHsNNb8d5gJYwY9Pcx3GIcM6fVgP2sxkznXEf2wes9h1sKO6tYOVUsXx0ivABTMnRMeowbAYfZS3H3ynMdCZNZ33DDW2h65eBWt61SHbf9u2HHsDBPWkqb5Md9xLBPp3g7eCAsLQ71K5RBgNxLLdxyAz9J13I6xoYGs3/M376JPmybImCED5m/axd+3rlsdfc2aYrj7dCa/M+1GYeTkmdDV1YHvuKEoU6QgOlq5MimmQmbT7RvWQl9HHyan/tYj4BG4GtcfPEYmw4zwGTcUVUoVhXvgKq5/9d4j+Fub48TlG5i2YqNS5kk0IhCIioAyT0oCW01FQPixaurMinGpBALK3IZTmrAWFkGXVGINCSGSDwHSmpGGNbYi/FeTD/vShQtgkfN4Jl5LlUhYb2xYgC4RGlaSnnL4rfKcAP9VmzF7/XYeUMMq5THfcRzKdRvGWlHDWEyCh3dug5Hd2mKEZwAu332AqeOGYd2+I3j36Su32dTcDl+CvoOCKnmPHsw+VgMm+bIWdIGjJWs6x/jORmhoGPe7c4Y7Tl29xYSVCpHLPNmzMmH9FaEB3RXggWOXrjNhpXZnT7DAj1+/YDtjEZPaLdMm4c3HzzCfHAATQwPsmO6OzjburBGm/rf5uaDHxMm49egZOjepB7sBXdEhgrASMd88dRKajZzAWm1q325AN34H6Bn6rEPD2vAeMwiW0+Zjz8nzLOfoHu1h0b0dynQZxlppUQQCykVAmScl5UomWlMdBGoq8GPdfvQ0W8eIIhAQCCQCAWVuw4KwJmICxCMCgTgQKFvEFGWLmsZa49D5K6AowaIoF4EsxkZo16AWujatjw0HjsVKWIlQaWvH3PmkBDC6VKRhjU5YSQu61sseFj6z8d8pCQGrRp95O6Bm/zGs4Y2NsA5s1xwjuphxPTLHlRbL3p3QoEp5dLBykX3WsVEdOAzuidajHZlgHpw3hcn4ku3/UsbIfFgjCKvf+OGsnY1MWLdNd8WpK7eYsJIFwKEFvghYsxUrdx/kvvR007G2N+jHTybTrWpXQ9txzvwd4ZU9s4lszRLGjkN6yghr9+YNMKh9C7QcZS8zKW5Rqwp8LYehxwRPJrlt6lWHl8UgdBzviocvJEGrhnZshYmDeqBiD3N8+xGRkke5S0K0lqYRUOZJKU0DqdGDp9/qckULxTrGMyLwkkbPvxhcMiOgzG1YvQirMkeezJMkmk+zCDSuVol9E2MrZCIqbmyVuzx0dLRBuF+4dQ8r3O2wMQ7C2rNFI/Q1axZDgB4TPfHt+48Yn0sIayC62LqxDysVIqxrJjtgiPs0HI2IiFutdIkIwjpaAWFtgT6tm6LpCJsoPqOBjpbQo6jEzlNkMtStWBaLJ1mjibkNk8lji/zgMGsxdhw9I6uz1c8V527ekWlY/caPiCCsXjIN67bpbjh15SYTVhMjQ5xc4g/LafOw7/TFGOOVmCyTHL5yJ0lCWHsxsSaT4AkDezAeXWzcZPWlhL63ozfOXr+DNvVqsAlyZ2tXPH0t8Vsd2rG1hLD2HPEvh6xyl4VoTSCQTAiIs0gyAZvizZIFCWlZYysUJZhIqygCAYFAIhBQ5lYpCGsiJkA8IhCIA4G29WPP7SYJuHRa4KdkBMhE9+2nL/j45SvWeDkwYV2x+yBC5ZiaZsyQHgb6+jEkoGcp0FH0klKE1c9qBHJmzYzeDl4yEYiEz7KzQFNzW77kOLbQDy4LVmDLwRMJIqw7Zrizv6iUsJ5Y7Aenucuw5dDJGOOdaWeBnFkyoZudR7wI65geHdC4esUomuHa5Utjias1etl74eLt+zLC2snaFc8EYVXy6hfNpTwCyjyFpbz0oseoCPRs2UgQVrEoBALJgYAyt8oUJ6xm/RIofgKrJwfgok2BQDwR4IBLDWrFWptMgQ+duxzP1kS1+CBQwjQ/smcywcmrNzhy7hpvB2w+dAI6WloI3LInPk3EWYcJ68ZA1iBG0bB6OWCIWyQNa5kIDWu/fxrWLdNcsH7/UQRu3s2mtRRReGC7FujTpimaDo+qYaUcpt2aNUDLURNl8vRu3QQW3dvDbKwja0sPzvflYFJzN+yQ1dnm74qzN/5pWKeMG4oi+fKgj4OXLIrv8cX+2HnsDBNWilJ8aL4vm01zwKOILZbMgsn3dkD7Fpw/ts6AcSyvtKRLp8MRg9s1jNCwWko0rGb1amB8vy5oPPTfeNo3rA2XEX3R3c4T956+kBBW837oND4SYe0UoWHtITSsSV6kooEURkCcS1IY8GTtjqxG6Lc7tkJB80QRCAgE0hYCWoUVElbxQ5C2loRmjZYDLlWvFOugbjx4DAq6JIryEHAa2gc1y0tMurS1tNgcNvjXLzx+9RZdbdw4ou3EQT3ZlFZqjpqQ3sl/88zymRg4yZcDF1GpXaE0lrnbwdxzBg6cvcSf1a9cDktcbdBoqDWna6GIwCs87EBReKcsW89BiOj5EV3NQES0/iAr/Pn7VyZKZiND7JzpgeEe03mNEIGkIEuUHsbWfwH+hoVh1gQLZDUxxgBnSRCm/LlyYMMUR5y8chPj/eZzW+Qf26lJXSaHpJVtVLUC3EYO4Dq2MwKZODsN7Q3SgpLZ79uPn2Gc0QBNa1bG5oMnWO49sz2xbu9RLNq6B2Fh4WhYtQKevH6Lh89foUeLhrAd0A3txk3Ci7fvYWSgj10zPTHOdw4u3XnAqXTIf5VS4lAQp5+/fqNL03pwGNKLZSITOyqjurfD+L5dUL3PaHz48i/dTkLmRtQVCKQeAuKsknrYK7dnEXhJuXiK1gQCmoCAIKyaMItiDLEiQAEcysYRwIG0qyLgkvIXkNRSxDCjAdZ42bNJMGkiSUFYtUxxrPN2ZM3l/WcvE9Q55TSdMm4YiubPw8Rx5pqtePD8JYgkm+bJyQTYI3AVMpsYMfnKlTUz92EzfQFH8ZUQtd44fP4KE1fKvTquVycOcPT24xcOnnTyyg2ZTLR+yASY0r9QHlfK0eq5cBVCwyQRgSl36lyHsUwwT129ia/ff6BDozoonDc3y0HaXNIIb/V3ZdL7+VsQp8tZ4GTJY5g0dzlrVgkvq75dMKh9S9x69JRJ5lA3f07LQ4Vyqq71tucIv9TH0h37WUNbvnhh2PTrgszGRrjx8Cn8Vmzk9Uz1KcLxpHnLOUJx8YL5YD9zMctN3xFZpZQ81+49gu/yDfzZ6B4dOEfsxVv3+TlRBALqhYAgrOo1X7FLq8iPVQRe0pSZFuMQCMQfAUFY44+VqKmGCJB2Na6AS4KwJu+kkraPTII56NL2f3lYiSBSOpjUKGSCSwQx+NfveHVPGlAyTyPzW9KiRi/UloF+BjbXpTalpryR61EQKjKPpu9Ji0vBnMjcN7KJL9UnXHR10uF78M+Y/UTIQc9RrllFRUsLyKivz37DPyPS6Sh6RnwvEFBfBARhVd+5iyq5IsJK+aSFZZSmzLYYh0AgfggIwho/nEQtNUUgLsLKAZeOioBLyTm1lEpm8aTx2HrkFFbvOZScXalV2zGO1uKsrVbzJ4RVRQTES6SKs5JYmUTgpcQiJ54TCGgmAnIIq9j0NXOq096oRMCl1J9z0j5mSJ8ef0NDo/iHpr5kKSuBwl1VYYWUlVf0JhBQfQTES6P6c5R4CeMKvESXzdvFZXPiwRVPCgTUEAFBWNVw0oTI8UNAEWEVAZfih6OolXQEFB6tFVZIugyiBYGAZiEgXhrNms+ooxGRgjV5dsXYBAIJRyAWk2DxQ5BwKMUTqoaAogjBZ6/flkVIVTXZhTyah0Ccu6rYcjVvwsWIkhkB8dIkM8Cp2ryIFJyq8IvOBQIqh4BWYbO+Kbjrp2BXKge1ECilERARglMacdFfXAgIwirWh0BAXREQZ5eUnrlCeXODSGtsRRIp+HVKiyX6EwgIBFIJgRQmrDRKsfGn0lynuW4VRQimgEvkCyOKQCAlEBCENSVQFn0IBJIDAXFuSQ5U42pTEWGVRAp+nNJiif4EAgKBVEJAENZUAl50m/wIiAjByY+x6CH+CCQ3YaX0O1lMjPDl23dZntj4SydqCgQEAv8QSBpBpXcxs5Ehvv4I5rRSoiQOgZ4tG8f6IGlXScsqikBAIJA2ENAq1Ca5TYKTtvGnjWkQo0wOBOIKi//u0xccPHc5OboVbaowAtXKlEBG/fT4+j0Yl+88UGFJY4pGEZfz5MiG1x8+ISwsLEaFmuVLYamrDTpYTsKdx88TPTZ12bEzGWVE42oVkT1LZpA/+pW7DxM95uR6MJORIRpXr4gsxka49/Qljl26lqCuTPPkQtXSxZAjcyZsPnQCbz5+TtDz0SubGGZEk+qVQHI9ff1W7IGxoqn4LciVNTPef/4q93KoTBFTrPSciEEuvmq3zyRpgSn54XYNanMObHnl3afPYv0qGW/RnEBAlREQhFWVZ0fIlmgE6EeOogzGVh6/fCNuZxONbuo8qJ8hPYrlzws93XQI/vUb95+9TFCqHPvBvfDt+w+s338Ue2d7o5udO7ehLoUI2vHF0/HfyfOwmb4ghthTxg3FsUvXsev4WYSHKT5wxzbuxD+Z8khWKlkUKzzs4Dp/BTbsP5byAsSjx4K5c2LTVGes2HUAM1ZviccTUauM6dkRI7q0QRcbd9x69DTBz0d/gILRbZ/hjs0Hj2PK0vVJbk8dGtDR1kZ6PV3eN+JfYn8TqL1La+bh/K27GOI6LUaT7iMH4ObDp1i37wjCw9XpjYo/OilRMy7CSv2v+U/k9k6JeRB9CARUAQFBWFVhFoQMSkeADmWkSYitSPxfnii9X9Fg8iLQpl4NzLSzQEcrF1y9F3+NGmm4zq+aDcupc7H31AX0aNmIDzshf/4mr8BKbD2djg4GtGuBwxeu4OHzV1Fabli1Ah/IaWxcEnBGTkBVJY5GOU2RlmvrdFdMW75RZQkrXZ5t9XfFzmNnEkVY6eLNe8xgpRFWWkfbprvh6MWraYawTrUaxlrqfk5TErDw4n4z+pk1w7kbd3DnSVRrhlrlSyNvjmzYeEA1L1ASAECqV5VECs4dqxzbj54ScShSfZaEAAKBlEFAENaUwVn0ksIIUITgckULxdormQOTWbAoyY8AmSGSZlMZxKhGuZJY4+WAhkPG49mbd/EWnkwrD86fgtE+s7D7xLl4P6cuFXNmyYy3iTQXVca8pBZOTFj9XTFtheYS1rYNasFH6YTVFUcvXhOENcbCTfrbkD2zCZsKi5J0BMoWLRTn77ggrEnHWLQgEFAXBJREWJO+yasLYEJO9UBAENbUmydtbS2M7NoOwb9/Q1dHB2b1a6LTeNcEme/GJn31siWx1tsBDQZb4fnb9yAiWrFEEQ42tGHfMZQvVgjVy5bAp69B2HjoBH4E/0RmYyN0alwXZBK8YPMu1oqcunoTf/78Rb6c2VG1dHFQkJS/oaE4dvEaPgd9h7aWFmqWL42i+fPg5+/fOHLhGlrWrspird93FLUqlEbhfLnx+v1H9p1sXqsKsmUywZ6T53H/2QtULFEUtSuUwdfvP7DpwHEEBQfzs/rp9VC8YH6QBUCebFnw+NUbnLxyM4ofXKG8uVCnQhl8+xGM78E/ce7mXYT8+YOmNSqjeMF8ePLqLbYePsntaWtro6RpflQvUxLQAn7/DmFCTv2SJq1upbIolC833nz4xL50zWpUQo6sWXDy8g3GISw8PMpFApk60rhLmubD41dv8eDZSzSpUYnNsA+evYxHL18jLCyc8SqQKwcK58uFrCbGyGigj+1HTuHzt+88xnqVyzE+F27ew6dvQWhTtwZuP36Gg+cuQT99esaADva5s2fBw2ev2Dw/VI5fLo3RQD8DqpcpDhNDQxgZ6OPsjTsyU+64CCvNIc1TCdP87D964vJ1ELGvUroYCufLg13Hz8jyMJcvXgilTAvg07fvuPXoCXJny4oLt+4xxgYZ0vN4qG/Cm8Zx69GzWIPpEDalCxdE7QqloK2ljWv3H8PTYiC2HTkl07BSnRIF86FI/jwwymiAD1++8tqTp/GPTlijY29ooM9tE/byCvdlmo/XlG66dLh4+x7cRw3EoXOXZYSVxkVrq1xRU9bO/wwJwdEL12TrVrp2yU+a5ptMa+89fYGHL16jXLFCKFWoAGND70aG9HqoVqY4iubNg0ev3nA//J6WLIKsxkZYT+9p8UKcsoT8aEnzbJwxI5rUrIQ82bPizLXbOH3ttsxPWzedDr9PubJlRibDjLj16Dku3bkPLS2gVvkyKJI/N4J//sKxi9fRpGZl5MmeBZdu38exSzd4jmj9Du7Qip+dvnozQ0Qy6WjroHjBvMiZNQs/8+rDJxw+fxmhof/8w/PnzI66lctxhUL46wAAIABJREFU+z9/h7CvdPCvX2hcrRKvK5q31XskZqm07xXJl4ffe8Kc3lky36f1T9jQ50Xy5UbQj2CcuHITTWtUQu7stM7u4sRlkjWmX3rq7eKq0bOiSMEitY1qzJOQQiCQEggIwpoSKIs+UhwBMgcmUhBbWfPf4RSXKa10SITl6CI/PnzTATmDni5q9hvNB76kluiElQ7HEwf1ZDI3Z/12PogSyQuws8DvkD8Y4TmdD5KVSxbDOh9HNgnef+YifoX8YR/n4V3MMGpyAJ68fgsy5XMc2hu97Sfz4Z8O5is8J+Dl2w9YsfsAk8HlHnZoOsIW5Ja22sueSeDS7XuZQPVu3QTdmjXgA+z+sxfx4fM3TLc2h46ONgZH+LmRrHUqlkH7cc5MxEimeRt3Mtmj0rxmFXRpVh+20wPxJeg7Zk8cg49fvmLSvGXInzMHVk2eiH2nL8A9cBXXH9S+JZrWrIzR3rPw+VsQKDK2ede26DVxMkJC/vCBeI23A67df4Sl2/fh3pPnqFCiCALsRqGF+QTWBEW+biQSQKSOtJb0DPlc0tjqViyLKZZD0c9xCvtRUvAq8pk1G+OIn79+Y9KIvky8rKbOY7JPBG+uwxg201256yD6tmmKDo1qo1pvC9gP6QnSnHSzcefLhHU+Dpi6fAOTfXklwHYkjly8hm2HT6FgnpxY4GSJUV4zcffJcyjSsBIB2jvHCws278bMNVuZxHdv0RDuI/ujj4MPX1zkz5UdsyaMRn+nKbx2aC1VKlkEXovXMvFYOMmKSdSSbXt5Pc+wHYknr97Ae8k6ucGvOjSqg85N6sJq2jy+OCEiuMTNBmv2HJIR1u7NG6BB1QoY5zsX6XS0sdJzAptzz9+0KwYE0QkrXbCQiavZGCcmUs7D+4KsGGhtyytkRt+nTRNY+y3gi4sCuXNwf0RypT6sI7qaoXb50hjtMxtBwT/5cmZg+xbo4+DN75FeunTwsx7BlwVr9hxGsQJ5sdTNBt3sPDgq9TJ3W76Q6mPvjT+hocidLQs2TnVmP1nfZRv4EoPf05qVMWvtNg6WQ+3SeiYSeOj8FVy//xglC+XHfMdxaDFyosxiwG5gd65Lz5F59Rpve7jNX8mXHNkyGXMbdHm1eOt/uP7gCZPzZW626Brh80sXJF5jBvEFyRA3f4bo1+8QmHc1Q9v6tdB2rBPo2ma9jyOb8Up/G+pXLochnVpjwoyFePX+I6aNH8Fr22rqXGTLbIK13o64fPcBrP3mc5tdmzXgdT7SKwCv3n3gyyLbAT3Q3c6dzVbpQotkpwsnkvXGwydM9Be7WKPzeBfcffoiqdujxj0vce2pHOu4RGobjZtyMSCBQKwICMIqFodGIhAXYaXDw/ajpzVy3KowKDo800EjOQIaRSesNN5erRrDaVgfNB1ui5fvPjAEFPSkUbWKaDTUmg/SZB5OJIyIzn+nzjMRIU3txy/f+IApLTtmeLAmzmfpOv5okYs1KpUognqDLFkDSJpCitZKWp8Nvs6sFelm687a2RplSzI5HOQyFUcuXOXnJw3vh9Z1q6PuwHEsx9henVCvclkmlKQSXe5ui2dv3sN2+gImBYcCp2LV7oOYu2EHPz9l3DDWQs1et419VDf6OrNmlAgr/f3fbC8cOHsJnoGrZWM4FOiLtXuPYMHGXUzQNkx1BmlOO1m5sJykLb2zdQlaWziwtlBe2T7djSPSDnOXHPCpHF04DUcuXsWkuctBwY7czPuxTyCR+27NG2BEFzM0HmbDdUnTtGmaM7YfOc1ku3yxwqzNpoBQdgO6o0KJwujv5MuyEPG/cvcBtxu9UDvL3G1Qd6Alf0WBt9Z62eP2k+dMJBQRVnrmcKAvNh86yYSVCl0YUKAmKWElDT2RpCGufqADMJX2DWszoaMIvYHOVqjZbwyTJir92zbD6J4d0MXajclH5EJzcmKJP19a+K+UaPOi+7ByncX+CFi7FSt2HuA6Qzq24nUsxS9ym9EJqwT7/kywSXvXtVl9mHdri8ZDJdhHLrSm9s/3wf4zl+ARcckh8WH9ZxJMlz6HF/hiw4Fj8FuxiR8nYk4m9Eu272WiXrVMcb58qT/IirXypB32GDUQY33nMJmbNcECObNmZsL6+88fXm87ZrizvzURVio0PufhfdBkmOQ9JfJH2JYrZopm5hPwNegHr+k7Wxaj9WgH3H70DNkzZ8LB+T7oZueJOxFr1d96BArkzonO4125XXqHShUugNr9Je8YyX5v2xIMdpnGRJiKPB9Wuuwxq18DPSdO5rmlNUCXB3S5RBht8XPF2Ru3Zbh5Wgxi1wbp3kD7x4t3H5iwkgZ1i58L+5bTRYW07JntxRdkfis28kcUOZgsD8hC5J+sS9HfyYcDpokSEwGR2kasCoGAQIAQ0CrUpo+K2/OquHhiHakkAiIcfupNC2ky/oaGscZPUSFyS4fqyIU0NKRdlFckhNURDQZbslaFCh1oiEA0N7djDRkVV/P+aFazCpoOt2HzRQlhdcMorwAmrHSgPrzQD2v/O8SaWWkJsLVAsYJ50WrURP5o0SRrPrz2d/aJIg4RrQ2+k3DzwRPYz1rE3xHxWefjjHqDxsr8o52H9WWT6IZDrFgOOkxT379CQviAT2Mh08rhHv6c+uTY4umwnT5f5mdLB2FKZ0NkmQ7z1Od5IqwLVrKJ6tHF/vBevBbr9x2Rybdqsj2bSxIpZsLq68x92M0I5DrU//0dy9HdzoPJr7xCQXnIVHlKBHGnOvMcx3Hgmk7jXfgRMpWlMZFcRKzJxLNGXwv+TkJYJ2Ha8g0cHTdyIezowoBIAkXQJcJKcsjTEBKp6N+uOaavkhApMrGtXKoYa4bpMwlhdYvwYT0qdyyHFkzFlsNEWCUReiWEdQJrD0nDml5PD7tmesA4owEC1mzF6t0HkS6dDlsIDGzXHN1bNGJNMpF9KqQ9DnSyQm97LzavjVzINP3E4umwC1iIHRGXYv8I61nMWL2ZNffHl0znfm4+kgR+y5M9G5ufk/Yu+i+ehLAOQRcbN1mUYIMMGdg0lbEfO5RNn6v3kWAfudD7dWyRPzwWrsKG/RJ8/gVdIh/WdTAxMsTxxf5wnrNUZmpOVgG0NsksfbDLVL4AIvPMPg5esubT6+oyOaVCgdByZcuCPvZeMsJKkYjp4sZ3mSQScc9WjTGmZwc0GyF5T2kNzHMYB9M8OdFy1AS2WpCQzaV8CXT+5l3UqVgWc+zHIGDNFnz6+o3bKVmoALKZmGC8n4QYLnO347khOXmNaGvj4Y7lGOMzGzuOSS4mp1oNjwi69O89JhxonknbamRggPW+TryeSdtJZtZkJUL4rNsrebeIYFPb0nUQmbDSBRbhvGjrf1i4ZbcMI3pnyHS+tYU9f0aE9cevXxju7hdJ1hUYOXkG9pzUPN/6GAsyER+I3/JEgCYeEQhoIAKCsGrgpKb1IUlS2tSOFQaRvy15VwgdXCnPI/l/kab15sMnsebItOnfjbVvkcujF6/hOn85a3Kil9gI68hu7fjQS9pzKooIKx1Wz6+aA99l62Q+aPTcZIvB6NC4Dkp3GsTtEGEN+fsX5p7To4giJawXb92D24IV/B0R1jVejqg3aBz7tlGJTlipXxovkVUirSO6tMXXoO8Y5uHPprjHFvtjqJuf3HydUQhr4EpkMjTEyWUzWMOzJ1IgqcBJ49nUsO6AsTLCSua9k+YuY5kSS1jJJLJM4YJoGUHmKRIq+c/SoT+LiTEse3eSkSYpYfVavEZ24JcCSIf78sWL8HgJg3G9O7FmSh5hJRNtwosIjLyiDMJK7dKadRnRDw2rVGCT0Flrt+Lj12+wHdidTWU7W7vJfFZJw7lp6iT0d56C49G0YrTeTyyZjuEe03E4QrsXnbCSzERYB07yZd9FRUUeYSXsyYeSCF5mY0NY9emC6n1GxWiKCPTJpTMYW/KnpBKdsBKBpjoW3jNZW0+FiBmZ1dI6pYsgMiEmU2FzzxlyxY0vYR3VrR1ajJS8p1LCSn7M7cY6cbvRCatZvZpwGNqLtamkyZVXiLB+Dw5m6wmp7ExYp8yWXRrII6xEyssUNkWeHFnx+/cf9GrdmC8T6EKG9q9TywJg7Tcv1iBtkQkr7QcXVs2Be+DKKNGqp1mNYAuLUhH7CRFWWldjp8yKJOsKjPSaEeUdVrQm0tL3cRFWibWUxJ1CFIGAQECzERCEVbPnN02OThFhFX4vybssyGeU/MakgYt8LYezHxf5HEYvdGiVV2LLXagswsoa1sBpbDo7Z/02mQh08C6SPy9aW/zTsCqTsJJJMGlvyGczPDwMy9wnIOj7DyasdFgmDav9zIVsjhq9RCesRvoSDavPkrVRSOEqL3sOnEO+uFINqzIIK/na/fkbytpgIsQOQ3qxzyNpw7s0rQe6fJBq+eIirHYDe3BuyhmrNkNHR4f9+uiSQh5hHdW9PYiwtRw5Qe46SQxhbVClPJa42sg0rBQQ6Pmbd0zkOzetD7eR/Zm0ksZxQLvmrMFvM9pBplmrX7k8+9ESvhdv348iV9ZMxqxhtfFfgJ3Hz/B30Qkr+TISqaVculItbFxvZHTCKsG+N8b4zOIAYZ2a1IXdgB5yCSsRL9Ke0gXQxgPHuZsYGlbDjEygJ81dii2HJMG8iMyt83bEl+8/OM+oz7ihKJQnV6wXBzEIq442ds+czAQ4soY1oYS1UbUKmGo1Al2t3Tjgl7ySWMLav21zFC2QF5MXrubAapEtCMh6gS6P/FduwvKd++X2K0/Dunjbfwjc/E/DOt/REvlyZkOb0f80rBLCOpvblGiDBWGNa/0rSm0jcrEm7++5aF0goCoIaBVqrWomwcIEWFUWh7rKIQI1qM7M0YF5va8zlm77jzWZdHinzygoSWLe9BrlSrGfaMPBVrK0NmRqyBrWCM0NjZ41rLWqoOkwWzadZJPg6W6w8JrJpndElKkd8mElzZKUIO+a6YnDF65iaoQZI/mwkgng8Ei+nNS+VMNK0UiJDFBhDau3I+oNjKRhHR5hEjzYioNOXdsQiHZjHTk6LRFQkuHD56/sK0q+hGS+SlF+PQJXcpskJxEUCnTEhHXqP5NgiQ+rN5OCyQtXyfA8vHAaVu06yKaJUh9WilRLBIzJiLY2HsTHJPjyP5NgMv88vtSfTZF3HD2D7QHuuP/0JWt3CTsKTjOsc2tU7x3JJNhvEpsrr40U4IzGc2PTQp6r52/es1nzOl8nvsyw9I0ZNKhKqWJY7mmH9uMmccRiaSGzYMJekofVjX0EKUKtvLJzpgencPFdKjFNpeBY7qMGoK+DN5s9169Sns1NKS8zXbIscLbiS4Uedh6oVLIYFrlYoe4AS15HVCgXrkWP9qz1I//iyIXMpEnrTX6fAaslJsgUjGr37MkcLXr6yk1sSk0XDf+dPAen2ZI5oUKmroRD9MsazsM6dgj7zNI6IHNtis47fto8rju4YysOHla9d0wNK6+pwKlMjL0XreE1QhruffN8OMgTzY+0zsb95MMq8bUkTSf5Qi/cvAfLduzjd4mCbJGfOL0zVCiQkrFhRg6ORPKRX2uPCZ5s6k2myIcWTsX6vUfgs0TiD04+rCO7t+NgX1INK/mNkoa17RiJhpXeq7tSk+Abd1Ewdw7snevDFwCRyT0FNJJqp5d5SEyMKXiabH3vjDAJjjDLJh93Cn5Fc07jz5ElM/bMnsxk/NyNu/zcUndbNgsnX29yU9gW4I47j57xGpdGsKZgU1Lf/LU+Dnj57iPPAxHPzX6T8PD5a9k7QW3unevN7/OMCJP2lZNJwxqEsT4SDSu/iztXsOy7T5yVu37T+ocUmTrOXKxHRC7WtL5GxPjTBgKCsKaNeU5To1QUCp9Sa4gcrCmzJOjgum6KE5MnOhCTWWnHxnVRq+9ovP30OcFCkD8oRQDuZDVJZmZs2aczerduikZDx3PKCCJFvpbDQJqwVhYT+YBNPn5kjjd50Wos2rKH+yVTPadhfdlnjcwNKfItyUf+q1LT4k3TXPhA3WCQJEiKtLDf4yxPDgwz2ltiitikRmXWvDUZZi0LxuMzbhhHnW1uLjnon1s5G5sOHmdCTNFqB3ZoiTcfPmOAsw8HcGrXsDYH1OloNYlJbanCBdm3kQ7rpLXeOdMTtx8/ZeJNpU+bpujRshG620oikRL5omis5DNHZIaIx+5Zk3H/+UuZOSeZ4p5ZMRPjfOfI1eRSu0SKiHj0sPPkSLjUz6AOLdDR0oVT5lD0ZJpbOtxTCikaS+t6NVCx23Dulz5b6+PIQYVIAxy5XFgzhwk1EToywxzaqTWniSGTTkpDEr0sdBmP6mVKsCny6/efOALvy/cfcfrqLQ7kRISUAkxF9kWO3IbXmMEcvIfIiZ6uLmz6d8XgTq0xxnsWp1QhLV6L2tUwMWARy06XFK8/fITjrCXczDIPW5y8fBMLNu1i82fSNBNpIfIur5AZM/m50jqiFEBtG9SEq/kANh+WatbokoVMkMnvkogXRUum9UgBt6KXvmZNWaNK/qOUJogiVXOqJqtJKF3EFBRxuE39mjLsoz9v3a8rz43ZaAf20Wxeqyomjx7EEa7J/JwKRQSmtdfd1oPTsTSrWRlje3dG2zGOjAkRSZpP8mkd4T6d3zEPi4Fwmr2E26TI1kTi21g4sJm3Vd8unPrl2Zu3GO4uMaen95TWEeVQpveULDFoLBRAqfEQycUQRRc+tTxA4n8aQTadh/VB95aN0GW8KwcJIysLitK7+7iE4NFapWelQZhIy31h9RyeH4rGS4WiZ1N0arrAovm4dPsBByM7cOYSXOYtR+em9TjCL10CtR5lzwSVUlX5WZujn4M3Lt15wP7WRJSlc0Tv/7fvweg5wZP7oOjQNG6S4/3nL+zTTUSeSP7fUMnesSPAg/Gi95UKadvPr54Dl3nLsGz7PrnrKa1/yLlYi8WeU50irEv367SOlRi/QECTERCEVZNnN42OTVGycUFYU25hVCheBLMmjkZXGzdOqUEksnbF0hyNlA7GCSmkjcufKweTMDLhowitlDKHgpqQCePX78F4/vYdB1AhHz/SXhC5IjJKgV0owiyRL9JwvP34iclEheKS6LVfgn5wHcqFScGc6EBOKVHo8KsFLT5g0+dEWumgTSlmTIwyIjwsnLVsFLiF8p3SgZfS31BdIkeR5aB6pLEjgkRRUk9dvcUH9BrlSuLs9TuyAEiUr5EOxqQ1evbmHUcZpX4j90mETRqEhrTOmYwy8qGNTBzpIE8XMqQtJLxITvIHfvr6HX78/ImCuXLCKKM+H/IfPH8li34beS6IBFy585D9HkkrTgTh4NlLHOyICvlG0sUDkZkbDx6zdrJf2+Z48vINY5g7R1Z+jjD+EhTERFOqpapWtgTqVSqHF2/fc9CjgrkluXQpZcqFmxJtV+RCxJii9lKKHtLmUX+UI5W0YDQ+Q4MMnEqFzHqDfkiCbkUu5J9KWlVaf4Q7tdG+UW3WUu4/fZFTo5CmkEgZaT9p3nceOysL/CXtn+aP1hmVw+evxtCESvuktUNaUWqH5o/GSSSLTMsp/y1hToUCCtG7QGmBSFNH8ywNGiZtizS9tD5JNiI6z169Ze1vxyZS7J9wOhgKTEWpdmiOyGw7ciF5KLUN+ZTTuqRx0OUMzR1pmCkgl0SeMjxnZAlA+UIJA6kvNn1P7wKRMiLLhOGRC1dYS06FNPmEMclJ64zmtWerRmyaTtFvKV8xpdOhd5JIL+FCZI2sYej9IoL37vMXJoX0nkdem6Tdb1mnGqe8oTRBhJ80Cje9X1lNjMgUAc9fv+M5ozVB7wMFfnv04hWPh7SqtD5JThov+ReXLlKQ00i9/fQFZ67dYk045UalHLB0GUKlSuniaFS1AqfBevX+A/acOI/fISHImzMbB0kjjTWNTfpekOaftP40Rro4pTRbtOZoDvLlyMrvDUUHp/GT73r+3DnYF53GK5U1xgJO4x/wBXT5UrGiQCmnHsdiLp7GoRPDFwhoFAKCsGrUdIrBEAKKfF4oSIO4kU3etUIHUyI5lEfUf+VGPhiLknoIKDS/jlaBIrwS6SCTUVEEAgIBZSCg8C1URica14YgrBo3pWJAAoFEIZCKhFVs3omaMfGQQgQkOVgzx1pPBGlQCGGSKpBGirQXHI326ctEmf4mSQDxMCOQoB02ojLFwCpTpBBWeNqxlna09yyZBk7AKhAQCCQFgQS9kUnpSKOe5ZgUNSrHOiayMCCrC1EEAgIBzUZAyzRVgi6JjVuzl1Xqji4uwirC4Kfu3IjeVRQBGWHVQvECedmEmMwYyaz4jpzoznGNQuzuKjrHQqxURkC8GYmdAArYFVuh6NFkFiyKQEAgoNkICMKq2fObJkcn8ralyWkXg04KAko8SyuxqaSMSDwrEFAxBMSbkdgJEYQ1sciJ5wQCmoOAlmnr3mq2i6qZuJqzVtRmJJQ3Mbby7tNnHDx3WW3GIgQVCCQbAsm0lSZTs8kGg2hYIKD6CKTtt4qCrlFAMHmFos0fPCt+01V/DQsJBQJJQ0ANCSsNOG1v3kmbcs1/WhBWzZ9jMUIlIJBM22gyNauEAYsmBALqikDafqviIqzk5rPtyCl1nVght0BAIBBPBARhjSdQopp6IEC3sGQSHFuh8Pdnrgt/F/WYTSFlsiKgxDOwEptK1iGLxgUC6olA2n7DmtSoBMofLa8IwqqeK1pILRBIKAKCsCYUMVFfpRHgiILV44goyDkjRURBlZ5EIVzKIKDEM7ASm0qZsYteBAJqhUDafsMoD2vhvLljnbHVew6p1WwKYQUCAoGEI6Bl2koVfVjT9uac8GkUT0gRUBQCXyQZT521kk5HB6FhYQgPV/67bWSgDy1tbfwI/sl9iKIYgczGRujWvAE6Nq4LvxUbse/0BcUPRapRsmB+jO7VEYYG+hg1OQBBwT8T9LwmV86ZNTMsenTA1sMncfHWPU0eqhhbiiKg/L0zRcVPQmeCsCYBPPGoQEBDEBCEVUMmUgxDgoAgrKq1EowNM6J/2+b49PUb1u87ij9//ypFQEq5Uq1MCQzp1BoLN+/mdquXLYlLd+6jaukSmLt+u1L6SalGDDKkh2neXHj4/BV+h/xJkW7LFSuENd6OsA9YhO1HE+gDFg7YD+mNRtUrorPlJHz9EZwiMqtDJ1XLlMBKzwlYuGUPpi5brw4iCxnVAgFBWGObJvJhJdNgUQQCAgHNRUAQVs2d2zQ5skJ5c4NuY2MrB89ewrtPX9IkNik96NoVyqBr8waYsWoTnrx6q7TuiawO7tiKCetYn9n4FRIia5vIwuTRg9F8hK3S+kuJhojUD+9qhk5WLnjz4VNKdIlShQpgva8zHGYuTjBhJUW5ZZ/OaFO/JjpZTsI3QVhlc6anmw6lCxfEg+ev8F1onlNkLWtmJ2mXoEafz3JFC4Eu2ARh1cyVLkYlEIgPAoKwxgclUUdtEBCEVTWmysQoI1ZNtscQ12lKJ2AlTfNjna8znGYvwfZo0SHTpdOBv/VIjPaeKQOCCK6Otjb/TSbJkc2G+XMt+hwIDwuDjo4OtLSAv6ExzZcjtxMWFoawaObN1BbVidwH/a2tpcWf/w0NZTm0tbVZBmqDCmlXe7dpikEdWqLPRC9QmobgX79l31N9aoOKPLNqMremQu1RP3GZReumS8dmvFTy5cyG1V4OMQhr5HFG6S/S+Zn+Vx5h5fFqa4H+iY419cn4kqwR2EkxkLdqo+AdHi7Dg9uJwJqeJ1nS6WjzHBLG0YsUv3CEIzRUgjnBqa0lmS8pXtQGfS+VjectYizycJcnHz2jnyE9aE5C/vzBz9//LlPiNZ7wcMk6TCfBSd46pD5oTPLWg2yshBe1lQwm+Kqxw6QFKQRhlc4y+a/GdRF9QFxEp4UXQowxjSOgQoRVbM5pfC0qZfhlFdzECg2rUmBW2Ijz8H4wzqgPa7/5CusmtMLQTm0wYVAPlO86VK4ZWOu61bH7xDlulqJGW/fvhgNnLuHDl68w79oWWw6fxNELV5lUtG1QC0M6tgYdeB48e4nvP3+iRe1qCAsPg/PspTIClC2zCWwHdMemA8eZgLeqWx0rdh1gv1kiTxY9O/Dnl27fx9DObXD80nXsOHoaBXLlwMTBvUAEfum2vfgdEgITI0N0aFQH7gtW4PHLNyhWIC+6NKuPTk3qwcZ/AT5++Yr7T1+y5rh+5fLo0bIRZq7dgmwmJmhaszKmr9qEz9++M6GhvojUHDh7EaULm6Jvm6bo5+QtI2aRsc1sbAinYX2x5+Q5vHr3EQ2rVmC57fwDZRrW7JlNMLZXJ6zafRB5smdFh8Z1MTFgoURTqICwZuJx1WasyRTcsm9neC9ey2bOVAhrumzYsP8o8uXMjn5tm8HCayZC/sQ0Eye/ZLuBPThdRVBwMIZ1NsO6vYdx9vodJvi9WjdB9xYNGVOymPj95w+GdGyF/WcuYsXOAxGkVAudm9RDgdw52J+0faPa+BH8Cws27eJ1MaKrGVrVrYGA1ZuRQU8PZYqaIpOhISynzkWDKuWRydgQF27cRfnihdGuYW1YTZ0rW29E/G0HdMPxyzfw9PX/7F0FWJTbFl2Cit3dXru7u7sbFTtQQVFRUqRVVMTu7u7uzmt77e6+dr/3rT3MXBhQagZBzn7f+67M/P+Jdc7/z1ln7b3PE1QpXhiHz13CvcdPZbza1auOOWu3Ytm2vdKWxAkTyJxds/sg3n34hJ4t6mPR5t0S42oWN47EE7evXwNrdh+SecrxbVa9Ah49fwmvmYt1w8i2dGxYCzNWbRKFvHj+XBg+eZ4MTfLEiTCgQwvM37gDZnHiyJxatGknbtx/FNZHTF0fJRBQayJFWKPERFSNUAhECQQUYY0Sw6AaYSgEQiKsVORUrIuh0A6+HC7AL62eDc+Zi3HmynUUyJENr9++w86jpwIpTuFtxfRhA6XMCp2sf1kElaiZwwfLePcfNUkUOpKw9X4eaGozDPfSX7UkAAAgAElEQVSfPBO1ce04NyGO9n4zhSzwmr2zxqKUeR/8++69qFmzhg/G5gPHhGzRDs0bj0lL14LZKRtUKoORA3qivIWVuMaSsFi1a4YWA13w+MUrDOzYUuJ42Ya9J8/K/XZd24FnC1buaiPxt8G5BJO07Zw+GhZOI3Dl9j0hxpMd+wvRtvT0E3Vw25QRGDxmKk5euiqkaM/MMSht3ieI+qvtw/lrNyXJEq1onpxY7O0AO7+ZQlipjM73sMPGfUexdNseuWaRtwOYqGzCkjVBjr8mOQroEkw3bZL6Iq174tPnL/C06gomd+rj6SdlLR3piBmrNmPX8dNC0uZ7DEV7ey8h3AGN/Vw+ehgu37wLx4mz5av8ObLK9Y2tnfHw2QvZCFjn54ZNB47BfdpCIaw5M2fAqrHDUaXrILx++xY5MmfAAk87NB0wTEgt3cXZ3zZD3HH68nWUKZRP2kSC6zZtAbytuyFjmlToOnw05rkPFVLbZIAzUidPhjW+rvBbtBpLt+4R3H1tLfHo2QuMnLNM2rdz2ighr65T5wtBXjVmOKau2IBZa7bA1NQEa33dcPLiFbhOWyDXF8ubEzNcBqKhlZNsdLDe1WOHC9YOE2bJnM2cLg12TR+FfM264fv374gdOzZWj3WRmOML12/LPNgy2Vvq4UYKNwByZMoAlynzpA4S1rNXbuDa3QfhfdTUfb8VAUVYtfCHpLDyubn5QG3M/NbpqipXCBgZgVjZ6pnHgLdiDOiikSdKdCleEdbfP1JcfO+f4wefuUuF4NErcdSAnrh+7wFGzF4S4QauHecuiYnaDHH7ZVkko/tmj5MY2vkbtsu1VMZIWA+euQDPGQuFlKwcPRy3Hj5GXy8/caEkEbi2YQHqWA7B1Tv3kT9HNizwsEOzgcNw99FTKadc4fz459YdvH77HjNcBuPd+w+wGT1ZviuRLzcWeTuizVA3IQxUBzs3qYPmJLD+8alU9iY79EfFztZ48PS5P2FtFOgaqrD92jVDzZ6Ddf1sV7c6bDq2QvOBw/Ds5WtsnjRC7u/jNU5U0IaVy2Lj/qNBcKGiuWOaDzo5jcDxC5fle00MqwscJ2iSLpEgbZk0Au3sPEBiS6NSXqN0MVTpZiOENeCbVN8lOH3qlChTMK8oy3ShdezRHtVKFUXNnrZS1nxPO6RPlRJdnEfi/tPnqFisEA6duRDEbZVK7dGFE2UDgYokjZ9x3Pk3xzNDmlRCAvlvqsFa2zNzLKav2oglW3bDqUcH5M2eBR0cvORrEsmtk0di9LxlmL12qxB2ElG6li/ctBNJEyWUzQlurlDZpgsxlfKUyZJgnX/dTKKULlUKHJgzDt2Hj8G+U5oNiOL5cuHZq39FYWXbSD6pgpKwMmswNzgGjJqkGxsq2Wt83WTDY/KydXLN6rGuoAfIsMlzpUy6t1/fsADlLKyEHFP1devbBfX72guhZVvnug2R68ztPIWgUkG3HjlRPAh4buX7T5/x7oNKiBXhl84fX0DUXiOlSZEcNcv8/Li6o+cuKcL6x89R1cGYjoAirDF9Bvxh/WecC+NYf2ZcyCozLgJUtkh8OjmPxJGzF6Wy+hXLYIKdFUq07Y3X794FagDdR1vXrhqkUTuOnMKdR4+DfM7MtmlSJkeNHoN+2ZEUSRPj4NzxGDR6irjBCgkwNRXVkCpZa1s3HWE9ePo8PGcukmuo8F3fuBAN+tnj0s07qFuhtJAfksTgEnbtmjEG567exAb/TLusg30iaXj26rUQVrpxthjkoru/QtGCWOjlgNq9bUUB0yisgQnrkC5tJeNxa1tXXT+rlCyC6c4D0cjaCVfv3EOLGpXF5ZkE3mXKXOz/+1ywcYuFc/2Fhd6OUtblW3elPH3CWiR3DiHa3rMWiSsq2WmCePFEDV21c38gssr7f5Z0ia7H3LQYZNFaVM7KXQZIfSSB7n27SHnEetvhE8G6A6dLmRwH541HNxcf7Dt1Tu5NFD8+lvk44/6T5+jlPlZHWEfOWSpt0xpJ4ImLV+A1c5EQwI+fPwtp1I4rXbP/uXkXF2/c1hHW3h6+2HY46LE+VOhJ4nNmyQifgb2wYvs+eM9ajHx/ZcG6cR5oNdgVZ6/eCDIH9QnrX5nSY+c0H3Rw9MbhM5rngeR4xWgXXL59D9YjJugIK4mzNsM1431vbFwg+N19/BR0hec88pq1WOJj6RKeKGECfPnyVeY3XaWpwJcrXEAyZ89YvUnItzKFwM8RiNpEVdtuRVjVHFYIKAQUYVVz4I9CQBHW3z+c3DDYNmUUurqMAokgjUfOkKA1snLElTv3AjWS8YOlCuYJ0vArt+7h6augGZ3d+nSRGMbcjS0CJeLRFsCdeMakUhk7NHcCrEaMl9hGGskk3V5JKBtaOegIK4keyYiW2AQkrDyrdGDHVoEIZ8DGnlg8BQs27pBYyODsV4S1Rs9BuHn/UbCE1aWXhSiEVDy1RqJLd9VG1o74x594Eu+ZLoOEJI6aS/VQQ9ACGhXAOW5D0WrwcFGNafqElWM0fdgg6afEneqtZfWXtvqElUTfolFtIaSLN+9C37ZNJdZXS1hZZ6pkSTFuSB+ULZRf2knypW9Uag/O8RNXaCqwNCrhS0c64dXbd7BwHPFLwsqx9F2wEvvnjMOJC5cxaMzUYMdFq7D2cvcNcg4tia1tpzaS1IsK9rJRzuJ+zDnCOFKq8i0HD5eNCn3TJ6wkvNunjkK7oR44dv4fuTxJwgSSofnek2fo4TpGR1g5j+jiK/NQj7ByY6J6qWJoPshFXK6Ds3hmcdG5cR0MsmglbsPE8K3K4BwsVjH7w+hBVLVjpAhrzJ6tqvcKASIQK6tyCVYz4Q9CQB0w/vsHM03yZDi6YCL6ePlh6+ET0iAecbPA0x4Vu/QX98aIGAnpFMcB6DJslLj2BjSqYl5W3WE3fgaSJEqAA7P9hBQxYQ+NLsFU3qgy2vpOEyK0avRwUSa15InE68bGhajvr7Cy7ZMc+ks8491H/x3PQ/LLrLR0F3374SM6OngFUSFZJwmrRcNaQjS0Ci3jXifa90cpc0uJm+3YoBb6tGmMZv5uw3T3ZBIe83o1UK+vna6LJM8ksmwLswlnS59WVDoqoZ79ukoypxLteuPlm7eBcMmTLTPWjHWDub0HzlzRqIIkrCt8XCRmki7BJMd0s+3o6C0qpbYz2szH+mOmT1iH9eoomXeHT9XEUNp3aydJjbSEtVyR/Dhy9pIkOOrfvrkkjKK78O2HgVV0KuNHFkzEQJ8p2HRA495MRZLjxhhgJqvSugTrK6x7Z/nCffp87Dp2Gox1zpA6FRpaOwZSnZkhmG7qJKxrfV3RU4+w8lgaxqCOX7xGNjq48bF+nDs2+hPW7BnTYdc0H4l11cYks43a+cC2rfF3CeZZrNxIODB7HHp7jtMR45RJk0h/qIzSTZ4uwWvGukrCpICE9ebGBajkr7DSC8G2UytU72kbiIRqx4dJqJhc6uu376hTviR8B1lKPOuy7ZrET8oUAv8h8GcRVoYwnL9+Sw2wQkAh8Acj8AcS1uj1Iv6D59Zv6VqNMsUkdutnxpgxZcZHYN8sX6z2jzdkbR0a1ES3pvVQo+dg4UF0b6T6dfrK9TA3hoSHi33GxDKRUcCjO0gu5rvboYGVgxCI3TPG4ODpC3CcMFPqjW9mhhOLJqO72xgw7uk/wnoeXrM0LsG8j7GDLIOuo2Zx4+L00qkSW7jS3/2U91HJmrRsnSRYGtSxFWr2Gixnb9IYM8q6rt29HyxhpQJWrWQxNLR2kOvpMj2sZ0chrCSwnRrWwqaDx4RwF27dXY65oTEWmGcSth7iJomVOjSohWkrNYoc42oXejqgYhdrjUtvAGNbLq6aDdtx03QutCTic92GYqjfdIkNjRsnDs6tmIFFm3bBfcYCHWF16G4uyqL+CSk2HVuiQSWewzpMCPutzYvgNHG2xIPS6AJeJE8OHWG16dASvgs1CZ8yp02N1b5usulwQW+hyU2Fv5dOxfwNO+AzT5PUiImwdk4fjY4O3jj1z9VgCWuaFMmwaaI3SrXvI3OifNECWORpD3N7Lxw5d0nKIbmrW76UEEUmPiJJJJHcekizsUJLljghzi6fgZLmfcSlmwmeGJO6atdBwYHz48yyaVi4eZcuJpvY8Vgikk1tAiUmmJq5ZrMozudXzsTEpWuFBNNIerXxwkwARTdozmkqrFP8FVbWQ5fgSl0HSOw0VdlTS6fCZfI8LN6iidulWzCzUHOzxa5LWyzbvg+3/JPPLPS0lyROE5etDTQX1B8KgSDuE1EcEkmAVrXCT1upCGsUH0DVPIWAARCIlbXun5J0SRFVA8yHaF+EIqxRYwhJqhx6tJekOD9+/A+dGteRLKuMu2QCnTPLp4vbKNW98BgVKivzZvjw8TM27D8iihNJYry4cdCwSjnJnEvjYfO9WzXGiu17JbusZevGknGXxILEiEed0PWTrpm8h4lzeMQI40fX7jmIkbOXShxg9dLFhBgwKQ4TJ8U3i4t5G3fgw8dP4JE3PIKFx9PQbZRneb55/14S7NB1s2fLhujdspEQ4ks37iBbhnRSL9UvbRImxn1Sgd5y8LhkJmayHx6XwiN3SuTPLUfZMGERMxAzNpHHoTCu06W3hah2F27cFkWWyXwcJ8wO9jxSHs1CVXPeum2iwFJ1tW7XTKdaEh+S2OGWnSQ2kwmjeKYo26KNe9WOVf6/skrdjM8cPW8F1uw+IG7TxIkqH/tF1bBvmyaw85shuIwe2EtiUk//cw2MxWWWXmLO+Ft9I5lkWxdu3ImX/75B79aNpU08KoYmCus4N2w9dBxrdx8SIjrQohWWb9sr9dPoHsv6eZwOCTnHkeo5/83MxH3bNJZ5yVjjJVv3SHwpMzZTYWV24e8//ofdx0/LEUA9WzaQdvrMWy7ZfhkT7NqHON0UhZhjwXp5JBHd1XlcEPvpNn0hbj94LGPYvXl9zF+/XdrRu3UjnLp0TZKBsZ0cV2vzZjh75aY8Ex8/fYZ5/eqwNm8uCaRGzVkm8bhU2B17mMvcunr7PhLEjydkmxmvh1ta4NGzl5KFOVWyJBLbPGj0VJlHyhQCQRGIPmsmIazVQiCs15TCqma5QuBPRkAR1j95dGNg335FWJlZk+c6KoscBEgiqE4xQQwJTMDlEWMZOR5chEfEmCE1Z+aMQkQYCxpceWwH1bckCRPi1sNH+Pbte7iqZDlZ06eVI1SkP3qSIxdVJKNUw3h2qNZIWOkS3GLQcCGUVEaZ+Ef/frM4sZEjc0Y8fPZcsg9rjX1knCozEfOYHO19bA/7TYKVPVN6PHn+StTZXxlJOtW9l/++FVLNo3D474BtoWqXLnVKcd2lCzQz/obWiAGv18ZYcnOCmwn8jGeDsu85MqXHv+8+BIthwHrYv3QpUyBhfDPcfvQk0LhpCeuoOUtFRcyQJqWcgcux1V+GEx8mf3r28t8Q8dHWz7qTJkqAt+8/Stv5N7NOcwy05fOzjKlTwsTUBPcePws22VWQ/qRKgQRmZkIi6U4eHpPnKn0a2QgiUdWOHUnzh0+fkCldatmM4VFNPMpJmUIgeAT+HMLKdz89ZpQpBBQCfy4CirD+uWMbI3umCGuMHPYo3Wm6DFMta2bz37E2UbrBxmqcAdfHVNPX+bnLmbKL/F2Qtc02YDXGQkKVqxCIAghEnyclJIVVEdYoMJ1UExQCRkZAEVYjA6yKj1wEFGGNXLxVbb9GgDG13tbdReFbunUPNu0/Kq7JMdIMtD6m4syYaItGtSWbMWNDtYmkYiSuqtMKgXAhYKAHMlx1h+0mRVjDhpe6WiHwJyIQjQlr9HnZ/okTJ6r2SRHWqDoyMbNddNk1NTXR5DiJFUtcNMPrChrtETTQK5suy0xyJK6w/APA56/foj08qgMKAeMjYKCH0PgNDVSDIqyRDLiqTiEQBRGIlbVuu+j5BjM6mAoWo0NshApqlCn+0yzBmhhWTUIWZQoBhUAkI2DEV6oRi45kkFR1CoE/AQHDPpGKsP4Jc0L1QSEQMQQUYQ0WP8O+bCM2ROrusCCgCGtY0FLXKgSMiEAkvkYjsSojAqaKVgj8KQgY9olUhPVPmReqHwqB8COgCKsirOGfPVHwTkVYo+CgqCbFTAQMu2YNgqGRi4+ZY6Z6rRAwCAKGfToVYTXIoKhCFALRGgFFWBVhjdYTWL/xirD+UcOpOhOdETDsmjUQEkYsOjojrtquEIgiCBj2CVWENYoMq2qGQuA3IqAIq9q3/43Tz/BVK8JqeExViWFHIGmihEiaOCHimMbG7YePdWeZxjczw6cvn6F3hGuYK4htaipng379FsWTDRl23arDyUjFhnkc1A0KAYVAcAgY9glVhFXNMoWAQiBW1joxNemSYV+oaipFDQSEsKZM/tPGLN68K2o0VLUizAiYmMQC/8cnlxlimSBW++8wF2bkG+KZxcUMl0HIljE9Gls54NWbdzCLGwdHF07C5oPH4Dh+VrhbECsWsGPaaLz7+BFN+zuHu5zofGNECX907rtqu0Ig6iFg3PWUIqxRb8RVixQCkY2AIqyRjbiqz6gIKMJqVHh/W+FUFJtWrwgv6+5YsmUXVu7Yj7hxYqNZjUp48vwlpq7YEOXUxh4tGsCicR0dYWV7fW37Yv+pc1i2bU+4saSy6tSzg6i2XjMWhbsc/RuTJEqIoV3aYtfx09h97G+DlWvoghRZNTSiqjyFQEQR+L2E9fy1mzh/7VZEO6HuVwgoBKIwArGyKIU1Cg+PalpYEShbOD/+ypT+p7cphTWsiEad6xPEM8M/a+eim4sPdvoTqnKF82OhtwN6ufti59FTUaexALo0qYtuzeujkb/CGqUaF0xj6Jmwbpw7Ji5dh4WbdkS95hp3TWyU/kbDJhsFB1VoTEDAeLM9JIVVEdaYML9UH2M6AoqwxvQZ8If1XxHW3z+gWdKlQfx4Zvj2/bsuVvPbt2+49/ipuPCG1+hme2XdPHQZNgq7j5+WYpIlToSzK2Zg0tK1mLRsnZzBmzBBPFy/+wDJkiRGzkwZcO7aTfz77r1cnz5VCqRLlRImsYAb9x/h9dt3gZpjYmKCvNkyI06cOPjw6RNu3H2AHwEkvdTJk0kZVEuv3LmHt+8/Bro/X/YsKJz7Lzx//QY5M2dAx0a1hbDyuqJ5coAq5rsPH3H8wmUkS5QIKZImRoL48XD1zj2w7FxZMuLB0+e4dvcBYsc2RcEc2ZEoQTz5+8mLV1JXrqyZkCpZEjAeVosDP6eLdNYM6QSTj58/48rte3I9r2ObEyWIj1sPHyNO7Ngo8FdWcSk+f/0Wvn37jpTJkqBUgbzwsuqGNbsPYvuRk3jx7xvBkcaYXG4EUd198uI1Hj59phtLfpZN6k0oZT579S/ef/hkeMU7IpMnvJMugvdFwyZHsMfq9piLgPFmuyKsMXdWqZ4rBLQIxCDCaryXqZpOUQcBRVh//1hMdbJB+aIFhLBqjcSn3VAPXfKh8LQyOMJKInVu5UyMXbACs9dshadVV1QuUQTu0xfg7fsP6NOmiSQ9GjBqkiie1UsXg6XnOImBneY8EHPXb8WuY6fl7xRJEour7Z4TZ7Bh3xE0q1ER1UoWRf9Rk+T7VrWqoGqpIhg0ZipyZMoAn4G90N7eC6/evBUiZ9mqESoUK4R+3uMR3ywunHp2FPJKwkrCXLZQfkx1tsH6vYfhNHG2kNVRA3qhaN4ccJ+2AK/fvsfdx08xz2OoEPAfP/6HM1dvoEzBvLA2b46mNsPw8Olz5MicAXPchuDF6zdoZjNMoEycIL64G+87dRYLN+2EY4/2yJIuLaxHTABjXu26maNt3WoYMWsJnr/+F2eu3ICrZSdpl43PZGlvjswZMcfNFnPXbcOqnQfw6csXIfTliuSHdbvmsBoxAW8/fIDPwN64fPMOpq7ciB8/fqBW2RKoVa4Eho6bIUR67OA+sB45QeJ2DWrR9BUeTZtt0KFThcUEBIw309OkSI6aZYv/FESlsMaE+aX6GNMRiJWlTlvjvWViNLoK1t8x/Iqw/g7UA9fZuGp5nLt6U8gMLWGC+MiUJhV2RNBlV0NY56PLsJE6ZbFMoXxY6OWA9vaeolqybhKmoeOmY92eQ0LUuJg5ceEytk31QdP+Trhx/6G0q2vTerAyb44m/R1x99FTOPbogDIF86HFIBdRB0nM8v+VFY2tHUUx3jl9NNrYuuHOoydy/5KRzvJvu3HTkTVdWmyY6IXq3QcKIaT1aNEQnRrXQSMreyFvjMNd4+uGs1dvCGGlta5dFZ5W3dDJeSQOn7kgn01xskHpgnnRdICzqNJUFy6uniPtOnXpqlzjatkZhXPnQDMbTdKlJtUqYED7Fqjde4i0vWSBPFg2ahgsHL1x6MwFVC1ZVEiu86Q5OnffJlUrwHdIX+RtYoEvX79JsrJ14zwwcela3TWs++jCyZi4ZA2mrdwgdZGsrxrrir7efjh0+gJ8bHrh89evuj61rFUFm/YfFZXXoBZNXqnRpJkGHRpVmELAmAiERFiPnruIm/cfGbMJqmyFgELgNyOgCKtBBkAtUQwCowEKCYmwksS8//jJADWpIkKDgKmJCRpWKYeN+44EUVdNYsWCqalJkGK+fvtPmQ34pZawDh47VQgo3Vhb1qyCe0+eYtqKDVJ+/UplMXpgL1EetS6xLIPKqlvfrmjYz17nBkwVeL6HPbq6jMKBv89jy+SROHDqHDxnLpRqSTATJ4wvZLNKySIY2b8n+nj54c17jXtxn9ZNkCJpEnR2HoEBHVqgVtmSaNDPXtdkTQxrAx1hNTU1xeoxrjh//aaO3DWvURkuvS1Qt89QPHr2Qu4da9sH1UsVQ/G2vYT004X3+saF0s5d/rG7zj07oni+3DrCOsdtqKjAXrM0SZgypE4ppNZ71mJx761UvDBmuw6RtpLA0uqUL4XpwwaheJue4v4bHGHNlDY1DszxQ7fhPrpNgpRJk2C1rxu2Hz4Bz5mLRHn2su4hhHbm6k3SDqrbAV2pQzNXglwTTV+r0bTZ4RoidZNCIDIQUIQ1MlBWdSgEojYCirAaZHzUEsUgMBqgkEK5sqNQrr9+WpIirAYAOQxFkDilS5UCf/9zLchdVEOHW3YO8nmtXoPF3VXftITVzm8GDp+9gHfvP4oySDdVrZGwMg6z+cBhgXbczevXEJfg5gNdhEzRCuTIhk0TvWHjMwlr9xzC38umw3f+CszfuD1I3W3qVEPPFg1hbu+hu5/xrgzkZNwmj7CJF9cMHR29wkxY7buZC5F+8lITo0rCWip/HlTq0l/+Dg1h3T/HD3uOn8bIOUs09XMzIJaJuPVScSVhnekyGO0dPHHy4hW5JDSENU+2zNg2ZRRaDR6OE/73JUmYACtGD5dYW5Jotq9Xq0YYZNFaPqOqe9NfxQ7DVAl6aTR9rUbTZkdoqNTNCgFjIqAIqzHRVWUrBKIHAoqwGmyc1DLFYFBGoCBFWCMAnoFvZVwn3WznrN0iREbfmLgonplZkM9JKKnS6VtwLsH61/yMsGpcZluiyQAnvPFPwFQ8Xy6sGuMqMa3bDp/A0QWTsHTrbvguXBmk7pa1KsOqHd2HnYIkauLFvrb9kCF1CrQZ4qa7N7QKa3CEtWT+PKgcBsK6a8YYnLl8HYPGTAl2FMNLWP/KlAG7Z4yBub2nzmWZSZ1WUim+dkPiXzOnSyOuy3Q7pvLLcaI787NXryM+o6LhazUaNjni46RKUAgYEQEmfKP31M+MGeKf+m/4GbEZqmiFgELgNyKgCKvBwFfLFINBGYGCQv5h+1v9sEUA37DcWjBndkk81DYAiQvL/YYkrKUL5sMkB2vUtRwq7q+0mmVLYLLDAJ3quMbXXcgo3Wa1RrdgJo/iYmmO6xDU7DU4EPmmyzNdkfu0aYrWtaugajcb3b2Mke3ajMfaaGJYf+YSbAjCOslhgGQhrtTZOpArLjcNSP5DQ1jTpEiGteM8MHmZ5lgbE5NYkrn4yIJJsPIej00HjkrftNct3LgDk5evw8COreS/nz5/Qby4cXF04SRMWLwas9Zuichwa+6NRq/VaNTUiI+LKkEhEIkIhPy7rghrJA6Hqkoh8FsQUIQ13LCr5Um4oTPijSH9sB09d0klZzAi/tqiSZSG9bIQsuQ2bb58nCtLJowZbIkhvtNw+dbdMLeC5OnkkqmiIq7csS/Y+5nEyLVPZ7S2pQL430HyZnHjYp0fydhaydJLc+vTBfn+yioElXHNdPt17tURnZ1HitssXV8bVS2PJVt2wdTEFCtGu+DN+w/iQkyX5dxZM6FckQKYt34bkidJhB3TxmDYpNnYfPCYZN0dZdML5YsURB3LIZKIieR34wQvXLlzH/1HTpA2MCkTld/6fYfi0fOX8hnJZ5lCeVGmfR8hw5pMyLPQf9RErN19UK5hQqgiuXOgdm9b+ZtH0szzsMOEJaslnpdn3DCmlsrnpZt3ULtcSUxy6A8LpxE4cvai3NOseiWMG9IXFTpZ4f6TZ0hMV18fF2w5dBx+i1ahfqUy2HHkFGa52kp2Yrpi0xgPzLElxk9fvsY4276YsHQNbtzTJLOiCzHjgPefOhfmMY5OBDVg59SvQdiHWt2hEAgtAiF5TimFNbRIqusUAtEXgVhZaqssweEbPrVECR9uxr1LEVbj4hva0uPGiYMlo5yxbvdBzN+giQnNnjE9Vo4djrZD3HHtzv3QFiXX0X2YKmbWDGnw6fNX7DlxWshUQNfhjGlSo0vTunIOKeNaeUbpob/P6xRHxtJOtLeW9pjFjSNJixwnzNJlM2Y9jaqUw9Cu7XDrwWN8//4d9n4z8ei5JhlSquRJhfSlTZkC/9y8g2t372Ps/BW6flQrXQzufbti/d5D+PBJkyG3U+PaOHzmopD2ehXLoGienFLuur2H8PzVvzBvUBOJ48eXM12XbN6FkgXzok75kkJumQhq66HjMK9XEwVzZcf7Dx/lGB664PCuqMEAACAASURBVDauUl6O0uEGzKqd+4XYMrOwz6Deoua+/PeNEOl9J8+KSkpcqIzef/wMc9dvk760rVtdsLr94JGcYUssW9epit6tGuPY+X+w9+QZbDt0Qupx69tFCOnj5y/RtVk92IyapFOa6QZMFfrg6fMSP54mZXK4TZkX8aRLYZohYbjYCK9uIxQZhg6pSxUCfzYCIRHWdXsOqmSKf/YUUL1TCEAR1nBPArVECTd0Rrwx5OQMSmE1Ivy6ohPEj4ctk0dg/KLVQqi0pnWxjYw2/KwOkmn873/48u1bsJfQdTeOqakc1RJcLC3JM40Jn/SNbrQs/8uXr0L0aCSTkWWsM17cOPjy7bsQ4/CY9O9/CIIPkyuxf+x3QFyYfIrZjAVXweVreKo1/j1GfGUbsWjj46JqUAhEcQRCyv6/ePPOKN4D1TyFgEIgoggowhpuBNUSJdzQGfHGkAirOmDciOAHKJousXPc7TB1xXrsPXEmcipVtSgEfoWAkV7ZRipWjaVCQCHgj0CNMsXl2K2fmSKsaqooBP58BBRh/eUYq6VIdHsEEsaPB2aE/ZnxcHG6USozPgJmVBq/BVbjjF+rqkEh8BMEDPg6N2BRargUAgqBEBD4FWF9//EjeFydMoWAQuDPRiBWltpt1G9vpIyxgjlSYAZgXr/mLwjrQ0VYI2sgVD0KgaiEgAFfwQYsKiohpNqiEIiSCNQoU+KnCmvoCKt6YqPkwKpGKQTCgIAirGEAK2KXqhdmxPAL/d2/IqxPXrzCrmOnQl+YulIhoBCInggY8ZVrxKKjJ9aq1QoBIyJAr6mE8eMHW0PoftPVE2vE4VFFKwQiBYFYmZXCaiSg1QvSSMCGWGzEf9xCrEJdoBBQCEQHBNRrONAoKTiiw6RVbdRHoP0vvKZIWHeGuAmtZr6aVVEDAYat0bQx2WlTpJC/tZ8nSqD5/mf27sMn+YpH8b37+FH+/fTFK/k3P/uTTRFWo42uekEaDdoQCv6V+xBvVQkaftfIqHoVApGMgHoNK8IayVNOVWdYBLiQb1qt4k8LvXn/IY6EmJdCvQgMOyqqtNAgwLmbKH58OeotbQpN0rBfJQ8LTZkhXUMX+Rv3H+mI7JOXr0K6Jdp8rwir0YZKvSCNBm0IBWtS4Gf46VWKsP6ukVH1RgYCPDooeZJEePbq38ioLmrXoV7DirBG7RmqWhcCAiER1nPXboLZ/39t6kWgJprxEeBcJSGlaqr9989qJbGkWsr/0t59/O/f/Pu9v5KqvT+hv/Ia0DU+tCRYS2KpxEZnAqsIq9HmsHpBGg3aCBJWdch45I2M5iRSOdYzyhhf8rXKlcTXb99koXPp5p0o07bQNIRn3ObNmhlnr93A9++Bz3jlOazjhvQVwPuPmhia4gx+jVncOGhTpxpyZskIv0Wr8eK18Yhzvr+yonqpYkifOiUmL1uLh09fGLw/f0qBlYoXQrF8ucFzdn3mLjN6t3JnzYyaZYsjQ+pUmLF6E+48fGz0OvUr4POQJV1alC2SD7FNTHHw7/O48/hJpLdDVRh+BPi+rlm2xE8LUIQ1/NiqOyOOgJaY/pUxQ7DqaUBiSrJIImoM0qh1KdaKNXxuglNzteSV/+WpGdHJFGGN0GhFpWV4hDryR91cKNdf4P9/ZoqwGn+4qfLRjevWw0fIky0z+PfSrbvx5eu3CFdeIn9uZEqTWkjw/SdPcfrydfzvf6F7Fk1NTbDW1wOdnUfApmMrlCuSH/Ush8rxO9HF3Pp2RataVdBykAsu3rgdqNnlCufHoE5t0H/kBDx4+vy3dalS8cJY5O2I8hb9cP/JM6O1g4TEpkNLdGlaD81thuHanftGqys6FhzwqSBRnepkI+S+Xh87o3eHY9O9eX0MsmiNVoNdQ6GCGb5JubJkwhz3IWjQzx4LPO3x6NlL9PXyQ6L48fD63XvDV6hKNDgCf2VKj3KFC/y03J1HT4WCAITu98HgjVcF/pEI/IqkkggyrtqY5DQsoLKtJLHBEdjoRl5jZa6ljrUJy+AHvla9BMOPnfHu5A9c2RB+4J7+QX79xkMy/CV3bVoP8eKZYfLStTAxMcGBuX4YOHoyjp37J/yF+t8Zzywu1o/3xJt3H9De3gOfv3wNdZlF8uTAJIf+qNjJGgVzZgfnyoZ9R0JNeENdkREvzJ4xPXguIV3bP3z6HKim9g1qYvHmXb+9P8kSJ8K5VbNQvqNxCSs737p2VTj3tkDzAcNw7W4ECOsf+joP2K2hXduhaskikUJYOTZ1K5YWxb/VoN9DWDs0rIkODWqhruVQVChWED9+/A/Na1ZClnRp0MbWzYhPqSraUAhw87lw7p9vQAthfRFSnN4f+nAbCmRVTqgQIPkrnDuHrBsCmpakUrEMeS6GqiqjXCQxtQniI02K5EGeKSGv9x79lo3F0HZWEdbQIhXsdeolGCH4jHRzSIT16LmL0c4VwkhQGa3YwwsmCllduGmn1DHXww67j5/G/PXbIlynqYkJ1k/wxKs379DFeaS49obWmlaviP7tW6BaN5vQ3hKtruMPUlTIFJg0UUKcXz07Ughrq9pVMUwR1p/O08CEtS2qliwaeYS1QmmMG/r7COvgzm1AV+gm1k46fHwG9VaENRq91UIirGt3HwzFO0+t1aLRkEe5pnJNKSplSk3iJFp0Iam/ApPPFgmsPgE/d/UmmMwsKqwlArZfEdYIPRrqJRgh+Ix0M3ePfhXzwrjFkJM0GKlxMaTYmcNtkSC+GXq6jsHHT5+xbrwnhvpOC+LCGh44/iOsb4WwUjWpUrIIyhbJj3/fvsem/Ufl7xyZM8jGxNItu/HpyxdRVC0a10bl4oXhMH4mbj98Ii/lxAkSoG7FUjA1NQVjbqla7jhyUv6bNHFCNKxcTnYjV27fJ2px46rl8fc/13DozAXUr1QGVDwXbNiOtClTgAm/Ysc2xczVm2AWJ460I3fWTLj7+CkWb9qFj58/g66SubJmQsbUKeVswTzZM0ts3fELl3XKaOKECVC3QmnEiW2Ktx8+4s279zjw93mkSZ4U9SuXQ/aM6TBl+Xo89Hf7TZE0sbTz89evID4vXr/B3pNn8fnLF9lNbVC5rOCxcOMOpEqeFKUL5gXrmL9+O249CD6OJWOaVCDBp0vvuw8f5cd69a4D+PT5i9RBtbpAjmz49OUrkiRKgD3HT+PWg8fSBy1hrdqVLqgaXL59/45VO/ZLeQnjm6FexbIoli8X9h4/LQmi2MbHz19iztotQKxYqFyisJTD/9NW7dwf7A+oPmElvpnTpUH10sVkURHfzAz/3LyDM1eu4+u371JWyQJ5JGzg8fMXglWh3H9h9pot+N+PoO/0+PHMUKtcCSRJmBD/vnsvbdh/8gy+ff8hOOTLkRXF8+bCh8+fkSRhAhmnG3cfSD0VihdChaIF8f7TJ6zZeQDVShdF7myZcf7qTWw+cAz5c2RD2cL5kCpZUizbthcXr9+S+xgHXDRvTpmbaVMll7o5dm/ff0Dq5MkEq1xZM8qcSpYkEUoXyic4LdywA9fvaeqmZUidEjXLlQRd4bnzX7FYIRTNk0NHWIlV1gxphcQSqwTx4sm7kQsWjhetTOF8yP9XVhmb56/+lf4u2LAjWBWf86BB5XKIbxYX7z98RPKkSTCgQ4tACivnKj0EOBacU1du38PeE2eCfRWkTJYEzapXxMt/38qxDWzf9sMn5Nnks5g3W2aULJhH3jGcz4fPXMDVOw+kbaUK5kWfNo1lLnjOWIiL128jb/Ys6NmyoWA4YvZiqfPBk2eoXKKIPDvnrtzA2as35X5ifPLiFcEtdYpk8t5IkighVmzfiwTxzMD46Xhx4wp+z1//i/V7D+Pbt+8yr2qULS7fTVm+DtVKFZX3wPhFa+RZy5Q2NcoXLSAbbXw2j5y9hHNXb4TnVRgj7uFv+a8yqy7y3xQNGQy1XgsZI3WFFgGd228wRFVD6KJX/OevRlbrNqzvycDfBL6foopqHCtzrdbqKY6Sz6galogMi/kvzm3ji4YqqzLjIcBF2YoxrrJA23X0lFQ0d/3WIEmCwtMCDWH1wqs3JKwjZOHLXcIlI53x+u17TFm2FqcvX0PWDOmwceIIdHTwxJGzFyWO1rJ1EzStUVHiVr//+C5kd7bbUFkwTli8Gj/+9z8M6dIWRfLkhIWDp5ASktLJjjaYvWYzpq/aCC/rHrIIbtDXDnTBHdypjSxMF23aIQvpqU4DZXG9bs8hHDp9ARnSpMS2qT7o5OQtxDRbxnTYMMEbXjMWYsmWXWhUpTwcenRAi4HDdAR03NB+OHv5BhZs3C4L8U2TRqC3+xhcvHEHXZrURf8OLdHCZhiu3rknBHjpqGHYtP8IuHjj32MG9xGSwlhWGt0i7bq1x7QV66VMZiccaNEKdcqXQtWuA4IdhtGD+2DfiTPYsO+w4MtNiE6OXvj89Rva1K2OPm2aoL2dh8TKknjNcBmMFjbOePT8pT9hnYMx85Zh3vptgku/ds2kPnM7D7z89w0YizzPw17Kn7hkDXq0aAg+t0VadkXnpvWQM3NGDBk7VfqxaIQTdh39W3DWNw1h7YTmA5zFJZiEfOUYN7hMno39p84JGeR8mbp8nbSFxO7Q/ImCN8kS2z7JYQCqd7cJlrC69u0i7Z28dJ2QjN2zfOE2dT72njiN+pXLgjHFbQe7ClFkvPYCb0d0tPeUsrkQmOtpjx8/fojHwbHz/6BckQKYMdwWs1Zvwrx1W4WMdWxcG50a10FFCyvpHnGwbt8clTtbCwma5GSDe4+fypzh/G9Xv4a4QU9bvkG8FripwesbVimHyp37SxkkWfM97TF95UaZiyTBfkP7IXPaNKjXZ6hcQ7K1eIQThvhOw+EzF4VAbZ/mI/Us27YHyZMkxrHFU1DPcohs7pCMcf43snIIlrBy3nITxW/RKnl2ujati0GdWgcirFOdB2LzgaPYuP+IEPG1fh4YNHoyTl26GmRs7bqZyxmDs9dukWRRowdZwnbsNNmIIZFhfS0HuuDyrbuS5Gu5jwu6DBuJs1duIE7s2PC07gbGsdL9lwQ8tqkJRgzoiUxp06CDvafUZxIrFlb5uspmRGenkfjy9auQzRNLp2LYpDlYs+uAkONieXMiRdIkoAvqBHtrIZ58BnlkxcqxrhgxazE27D0Ms7hxQRWXmzncyDp0+jy2Th0lc4Zkd5mPCzymL5ANKsacj7e3RhtbV9y49zA8r8M//p5fEVYuqNfuPhTFMFBrtyg2IGFuDhVHkjdtRt4/QU0NLQjcHOJ7Xl9NjgrEVRHW0I5ipF+nXnoRgfxXhJW7RbtCPGg8IrWre4lAk2oV4dK7E95++AArbz+cv3bLILGVwRFW1jfLbQiK5smJsu37CLEgQb25ZQmsR0zA2t0HZFAs2zRBi5qVUbPHIPmbpGjjpBFoOXAYLvirW1Rb5nnao4Odh6ioJFZrxnnIInP6yg0okT+PlH3s/CXULl8KXICTjB44dU7KdO3TRZIAlWzbE09fvkacOLFxY9Ni2IyaKCohfwjGDbES4siFO8tf6O0kZI8Zi7Wkp6y5pRBoElYPq27wmbNU1Ekqrz6DLHWEtVSBvJjlOgRVulqLmzSNJI7taG7jLIt5LvqmuwxGdxcf7D7+t1zDTL4sJ29jC3z4FPTAcbpxM0kWSePrt++EpK7YtkeSXXHRzQ2DXm5jdJN9nZ8nzl69gWGTZusIa+vBw3HU/4xEEort00aj+3Af7D72N7JlSIc1fh7YcuAYHCfMFGLBjQCqZH8vnwGnibOwasc+Kb9v26ZoVbsaqnbVkLGApk9YLRrXQffmDVClS3/dfPPu31MIRGNrB1HXjiycDLep87Bg/TbpD0nVmHnLg5SdMU1qbJrsjbq9h4jCSBs92BIzV20SXGe7D5Vz9thPrS0fPRx3Hz/B4NFT5KMJjJkuVghlzC2FDFHp3jN7HHwXrIDv/BVyTfUyxcVtPl9jC1FwqQ53bFQHlh5jRdF2sewsimHDvppkSdVKF5O6e7uNxbZDx+WzZjUqwc/OSsaTZXAOWrZuLG7ZWrVUE8NKl2ANYeVmS6Oq5UAlXJu4jCSQpJaEPl3KFDi+dKrMgWVbdgtW3HjgBoO+Ub1c7euGSp2tRbWmca4GdAnWzG0HVOtqI23ks7x4pBP+ffcBPV1HBynTd0hfIdEDRk7Es1evZR5z7vC5mOJsg8xpU6NRPwddFvLFI51F7bT2Hi9lkZzSm4HEUmvBuQS3rVcdw3pZoGyHvuLNQA8EzgmSWHqJ0KioUmFmO5hIKkOaVOI1ws2c1ePcZEOFSi6NYQd811To2A8v37wVtZabZsXz5YZt5zao3ctWrmMG5Y2TvDBr9WZMWro2SP/VB0DT6hV0xEEfD/6WcwMhaplau0Wt8Qh9a7jByA1FLVnTxnVGRffY0PcqfFfqY8FS+LzxPfa7XIUVYQ3fWBrhLvWSMySoTar9/EeO9aizWA2JdtCy0qVKge7NG2L++q2Y5+kgBKbdUDdRnfSNClrqZMmCfP763TtZrAe5PhiFldeQtFFVsXD0kluoitzeuhRDx03Dks275DN9wsoENGNs+4o6d+eR5rgLLkw3TRwhxGvhph1CKFf7uqPHcB9sP3IyUHNIWLmopspDt1OaU08LtK1bDQWbd5G/tcTZ3m+6KKA0qkVUzmg9WzXGIItWsqjmEQ10WSTZp4KrNS7sv//QHGFTp0JpUZq0CqtFo9ro0rQ+Gvaz0/2Q0AV38QhndBk2AvtOnkWNMiUw0aG/ECutO3zLWlUw1rYvirTsJuRT37Tfs03dho3E89dv8P37d1GkDsybgGVb92D84lW623yH9JMNg2rdBugIa/mOfXVZgtnn65sW64i/lrCOX7RK4wbsb2lSJMPRhVOE0GvdW6mSkjzZ+U2DfkJofcLKdnC+dR02Uldmu3o1QLWOfWX753s5iJvyloPHMXTsNHz59lU3HgFxIOFy7NlBSBFJu3ZeUTGlUW2l+7j3zEW627i5QBfQSp2s5TOqcVQ72/on+aGquX/ueNiMmoTVO/fLNVVLFZU2FW3ZXdRcquQccxJNEqKF3o5ImSwpKnXSKLAkrNwoaTvEDaf/uSafNa5WQca4iH8Z3HQhCe3sNELXNn3CusxnmLjR9wyw8UCld0DHlijWqgdMTGJhxejh4nHA7OpOE2bLZpCWAAfEyrx+DfRq1Vi8F7QbIPqElXPVyry5uLN/8489z54pvbj0jpqzNMgcrFi8EOa4DxV1uYvTSJlL2udgx/TRsqE0fPJc3X3OvSxQr2JpIem00BLWHJkzYs04d7hMmo01uw/KhsHNB4/AOkq36y0bQa1qV8GqnQdELec7i8ZjpbgRQg+AzQePwcFvhnxOtbtp9UqorhcrP2pgb3HJpns3jeEDPP7n+Pl/xN1eWWAE5AzW6hV/CosirGrGGAIBfZdYraJK19/fRc4M0S9DlBEccSUuvyOsThFWQ4yowcpQpNVQUDJLsH4gecCyFWE1FNJBy2HMIF3gnCbMwoG/zyFj2tSY52GHr1+/oX5fuyAqK+PUhltqyF1Am7duC04G4yb4U4XVdYiUTQWPpiWsduOmSeZcmj5hZdwn3UmbDXDSHQPDBfTO6WMwZv5ycePUElYSoF3HNOqk1khYSfqo0FJxo5GwUsUt1rq7/B0cYWWsY6UShfHp81dZ/NIltcVAZ4kdpCpNgkB1NDjTJ6wDOrREvYplpA/arMF0Z6LbMRU6xkqSsJI4tRo8XBcnGRJhJWlirCFdiUkiSeCZ4IS4nl4+A2Pnr8C89Vt1TSRRa127GnI36hAsYeWFVLzpljxy9hKdwjp23nIhp1qjqnlo/gS0GeKGY/7q7K9mqz5hJVEXlW2ERmWjEZ9JjgOQo765zBHOob7tmqFf22Y4e+W6uH5qNxwC1kUS1q1FAzTr7yzKm76dWj5d1NYpy/5zVSYp5D15GnaUuoh70sSJYOGg2UjREtb+ovwflM/0CSuJYrG8ucWdnKoes+1Sha3k7zJMwkqFse1gN4nNpekT1p0zxuDSjdviYaA1fcK6b844nLh4RacGSzlVy4urbY767TVYmZpKHGrvVo1x8tIVIYjBbTxRVWT8ahNrR4nVpukTVtsubSWms9kA51Bl9+YcLF+kAOy7t5dYb7rV0s2WdnLpNCzYuAN+C1fq+te/QwtYtWuOXA07SNtDS1i50bXUR+OSTzWXhHXvyTNY5esmbtx0B+d7QKvm0b2amxKmJqZ48/49PPp1w5FzlwIRVrr61+o5ONCUWTLKGa/fvIOlh++vprT6zh+BkAjr71o4Bz9Aav0WHSeuflKv360iRlUMqTrzGMCAbtKR7SasCGuUmh3qhWeo4QiJsKqzWA2FdNByNG623qjfx07i3mgkdoyBLNpKoyBFxAxJWOmqyRgyKqy3Hz6WZlExIdmzHz8Dy7buNjhh5TmYu2f6CoE5cfGyJB5a7jNcR1ipsLauUx01ewwMFiZ9wtq2Xg1x/aQiy+RINCb6oWLXydEbB0+fDxdhZVIlxgJS4ZvrbodSBfOhfMc+ePTsBfbO9sPaPQcxdv5/brQkZjmzZJJ4R03SpTkIqLAyUc3l9Qt0irdWYdUnrPxhpMtuX89x2HLwWIhTRZ+wjhzYC+lTptQp7SzAolEdcdMs0bYneOQOk3BRvafrK0kJFcMqnfsHyThNokh33AZ97IKdt9unjxZ83abM07WTJIlJnbRu5+EhrI2qlheS3cef2HBTpVb5kmEirFT92C/OgZ8R1gVeDtLnrsNG6a6hO3WvVo1Qql1vpEyaRAgZ48TpWktFloSLLq36KmvHhrXRo2UDOULmw0eNi7k+Ye3arJ64KtfpZRvkSKbgBprz+PDZC4gX10wIOkk743pvP3iMLVNGirrMBGpac+vbBTwDWJsFPLSElfczVt2xZ0dR3OlxwDOO6TLduk5VjFu4St4FWnWXhJ4xp4x7Z2K2Nb7uOHr+nxAJK9X/rOnTyJnBykJGgO+CXyVQpHti1Eh+o9ZuIY9m1LoiOPffyCZgUQuR0LVGn+BzjUfcIsMUYY0MlENdh3rphRqqEC4M6Wgb7pSrs1gNhXbgcpj+feuUUWg6wEkUHlqZwvkxzXkgSrbrJa6XJCuMDwvOFTWkVgUmrP8da8MYVrqLdnfRLL7/U1in61zA+7RpCiqLTLBDYwwc3TqZlOXvfzRJX2qVKykJhKhwMhuwVmHt5jIqSLxUcAor3RKbU2Ft5a+wxjbFzc1LYO83QxIzdW1WX+LlCrXoKllfqa7NcLHVEVbG+a0e54G6vW3FFZJG1TpT2lS4dvdBkBhWZnBdMdYN1br2l5hZGgkak0c1tnaUTQMu+sbbWYtLsDZWl0SPyZl+5hLMuFFtXB3jPqmaD/KZjH2nzmK+p4PUwyRMjCek0X2SLrYkscERVroLLxk1DO2GaFRBLWFlLGfA446YlffE4qniIklVV2tlCuULlElZ+7mOsNo449qd+2hWvZIocuUt+urcfKmusg/sf6Y0qVEgZzZsO3RCimCyJ6qtFS366Qi/tmx6B1CpZBIlZoylUV3jjzb/ZrlUTBtbOYqrKG3T5BE4evYS3KfNl78Zw0qSzDJoTAa2f64fAiqsVEzpwqt1Cb64dq7EQy72dyFnAixm6w2isNq64czl6xLDyTCIgC7B3Pjo3boJynfoKwRd0xZr5MqcCXUth8jfvKZbs/qoYGGlI6B0waXiyKREHCPG3Go9C+jqSmLK+GD9M4AL5MyOVWNdhSxyU4PG5FD0GCDuVMPy/pVVzlAmiSbZ0BqfObpW6xvnMONlWRc9FagI0/164/6jGGvbRzIp1+oxWEckN0zwkjhqenfQSFj5PFHR1Zp9N3PZJGo92FVc85mAic8IM3LvnT1OsgRbeflJmTn4Lps2SjwtfBdolFx6RFxZv0AwYMIxuquv8XOX7ND/uQS3EKVau2mhrbtO+ZLws7MWF/OAZwazHxxHZYERCOlIm9CdwRoZqKq1W2SgbKg6As6r6HD+qKH6bahyfhfZV4TVUCMY6nLUiy3UUEXgwpAIqzqLNQLghnArF4GbJ4+UI1OWbt0tcXB0J7x+94FkBuWxFqeXz8LWQ8cCJe0JbYu46063T6qJdP+l+ydVQCpKXGhTLaVLYpZ0abB/3gTJGkxSRALLDKdUfer0GownL19LEpzhlp2FhJBg8Okc1quTLEqZaIb3iDupQ39xY6XrKmNa6G7IBTTj/Wy7tJN4SSYX4lE2I216iWtkafNeknyGhGbfnPHiNuq7YDnqVyorRJFugXQjplsyYwYZI0u3wi9fvkqMaskCeSULMutjPbyfxKNzk7oY3Lmtrk4SJSo3TArEeFDiPW6oFW7ceyCZS+nS2aFhLTh0b48ewzWKINvOMRnYqTUa9bMPNh6FGXxt/RMuURWmGke3Y/apSsmi4gbZ0220KE2MNaS7aauBLnjz/oMmu+yiKZKMii63dO0kTimSJMaAURPBnQUmryI5YpZg71mLhbxrE/9oSSjjfklsSDbz/5UNq3dpYj61xvHmJgQVQc4FPtdMgrRohLOM1brdB5EpXWos8naC27T5kuSKqipVT5ImEqG+7ZqieuniMm+Ci81kBmeqbzxCid4B3PBg/C5jWpmcZ7KzDXq5jhEMebyMh1V3mA91F/dSzss5HnZCWJtYOUpsJ4nnMp/h8J65EHPXbcOP//0AY2zd+nVFs/5OohrSQ4FH/dj5TkPx/LmFjDLmtlrXAXjz/iPaMUmQZSdYuo3FnhNnZL52a95A4nRJnok5j7Rh9uiVO/dhzpqtSJc6hYwZldIa3QdK+1MnTypZjacuW4dNB47JcUlMqMWsvSSpPLKJSZM6Onjj0+fPGNSpjcQpm9u5B5vxW5Oo6yuGjJ0mz9LgTq0lk3Yfz3HYfvikkHqSSJK5jg5ecgwSXWtJcLXJuQKO7yxXWyGK3IjgM8rjsRi3S7c9oOCE2gAAIABJREFUZu0lyWdSJG42cWOJxJ4bA1TduKhinK+Q2p6DxbWa48uND8aSNu3vJJtFdDt/6E+wudFx5vI12XjRGsvg0Vh0EaZxLh9dNBlrdx2Q7MXctOL8Y6ZxO9/polizfKrBVJK5iURMaMw+TIwYBtHbfaxs2rWuU00yqQfnZh3ad+Kfeh0T4PwqtCd0Z7BGBjpqXRcZKEe0juBiVZWqGn5U+WzyGdWasV30Y2WqqY61Cf9whfVO9VILK2LhvT4kVyIuaALu8Ie3HnVf8AiQsDCrKRfoTKjC5CTnr9+SpD0kSx0b1RayFp4xYNl0L6WRcHDhTUWPP0ZcTFK1JcnTXkcFkEeHcFGfPHEiuY8LVyabIQGMGyeOkAGSJZIHrrRJHCW5iomJLC5JjFgOXR1JyHgtiXmKJEmkXGbTJZmJZxZX2hIrlgk+fPooyVr028EK6IpM4n730VMhOnRjZN3Hz1+WRSz7whjXLOnSSlZSHvlx99GTwHV+Y51vBVOeT1mhWEFxc2U5n798lXuknbFjy3EcAdsZO3ZsJE+SSPrHa0n69Y0EgAmKSHjZBx5RpI3T5bVU0rOkTyNjy/byKCHteW2sj8lluAhnAi7ez7nA/hF7bgSw/yT4bCPHkTGiWrWW5dMlmVlVOQ58Xk9cuKxTCrVt5REi2n6QFAgeP37ImJEQc+MitokpHj57riMEzLrMmNxkiRPLebAJ4sfDyQtXgsWA9bCOCkULyLEpLJ9u0gHVsSzp0yJn5gziNst5yTNWtQSIc4GklefK/vv2nWyyMHlSvLhxpJ2cgxwv4sOx4DziePP9VblkEbmeXgocI6rkdFO9cO2WYMfn6IvMgTfy7//K+Cpkl0aFlASZJIobC+w7z9elUn/28nVpAzcDiubLKXMnjqmpqPr8nsb2p0iWROpj7BL7xzHUuvXr/6JxLKqVKiaZse88fCJEjecfc+5Qkf74+QuooNPVl8oty7l0485Pz2fmc8ky+PyxDcSV+GuNR8tQQWX/+OyxLCZmorGvjBUHYklSLboy8zpu6DC+lG0lnicuaJRzGrNUcw5rCSY/y5g2lbxPeL/W2CcSYW5KcJGWOX0ayTh+6tIVPH7xKtj3jPZebl5wg4fPzsOnL0RZ1YYjqN+TwAhEnyNt1Nouqs9d/kbxPG1tDKaxyVVUx8NQ7dNXW42ZCE0RVkONWqjKUS+1UMFkoIu4s/8zU4TVQCCrYhQCCoH/EIhhr/gY1l010yMZgV8daRO1zmBVT0IkT40wVadcgMMEV7gu1sfYGMq1IqzhGprw3qReauFFLjz3/erHjuVpjxgJT9nqHoWAQkAhEASBGPaKj2HdVRM+EhEIKUOwMZWcsHdTPQlhxyxy7tAnUjuOnIrxR9UYC3l9z0ZDx5jHylSzlXrSjDV6v7VcNaxMwU23xZ+ZIqy/dYKqyhUCfx4CMeC1GwO6+OfNy2jYo5AIa8x16VRPYGimM11/GWNZOHcOuVyTzfa/RG+hKUNdE3YEiDvjWkleaZpM3prTIiJqirBGFMEoe796qYVEWKNOwoYoO4lUwxQCCoFfIRADX7MxsMvqGfgNCISUhyLqHGkT2eCoJzAkxPVJExOiMVeEsshDoGbZkjrSaij8FWGNvPEzQk3qxfUrUPUzmOlfG3N/8IwwFVWRCoGYiEAMfAXHwC7HxJn92/scfY60iWyo1BP4K8QDklXNkTUPFVmN7CnqX19A0moIhVsR1t80kIapVr24foVjSDu0MdelyDCzT5WiEIjxCMTAV3AM7HKMn+a/A4BfZQhme2JuSI96An82HxVZ/R1P6q/r1BxNpQnN08SdBz1vO7StVoQ1tEhFyevUiyukYfl1pmDGNFwKqQj1vUJAIaAQCB6BGPAKjgFdVLM7CiIQfTIERzZ46okMDnGSVe2xNUpZjew5+ev6NN4SEY8lVoQ1ao1rGFujXlwhAaYyBYeEkPr+T0OAZ6fy3E+eb8r/KzMiAsHAK/DDfwx+/OCxvgYznjP8szHl2be1ypXE8q27DVon51Is9iAW8OOHIXtjGFhkvvtbwHN8A5aueSYAPg7qmTAM7sYsJaSES1ErQ7AxkQiu7Kj3DEY2Avr16SurDPfSngn+u9um6tcgYAjSqghrtJtN6mUVliFTiZfCgpa61hgIkGS0qVMNebNngceMBfj27bsxqpEyEydMgOY1K6Nbs/rwnb8Ca3YfMFpdqmAgOGaYNHFC9GnbFE2qVoSl+1icvnzNIFBVKl4YnZvWhffMRbh+90GgMuPHM8OiEU6SkdFnzlKD1KctpEDO7PCw6oZnr16jx/DRBi3bEIWVzJ8bQ7u1x6s3b2Dp7ovvP34EKtbExASVSxTGsN4W2LT/KMbMW26IalUZRkRAhfP8Cly1BgyITsBswFRWFVk14oMZwaIDugeHJ3uwIqwRHIDIvV29qMKKd0iJG1TipbAi+vuvt+nYCvUrlcW5KzcwaMzkYBs0wqYXSubPgxXb92LaivW/tdGxY5tion1/FMz1F+r0Gmz0M+ByZcmE1ePc4Tl9AZZu3f1b+x4jKg/mtVynQinMdB2C5gOcceLCZYPA0L1FA1iZN4eV13jsP3U2UJlVSxVDxeIF4Tl9oVEUxLFD+iJLurRoMXCYQfpiyEJim5piqY+mXW1sXfH9e2DCqq1r+zQfHPj7PNynzTdk9aosIyAQ0u+2oc93NEIXjFykWgtqAQ6o3BkqG62RBy9GFx+QtDKeNSxKeKxMNdQ5rNFn9qiXVFjHSmUKDitiUf96uovN8bBDifx5UKObDW4/fByo0ZnSpsYCb0dkTpcGuRt2wA89xeV39JCKQdJEiXDt7n2jEIqAfeKcX+PnIUrc0i2KsP6O8a5euhjmeTlEjLDqve6pomZOmxq3HjzG12/fAnWrQrGCOH7+cpDPw9t3/V8aT+vu4iHQwibqEVZTUxNRl7kx1Gbwzwnr+olesnngPlUR1vDOi8i6TzyjMv/8DPWdR06FaaEbWe2OvHrUWpBYF8r9X2ykkNWr6uiayJuD4a+pZrn/jrzZeST0pFUR1vBj/pvuVC+qsAKvEi+FFTHDXB83dmzEjhNbAsc+ff6Cn8WXhbW2OHFio3/7FmhavSL2nzoHx/EzA5HAfubNkTNzBtStUBp5G1sEKt4sThyYxjaV6z9++izfmZjEQpzYccCF75cvX/E//A8J4sXD/378Dx8+fQrU7rhxYiNO7NhCgj9//SaxfVoXRFNTU7DPLIeE4vOXr1I+CTbL472Pnr0IVJ5Z3LiIbWoiZRAjrbFcEhTa12/fpY3a8oLDK55ZXKROngyM1UuYIB6WjBoWhLCyfWZxYiNWLBN8/volRNdktjd27NhSHbEiZnRvjksMTWLJ/d9+/ECCeGb48vUrvn3/rocjkMDMDJ++fNERKaphZnHjSJlfvn7TfR6wXPaX+LLcT1++BiJhxFfMPx6ROLNMYk7Tx4h1mcTid/+TsjgW379/x0d/rImzmVlcmJqY4Nv3H/j8JcAYxALim2nG4AvrMTGVvmiNeMbz7wvbwf5oTZ+wCmYc5+/f5Tr+O7apZq58/vwlkBurFiPi/eXLN39cY4OuxvHixsWL12/w8bNm7tLoBp4sSSKJm33x7xu8//DRf16byFz9b15DMCW2H/zHM7i5xM/4K5MqWVIkSZwQb96+h41Fq2AJK/Fle1mmFlP9MkkkiV0sk1j49Omz4M259fFT4HlBPDmv2Dfixf9/+PhJhw3/jhPbVIrns6J77kxMsGikhrCaD3FHulQppZzHz18Fwik4wspxZx84/wLOR84zE1MTwZRjHp9zxNRUyuO85/OYkO8IQNoY8N3GMtlWuiJ///E90HPNtvO5Zn2cC3zHcO6oX/XAs6ZmuRK6Mxz15xPn99rdh342dWPI52rGiNt4uZIy3oqsRr9pryWtmuf5YKg6ECtTjZZq5ocKqj/9oj93GpDYMM7hZ7Zo044/fXAjvX+lCuZFvYplMHX5OjSvWQU5MmeA88RZQRZv4WkYCWvvVo2RNUM6VCxeCA372uH5q3+lqFTJk6FkgTyoUaY4GlUpj7yNO8rnXCB2aVpPFrOzVm9Cp8Z1ZAE9ctZiWcQP6NgazWtWwpi5y2RBefnWXVi2aYK/L12F74IVUkayxAnh3LszfOYskfnUt10zzF+/FWcuXxc1l/XRBZcEwmeQJQaMnICHT5/Ld279uiFjmlRoau0oJJiL32G9O+HqnXvYfexvOPW0wNFzF7Fgw3apy7p9C3FtXLZtt7g292nbDM0HOAl50TfW5zukH5Zs2YUb9x6gcdUK6Nu2GVwmz8HSLbvk8uRJEksbxs5bhnSpUmBgpzbo4z5W4hKDswaVy6F2+VKCD/+bO1smOPrNQNy4cdCpSV10a9YAs9duFiKbJGFCtKhVBc36O8KyTVO0qFUZo2YvERxzZMqA7JkyoLOjF9KkTA4Pq+4YPXepYODY0wITF6+WxQaJe69WjdGhYS1MXrpG8EmZNAkqlSyCZtaOun7T9dWtb1e8fPMG9uOmyzhRUedYPH3xCmPn/xefSPJerUxxuFh2xvHz/4A7uSRqwyw7oeVAF7z78AGufbri6NmLOHftJjytuosL+bo9B2W+cHxuPXgkcY9VShZBt+YN0LifvRClpIkTYcSAnpi0ZA3+ffde6pi7bgsO/n1e4Kxeuri/wuokc6hl7aoY1KkNJi5Zjfnrt4EJkuy7t0eFYoXQ222MYEDLkj4tPK17YOSsRXj84iW6N2+ICYtWyXf2PTqAR31YeY/HifP/yGf5c2SDQ88OcJ08V4iUXff2cJ86D/efPEOC+PFg26UtOJYcj0QJ4st849w4fOaCtD04I9HiOBTM/Rf8FqyUZ7d/x1b4348fOoWVpMzGojUYM7Zyxz7p252HjzFl2bogRebJngU+A3vj89evWLB+G56/foNkiROhZ6tGGOQzSc5JZL+9B/RE8iSJYOc7HVnSp5H5sH7PIcxYtVH63btNEwwePRnJEydG95YNMXzSHJm/bMuikc4y3xZv2oErt++hToXScpQCY4i1HhYawnpF8KGR/I8c2At+C1chedLEcO/XFf28/HDz3kPw/TVyYG/cuv8Qc9dtFQZfPH9u2STr4+Erz8TJi1fQpVk9XLtzX54TGt8l3Vo0wKKNO2VzZIxtH4kp1rqF836WM2HxamTPmB4Mb+jsNCLQRkl43ol/0j18tzatUfGnXZKES0fCfzTGn4SV8fsSNdeFuozACeJrjkpR88H4U8HANQR8zkM7hoqwGngQondxUfPlFFFMAx5eHFxZirBGFOHA93OhuGHSCPQa7oODp8+LAnNg3gSMmrMEa3ZFPAkQCWvPlo3E/WeOhz26Ontj30lNTF/RvDllAUyyEZCw0p2R1zbsO1QUqhL5c2P5GFeYD3HDsfP/oEyh/Fgx1hVTl6+H14wFGtJRpjimDRuMfI07CmGyaFIXhXJmh+2YKfJ9/cpl8eDJc5y9ch0DOrYS0lSoWWch5ePt+4va2c9rnFxL8tu9RUNU7mQlMaxNq1eCW7+uKN+hD959+CiExq5bezS1dsDj5y+xbfpoISGMVaQ6u3HyCNTsbhMkSyvVs4Xezjh39booqrQ82TJj1TgPeEybL4SVC/plY4Zjw97DmMfFN4DZ7nZCMFynzA0y+CQ6myePRFtbV2kLifba8V5wmTQbmw8clYU2XY6pbg8ZOwWdm9RFk2oV0bS/o6SuXznWDfPWb4PrlDlwsewi91t5+UmfSFimr9wgddYqX0qITIM+Q/Hg6XMhX6t83bFp/xEp16Zja5QrWgDtbN0CqazOvTuhRc3KKGtuqVM8G1UtLxsH9x4/DdIfjiuV0kE+k0UpGzXIEuZD3dGkWgW0b1gLDSyHinLG8TGvXxNNrBxEGds3dwIs3ccIMeGmwL6541GidQ+Zz5unjMK+k2cEY1qRPDkw19NByDVd1AMSVi1Z+XvFTNnAmb5C0/+GVcrBd6gV2gweLqSWCuHy0a6YvGQNGKNHO7l8hmwUbDt0HNVKF8Mst6HoYOchhJOEaOcsXyFgm/cfleu7Nq8P6/YtZa5wE6di8cJYNMoZkxavFtJKa+Bfb75GHUXl07fKJYtgmstg1Os9RAg7bYrzQKRJkUxHWKuULArfof1QrUt/IewkcBMdBwih5yaCvrlbdZP+dnb0xtkrGnJOski3/rq9bOX54jNt1b45Rs9dhrW7DmC1nweWbN6FVTv2YefMsWgzaDiu33sgz9Vo2z7IliEdOth7ikJNwpohTUpxwWa/qZyvneApGwjaJFQBCSsV0rme9rhw7ZYOlwkO/YX024yaKO3j3xzX/t4TJHFW7qyZZA6v3XUQg0ZPFiJMV+x5ng7I06iDbDC1rVcdXv17oGDTLrIp49SzI3JnzwILe08pk6EKJPjrdh+UeTTJaQD6eowLdiMqCIgx5IOAyllwXVZqWmROhKi3JpSMwEULiAJPdW7HkVOycaYs+iEQVpU8VkalsEa/UTZIi6Pei8gg3QqmkIBB3sHVEdbAb2O1808pt0eLhhjcuS1q9RyEu4+eSLfG2vYVQlK3t22Eu0nC2qtlI0xetg77ZvvhxMXLGOgzScqtW7GM7LZSrQlIWL2se4iK08HeQ66jgrNzxlj4zF2KGSs3oljeXFg/wUsWosu37ZFruFjdNGkkirXqLkpO42oV4GvbD/1HjMfG/UdEtaTa9ubde6RJkVwWtIfOXBDX2dGDLFEsX27U6G4jZZHUUTWt5E9YF3g5SpnadhfLlwurxrqj1SAXnLl8TeqlAkxi9eI1iUchnXoXEECqiwfnTUQnJ5L2M/IVY1jX+nnCS2JYd4nCu3e2H9oOcdUpPUO7mosSWrpd7yDjwQzDzWpURsN+dvId1bDV4zzk3qG+U6W8deM9sXrnfnhMXyBup/w/F+hF8+QUHO39ZoAbQVp3y3QpU2D3LF/pz9FzmrOPqdyxnRwDqo65smbCuvFeQurGL1qlcT02NdG5bmsbyk2JZT7DYe3th22HT4gaShdxv4Urg3WtXOjtJKS5uv9YUAXjpgH7cPLiVbhP0yhuJB9z3O1RubMVXr99J5hx/hJbKsncwKAanj5VChxZNEWUNhJ4Gt1n2W8qtFTkSVjnezmg2QAnHeaHF0zC3PVbdYSVG2lThw1Ea3/CSlVvspMN6va0FddeWr6/sopqTnfV8kULYuEIJx1hJdljLHdjK3vcfqCJ42YZTLjV3WUUth06gdKF8mGVrxv6eo4TtZLGxd6KMa4o2qIbnr/WeCYENBK19KlSomWABEv6MayTnW3EXZYKprad26b5oJfrGGw5eCxImUO7mYvq2aivnS7pWNt6NeDat4tsPLx68xbmDWrCuZcFKlr0k00lLky/fP2CRlUroH+HlqjS2VpXbrMalUAS3MzaCTfvPxTCyvdC60HDdeTPsWcH8QTI3aiDENEN/gqr29R5stg9umgKermNwfbDJ6Rcvrf6tG2CYq16yN9U0CuVKIyKFlbyTKdPnRKHFkzEtOUbMHK2RlEtkCMbtk8fjcItuslzyk0EjgE30HgPlWd6blTo2E+un+YyCBWLFUKzAc64evuebPCcv3bT6HHtQQYkCn9QOEBcYnDN3BGGmLco3M1o1LSotVbUzg9u9KqMwNFoGv2kqQGf95CebUVYo/94h6EHUevFE4aGR+hSKn4krT+z8KTXjlCD/vCbHXt0RMdGtVGli7UuMcaQLu1EQcnVsH2QxRlJV+em9YKgMnvNJjx8+iLI51rCOnHJGrSqXVXcTCt16icxihWKFpQFM11yAxLWjRNH4NXbtzo3SLo9UjWj+x8TIWkJa/fhPqJm0YrkzoFNk0eiRJse0g/G3Y0e3EfKJTEZM29ZkMQfGdKkksQ4XGBnTpsGlTpbSVn6hJWKM91UWQ6NLrCJE8QXckOyQsLjYtlJ3DpHzqYyvT/Y7KfcBNgw0RstbYbpjk/RJ6wFc2bHugleotRpE1Qx5pXxvCR8+jbRYQCyZkgrWYZpJIR0JyW5Of3PNR1hnbx0LWau3hTodi1hJREISFz4o0RCTgJ34fotuYcEgONCIuU6da6OsJJQaF2Zg3tUqJKSQJPIWXuPl40QLl70k29p7yVhpYLaY7hPoOKOL5kqpI6KLo2KV8IE8bH/5Fm5noqgQ/cOEotIUkvXYFqOzBmxZ9Y42QCg0klLmiihqMPX795Hb/ex4SKsdKvu17YZmlg74M27D0G6rk9YmSl7eN8uoggzNppGdX3HzLEYNmGWuLKSsFJh7uTgjb0nTss1fBfyM9mIeRnUJZzE8/y1W+J+qzV9wkrF8+qd++ISL/OXz1OCBOJaTTd4fSNh5RmxbCs3C2j1KpXBJMcBKGveB09fvhLCOqBDS9ToPhBv3//X/yFd28mGTeN+Drpi6UpN8t5igLN4OJCwUqEm+ddmCabHw9Cu7VCwaWe8ef8hEGHlM7J3jh+GT56Lf27elnK5QcLngnOCRsLKTajm/ommtISV7r/T/FVyLWEtqoclNzC4IWPRuI6EKJQxt5QySVBH2vRCprSpMGHxGizcuF3c1JX9hwDnCTcUfmYhLWoVloZGIOqsGzkvOD9oVNrPqSRLhh7s31Ke9pnn7/iv4lkVYf0tw/O7Ko06L57IRqB9g1o/rZI79CStygyDQC/Gplm0QZ3etjqXwoEWrUVhzF6nTRAVjIpXziyZglROQqJd3Ab8MiBhTZsyBTZNGoH5G7aJKrZy+15ZAOoTVqpbxy9clrjS4ExLWLu5jNIpLvqElW6GfILa1K0O7/498Oj5S3GD5aKf5I9qytNXrzF7zWZ49++J8v9n7yqgqly66Mbu7u6O3+7OZ3dhK6WggiKiKKAgYrcCdnd3d9ezu7sVu96/9sGLgMQFLnAvzKz1lg/4vpkzZ+abmT3nnH2KFw4SsJ5dOQuLNu0U0BtUoWWTllhaXwnOR832cfn1W0jpTytlC2sHX1fLgIC1ZMG84mpKIHTpls/hPLhCwqZfv/6D8aARgT6msbAyBnL22i3+ntEAVlPnsdj2G/jzAf6eLtjU1+XfMjCWlmO35eBxiW/WWFjpprw8hHQ8japWwAjLHqjQsRdKF8kfqPVZIxgBK+eR2XD/OUQvrp2HSYtXiYU9qELLMMEd3aBHei3C9OXrwLRBu2dPEGse445ZkhGwjh8uFlnOobBYWLlG0crXxIqA9eNfIgUErHSDdjDrjGZWQ/DkpQ9gpQ4pG93JGav9B7COxL6TPhb4kAArXZ8JxBkjrCkBAevJZR4C9An4tCmBAVa61E8e1EcsrLwMIWDlRU/tAIB1iGknsVoy/ltT2IdlYxzR0nqoXKIECljbNQPbLdK8m+jTr4U1X46s2D1rvIxhUGs/AWuebJkl3plFA1hHzVoMz99zJiBgpbsyY1hJgEZX5N7tmqF9g1q+gJX18AJkin0fiYddveuAXLqo8kcD1AsvyAIrIR1olR4jQgP6cW7UxK1ybvACmRcXqkQPDXBsm/+OWw9ubBVgjR7jrWUv9GPh0VJYnT6miJd0qs5gK8uROYNYzpymz5V4LVoyPR0HiAutLl2CCeJoFWO8HUHa3LVbBbiyBASsjEXNlTUj6poO8GfhpfWQrnvaAFaSDa3YtlcIUuhWOdvZTgAM3VfpysnYPf4/i7u1ebCAlSCT7sR0u2T7fgv7REvMmSvXhRiGxDkEMmXam/1l0aX3AA/enQb7xOux8HfrJrn4ugTTIshnug91x54TZ3yb0vQ94GAO6tFBiJsqdbYMVFdhAayUaafnOLS3Gy6WZR85fVyXJy1eLeAqNICVFuldnuMwf8M23Lj/CIfP+vQ9sBIUYN3lNQ63Hz4BwXXAwg00a4a0MqaMf3Wx6iFxxiVa9UCCBPHBCxBaUrf9dn9NTZfgya7YsO+IuIsGBljpur1w0w7fvMCt6lQD8wUTNDGGlcROkwb1QW0TG18SMcpFyyFdWgMC1nLFCsLT0VaslhrrMq15jC8mkRMtwmEBrLRccm4Y2/25sGBcJq23mrQ2S0YPQ9LECcXq6Xf+ai51AuozMMDK74lzu1x7c7lQCAqwMi7UrE0T1OjWz7dauueP6mcmRF837z8KFLAOMekoRGv5Gav765c/wEoXcY7hwAkzsXybTwgAi99vIiyAlaEI1MGg32CfFmO/gLVuhdLYcfSUeGuQ2GqoWRdZE0kUpQoZ1f8cXAPThwIqUTFL9OPc6NcVWMWtRsU8iNg2/VrPg/KiUIA1YsdAz2rXj4UnKpQSUhwr3RBU4L7uRoZuvoxbvXL7npAg0R2YYJKEOzysWbVviY37jwhraWgLSYhouWDsI0u9imXFtZAxlxrCF7ZN0KVxQS5XtCCWjnaE+YhxcjPLQ3ayxIlQvnhhsaiShIngiW6jGssgLZsbp7ihbHszPH7xCkNMOmPN7v3SJ5Yl7kNx6eYdITu6s205bMZMFYsJ3Qo9BSBnkng8FroEW3VoKRZXpsGgPkgM1bD3IHFpZKHljqddxiMyJpPWV36xZBVdPtoR1bv3FXIiv4UxoudXz8Xkxaswbdk6+VPZIgXkAM98k9Q540tPLvXA/tPnMGDcDHz//kPSg/Ru38In7jMAYE6VIhmOLZoBhymz5MKB5DKMzWtZu5rUx1hgxn9yLAOywlJn6ye5ovfIiULypCnUybmVs+HqtdCXCZkAjRcZjXrbi1s2AZFP7O0i32eCmxuW7ZujX8fW+MdioLwfVOE40U2082BXf9Z9Wifb/1NLLHd8n0CjZKH8uPP4iQDEbk3/EQssS63ypTBnuB1KtzUVkqFTyzwEfGoIfciEu3aiC9r0dxSXZ7LaznOxFwsgSb1YfGJmr2GExwIBRrwYIAtwe1tnsf6TKfnksplw9VyElTv2ipWbm3j5YoWwfu9hcYslaU8ne5/LCV4EnVruCVOnMb6kYwRBTr26oXq3vsIUzHdXjHNClyFu2Hv95d9jAAAgAElEQVTCxyWY9dA6yb6QVCtgIXCkB0HJNiYSS8oLFBIWkRhJ45bbonZVIV1qN8DZ10JJi3nm9Glx+tK1v+okYGWaqcaW9uK+zTLRzlJS3FgM94mDZRgBLayM+37n/cfCnDZVCokdrdixtw+hkpGRj3yF8qGljaMQr3CMOafbDHAWOWnppKfA9iMnMGftVql/8/RRItuwaXOlTwfmTxaw29NxjKRlolszQfTcdVvlm+ClF9NjMd6Uhe7+hxdMERd9krOx8BC9dcZolGprimevXuPu9uXCAEziKH6bBNWMjdbEijNGl3HfrJ9uw1tmuMuaoyGiCm6+x4S/+T20BtZf5QYaFbMg6s+NfufFkXOXJG5dleingZBcgxVgjX5jHqBHUb/Y6IOKVRxr5I8CD5Y8GNLqM25AbzTvN0QshASzJDxhXKAmFiw00jEVRKNqFSW9DMElAfAU+74Cxmj95MG4b8fWQqykAW2MT2Mqm+7NG4iV8fU7bzn8rtl9QA6qtt3aC/Ms6yPrKmMZ2Q7jBJds2SVssMMsuuL1u/dCvEPGVMbIkaTpzsMnYIwuXTR3HzstJCpZ0qeDVYcWcJg6C8u27hHAat6mqYBOsggz5pF/r1G2JPaeOCO5Vq/dvY+tB49LTkembiH50vGLV9C+fi05/I7wXBBoHGvF/xUWSw1jQekaSuBAcEwwbT/JUy4MSN5Dq++7Dx/Emkcyo/V7DgcJ9FrVqQ5aqKgrMu/SAkbwyoO9RZumcrC/9/gZFm7cjg37jwgpEV2YB3RtC757+vJ1LNu2W+IB+Q4LrdgEmQR6Hz99EasZXX95gUA3r77GrYSll3pYvGWXuJz6zU0bcI4wdpXkUd0c3ALN8cs+Nq9ZRQjA6HZOi/zy7XvxzvuDVEWraP8ubVCqYD4fkhz8J+6lO4+dRpKECcDYyVMXr+H0leuSYuX9hw8YM2+5AHiyTtN6xgsKurNatW+BDfsOS/wNCYs0AG3dnoPCjs35RjDZq20zTFy0SiznJNVysewhenX1WCj1VC1VHC59euL4hcuSpod6n7V6k+iHaYAaVCmHTfuPymUGwSYZfWl958UBQRAtirRWEyTTo4FpbsiGzMshN69F4ro8oEtbYWhmCiW6OWvSvmj0y9Qyzr27yxxdsmW3pHOqVuZ/YjXmt0GLpE8aosaSfmTX0dMS83v/yXPRgSa/sd/xoj4E5C5YKWRDRfPlEkbv4TPmC+ES56dTr66gizuZxNfuPoRTl676VkGCMHHFn7UY6VOlRJOalTB1yVpxcecaQ4IrMpLzIEu9cQ2AkU/aKq5DtGYP6tlBwgaGTpmDg2fOi5s3rahGRsCJC1fFkk2r9MUbt+WCgumPGJdL12jOUc5XfrPnrtwQYi3qn/lpmTaIbMa8iOB3zjVm9/HTcrHF3L5Ml0M9c96PtjEXl/iDp88LoRM9KQaOn+kvh29o1sLo9qwiXNLHEY3aMySt7tzjCFqVhV0f54duZeI+ycJzS8BwDaPMNVUeVt2qW99qi9rFRl+0IYD1f0ETL5F8R8Wx6n60yJ5LS8y8dVv9xZykTpFMrCiB5RUNixS0In7/8SPEV/kc02G8evdOQERoCq2MjI/NmDYV4sWJi/tPn/lLM0OQ+/37dzl80lrHXJ0fPn+W1CFdmv4jgJnMybTeaQqBFF1saTnVWJ74Nx6e6faaPUM6vHrnLQykwRU+ny1DOiHrefvhoxA48XAe0HpKaxVJi5iOh26SwRVaqbJlSi8W4Rdv3umEyZTggYCa8j7WQobA5KNcBJc5MmcU4KexeIdmLP0+SzDI+MSHT18I8GKhnPwvQby4YlF++vIN3nr7ny/8Oy8uEsSPj0fPXmg1l/m8kH09fCJ5QzkWmnmoGSvWS3dkgnUySQcwgP/VTeqD1j++zwsLWmZ9SziW/1TJkwr7NddGzm2yQH/95nP5oCm0kObMlEE8EAKLu9U8Jy7BFUtLvC31yUsMxqiH1De/bfFiKWvG9Pj85Quev6ZefnfOyEi+tbfvvREnThzR3bOXr7UmM+JaRGDKi5mQvglt5hhdyH/hP0m3w8Lxpu5o5efFE9cD6uDzl2+SazfgN6pNG9H1mZAIl3iRoTyhInv0w7GI6EBUnt0IWBUrsA6UaQBVaMabogZ0DTbKXLNl1M5GA1BgzBUxek0N5lwMrizetDPmDrWOe05iER4+SJZCC9LV3260Om5G76sbbNIJv/77hU+fv4qr8Ojf6TD0XnA9FpBxnrS+0jWXLp66uvTQ4y6HXTQ9WcLJZkxvgoYWA/1dzIS9Y3/e1JMu6qIrMbqOkOJXFeGSIU6P8H2dPkRLpcXDxMfi5sPKrkr01oDPxVUqCbPwS66lAGv0Hvdw9i58i004G9f560K8FAT7IBtjQnh1e6sbtROcMdaULrQxuTCekJahf6/fAt1D/VpXY7JewtP3+a6DJRaUhxf+q0owGtCDJZweBEMtukjMJtM47T1+JtDY2bCOox50Mayiq/f8aCCk+NXAXASVAvVdA+H7Oukyz/98LisO6ntnlXw60oDPWlBGatt59KQv2aQCrDpScPSsJnyLjb7pRIiXsmYKUqyjKphf34bM4OWheyddNhknGL2+pqgbGuqTetWF+2bU9SKSWtaDSadxr9b0mC6wunSD1YMuRtJgRu9mVPxqdB3fsH2hPhb3KqIUptlSREvRdX4E3q/ArKwKsMasORDK3oZtoQllI5H2uIpjjTRVq4aUBpQG9EED0WsJD1SjMaCL+jCTIlwGFb8a4SqOogbC9oVWKF4EubNmUtbVKBq1qG42MCurAqxRPSp61X7YFha96kIIwqg4VkMaLSWr0oDSQLg0EA2X9GjYpXANcXR4WcWvRodRDKoPof9ilXU1Os8H7fsW8NJCAVbtdRdNnwz9YmLIilBxrIY8ekp2pQGlAa01EE2X9mjaLa2HNTo+qOJXo+OoavoU+i9WWVej83zQvm9+Ly4Yy6oAq/a6i6ZPhn4xMWRFqDhWQx49JbvSgNJAsBqIAct5DOhijJvkKn41Og956L5YZV2NznMh9H3TXF6QdE0B1tDrL5q9EbrFxNA7r+JYDX0EdSN/ymRJJadj4gQJcOHGLZ2n2giNlCSlSZE0Md56f9QpGU1oZFDPRhMNxIDlPAZ0MZpMRu27oeJXtdeV4T0Zui/WJw9nERW7angDHSES+41lNcqk8rBGiJINp9LQLSaG06+gJe0YQj7WRSofq8EPc7w4cZAqRTKkTZkCCRPEx+PnL/Hy7TvEjxtX8ncSJLr1NQVdxJv2GYxrdx9EWZ+zZ0qPHR7jMHfdVoyavTjK5FANRxMNxLwl3SAGTg1L4MOk4lcNYvqGQ8jQzXwNO+z567fA/1RRGtDMCQVYY9xcCN3iER3VQ7dgss8FVdaqfKwGPewJ48fHCKse2HroOM5dvYHvP34idYpkKFukIFrUqoq2tk7Sv7b1a8C5V/coB6ypkicVOdbsOoC9J88atO6V8HqgAbXE68Eg/C2CGpbAh8XHolY4yDHzAS639XJMlVDaaED7ma+xpjHvKvNsP3v1RpsG1DPRXAMaq7tRphottJ9N0Vwpqnu60oB+TynN5A+qtyrnl67mQeTXkyB+PHg62uLpq9cYNH4mfv33Zy4mT5IYS8c4oYGFrQjWqm51uFj1RFMrWljvR76wqkWlAX3TgH4v3fqmrVDJo1QbuLo01pOglEmyFQVcQjXVDPbhwHJvhq8z6qsLn/705+1mNatAAVb9GY9oIIlhLA5+feIDUzqDu3m7p0r4NBArlhEK5c6Jyzfv+AOOiRImQNmiBRHLyEgOIpdu3glfQ37eLle0IJaOcURrG0ecvnzNX710A3bu3R3Dps4OErAaASiaPzcypE6Fr9++49i/l/D1+3ffeuLGiYPKpYrix/efuHbvAdKnSomLN+9I7GmsWLFQOHcOpE6RHHHixMbBM+fx9es3xI4dG4VyZUfSxAnx5dt3XL1zHzXLlsSTFy9x6dZdlClSAGlSJMej5y9x4sIV37YYZ1uqcH7EMoqFR89f4PKtuyrGVWczRVUUqAYMYwk3yMFTqv172PwS7AQ2qLS0rdtz0CDHWwkdOg0EZIQN2yWF+spCp3XDeZrkSwqwGs54GYikhrFg8LYmSaKEQep07e6D+Pj5s4HoXL/ETJU8Gdo3qIV2/9TCz5+/UMfEBt9//BAhG1QpD9PWTWA+fBxevH6Dbs0biKvuwPEz8Nb7Q7g7YtfDGGatmyBPg/b49evXX/XlzJwRdx49CRSwJkqQAONse+P2w8eYsGAFiuTNhbEDemHwJE8BkvHixsGuWRNhP9EDtMI3rl4RfTu2Qu2eNqBb7+zhg+A+ezGOnb8Mm85tULlkMRgPGoHPX76iaN5cWDByiLy36cARfPv2HR6OtqhgbIFi+XJj6pB+8Fq9CePmLRPZapUvBdNWjWHlNglv3nnDwawzYseOBcdpc/Hz589w60lVoDQgGjCM5dpgB0upN/ihC+ny+Nmr19h59JTBjr8SXHsN+HUHDvslhfritNe4YT1Jz0gFWA1rzAxAWsNYMDRU2UEpVLkFh2+qkehozvBByJg2tS9gpYXz+FIPdLZ3ESsjC62w6ya7YdfRk5i8eHX4GgWwcJQDsmVIh2pd+4RYV0CX4H+qlMdoG3OUbN1TADbl9XKyRZJEidB+oDNSJE2CMytnwdhuhABPWlRnD7dDdwc3FMydAzs8xwvwXrJ5p7AcejgOQH1zWzx69kJkWTvJVfRRz7Q/kiVJjM5N6sFt1mKpd/2UkVi355AA1vjx4uHwwmlYtXMfRs3yIWGiO/O+eVMwbOosbNx3JMS+qQeUBrTSgGEs11p1RR8fUuoNflR4Wcf/giqKeEcfZ3XEyKRxBw6fh5v64iJmdPSjVgVY9WMcooEUhrVQhBTHGr5FMxoMZzi7QHffaQ42KJgruy9grVmuJEb3t0DpNib+arfv2RHNa1dF2Xamf7VK0Bg/Xty/fv/9+w/8DMSCSlBIS2jDXna+77COTOnS4L9fnKP/4eev/8Cb+4CAdWRfE+TMkgntbZ193+3a7B/0MW6JMm1NxbV3u+dYxI4VG2PnLRVSJ7IQk4GYrsTZM2XAk5ev8e37d7StXxPDLXugrokN7j5+KvWtmegC74+f0GXISH/9oevvhiluWLfXB7DyZwJ7gt91u33c4Ribu27SSFy9ex/9Rk0O5+io15UGfmvAsJZtgxs2pd7gh0zFrxrclI4QgXXjDkzR1BcXIQOkJ5UqwKonA2G4YhjuAtGxUd1g1b5o0w7DHZYolpwgcdoQaxTKncMXsFoZt0CT6pXlZ79FLI39zJCrfjt8/fbN398IAg8tmPpXb0ydx2LrwWN//X6+62AUyZsTpfyAYspCsDxpUB8Bg20HOOHQmfN/AdaV44cLkLV0nehbb92KZcSKmrNeW/z4+ROMYV0+zhllixTA7DWb4TR9rr+40nSpUqBDwzp4+vK1MBXX6ekfsBK82oz235+AgDV96lQ4vnQmug5xw77frMEE4UtHO4obez2zAVE8uqr5aKUBw13C9X4YlGqDHiIVv6r30zfSBNSNO7DhAFZ6lhFb+yWFjDRlG3BDCrAa8ODph+iGuyUrt+CIm0GBAdbOjevBpHUTVOnc21/D/Tq1Rpem/6Bk6x5/kQrRUkuSpoDly9dvAiADFvM2TTHYpBPyNzLG569f/f2Zv+/QsDaKNOsivw9oYZ3uYCM5W7s5uPm+17peDQzv3R1FmndFnNix8OvXf/IMQXbvds1x6MwFmI8Yi6SJE2FQD2Ocu3oTq3ftR6mC+cQ9OSyAlaRNJ5Z6wHLkRF9QTivzqgkjJJ6182DXiBs4VXP014DhLtkGNzZK1UEPmXIHNrjpHGECh8QOTA+m9GlSIV7cuPj46bPswa/evsPnr/4vuAUIAoHyV0SY8GGouGi+3ChZMC8WbtwuZ4qYUGLHihWoV1xo+q4Aa2i0pZ4NRAOG+7Ept+CIm9ACWB2sUSjXHwsrSYxWjHXC/1r1ELdZTfFyHiibz6AJHvIrkgvRfTcst48FcmbD6okusBo5EXuOn/HXQRIkdW5SH6Xa9AwUsBKANq1VRWJMyfrLMtikI2qXL43aJjZInTwpsmRIh7NXbsjfbLu1B12Gy3cwB8G4edtmqGBsDjJbVipRFPNc7cMEWJMmSoRjS2di7NylmLtuq7RF0L595lhhzBw3f3nEDZyqOfprwHCXbIMbG6XqoIdMuQMb3HSOMIE1JJjBpTBimE354oVh7T4FPLslShBfGPr9Fob1bNh7SIgP9blkSJNKLunHzF2q9+BaF3oskDM7alcohalL1oSrOgVYw6U+9bKhxwwot+CImcNM60JWXLr0/mM2AO8/fpI4z5mOA3D/yTOM9FokoJDsuTOG9hdSowdPnwsZEeM5tx0+7ks4FBoJeYtHdmIy+PYY5o6Pn7/4vk634yoli6Hybwtvl6b1McS0M1paO+DC9dsCRtdPdoX58PE4efGKEB1t8xiLZVt3Y9KiVUibKoW4Lps6jZFNhgzHFm2bicWYll2Lds1Q38wWr9++Q+em9WHduQ1q97TG3UdPpa9bZ44RxuDWNsP83TSmSZkCm6aNwo4jJyXlDsE+yZ8YH9t92Ci5ga1QvDDcbczRvK+DgHtVlAbCrAGFosKsutC+qFQduMaUO3BoZ1L0fV7b+FXu6aULFxAGf14K8xI3Y5rUMDKC8FbcfvgEBKy7jp3CvpPnkDVDOpD5P26c2Ljz8Alev38vzP33Hz9DwoTxcf7arRCVmi1jeiFFpDcXyRN5BkiTIgV+/vqJ56/f4uWbd3Jpvf/UOUlNR7LGw2cvhFivD2CtjzFzl8ne/uHTJ6RPkxonzl+WsCOem7w/fpRz05MXr0Ksj3LSrdpHzpfSZ/7u05evoDfa3cdPYNqqiaTaS5ksidR3/8lzVC1dHOv3HEL2jOnleabZy501kzyXIF485M+RVbI3UKYrt+/BuFEdXLxxR8gyKePK7XuRL0dWcAyZKeHouYsonCcX0qRMjhv3HqBInlzYuP+wz7mrZDHMW7dV6qNhgWehBLx0uHFb/nbv8TMkCmFcFGANcSqoBwwdlAY3guqWV/fzm3GWDapWQL7sWaRyElht2ncY3txkEsTHoJ4dhSX45v2HaFy9kixitx48kmf593UkINp9ENOXrQ2zcKUK5Ue7f2pi17HTsuBzEb5+76EszFsOHkOWDGnRolY1AaUPnz3Hyh37ZBOkFdiiTVMs27ZHXHZevn2HJZt3CeBkup5qpYvL4nzlzj0BxnTp4cZHN14CStZ37uoNzFyxQVLiEFzOXL4eRfLlQtE8uUDUfuPeQ2zefxTenz4hYfx4aFqzCvJmzyI5WwnUz1+/LZtwr3YtRKZHz56jU5N6cJw6x5fAKcyKUS8qDSgUFWlzQKk6cFWH5A6sSA8jbYpGeUPaxq8SsJLJ/+yV61i5fZ8AH5subXDw9HnZ41+/98ZQs87YuO8wTl66iin2/dB/zDTky5EFvdo1x/CZ8zCyr6lwVBCI+c15HpQSGPrz+p03jv57SR5hurpRsxcL279l+xbo5z4FK8Y6Y8rS1eJ55dbPFL1dJoSoUw1g9Vy5EcvGOKGJlT3qViwNpt3j2ShnloxYvGmncG7wIj+4wgtuR4uuGL9ghXCGvH77HnUrlcH2wyfk/EDPMvuJnlg2xlHONf9evSnebx3tRqBvp9bYe+IsXr55K8SXTMvXvXlDXL/3QM405PQ4c+m6XL67zVqEMf0t5HyyYvseHF08E6Xb9MQEOyshiGT4FLk73n/4CFrMh06dhSGmnTB27jJkTp8WtcuXwtSla4VPJEnChJKualBPY8xavQmufUzQ23VCiONilKlGc7Wmhji91AORp4HInY7KLTjyRtZvS2TcjR3LCN9//PwrbpVWUroDa9xywyMhbwYJ/gJrJ6h6uQHEjR1brKCBMREzrjZOnDj48ePHX27LfFcjN/+fJTz9oJ7YHtuK3C8jPFpX7+qVBtTEidThUOoOWd3qojhkHcWUJ0KKX9XoQWNhXbF9L+48fIyv374LweJgk84SKrNi2x6MsOopLsHnb9zGhIFWMHMeg0xpU2PX7Iko1rwrbLu3R/IkSTBq1iKt8r7zfDjUvItYTZmuzqWPiZAm0prK0KPq3fpgnou9eIxdu3sPXs52MHUaHeKer3EJXr1zv4C1tgMcUSBXdlh3aoMhkzzh2Ks7bj98JJfdAbk4As4LerON6d9LXKU1xalXd8xcsU48zDydBqLDQGfMdx2CSYtWygW9p5MdmloNAvPW/3vtpligSTA5ZclqAZ4ElKlSJJOwqks372CUtTnsJ8zEcKue2HzgKA6cOofrm5egTFsTTLDrgzFzlyBO7Dh48fo1smbMgNKF82PG8nWgHNOXrpW6alcojalLVsPKuBXeeX/AyYtXxVLNvPe23TogRZLEkubvrbd3kFPfKFN1BVhjysJgGP2M/O1euQUbxsxQUioNKA3ouQYif/nWO4UoFQQ/JIkTJUTzWlWCfIhWIU06L70bXCWQzjVQp2JpkBmfuc1vP3gcZP1NalRC6SIFMGLGfHF9pTWS3lz0YrLu0hYjPReCBI7bDh3H1Tv3MG6gJXo4jBKX1TEDeqGv22R5j+3xEthr1aYQ+1KiYF5x/bXu3Bozlq1Hr/bNYDtmOrJmTIeR/UxhPHAE5o8cAlfPBbhx9z68htvBxFFLwNrsH8xbuwVLRjtK6FDVUsVRvWwJAYS0VFp2aIE1uw6Im3BwhRf8E+37YODYGeKSnDxpEvRo0VAA9pdv3+DUuwcsXcZjgZsDJi0kYH0BT2dbNLW0F283eoQJYK1UBlMWr0aPFo1w+dYdAdBXb98TQDvYtDOcp8+Fa18TbNp/BAdO/YvrW5aiRMvuUpep4xh8+vJFgHyOzBn/ANbePoA1ZfKkAlg9lq8XzzTKtWrHPhm/dHRl/vFT/s6+eK3aqABriDNTPaAnGoj87T6k215ZSB8GvZDqieKUGEoDSgNKA5GrgchfriO3f2FoTakkeKXlypoJFf9XJMiHxB343MUwaF69Ymga8Ht5sfPISTx79SbQLtBbiSE+BJ9rdx1AtkwZ8PTFawn1uXz7HmqWLSFAp3Kp4qhRtgSWbdmFDGlSI3WKZIgbNy4On7kgucyL5csFxuUwvpIWvpBKizrVJHa1SqnimL16k7jcUoZ3Hz7i7qMnArAHm3bCim178R9+oWG1ihjltRDfvv8ItuqyRQuKaywtmm3r1xK3X8Z5Tlu6Fvzbx8+fUbZoISzetCNEl2A2VOF/RYRQ8ti/l7B+z0Hh42A95M9gOfrvRTj17o4dh07gy7fvaFStglhAjRvWkfAmAtMeLRtJeFbJgvmwauc+4dAgiKQLMeNVGYs6oGt7XLl9V6yu1p3bYuiUWSCob1O/pqQKpMWYMbkMraK+yPPBs/Px85eFlJL64jjT0n3q0jXpG12IGSLAEtK4GGVUFtaQ5qz6e6RqIPK3e+UWHKkDrBpTGlAaiC4aiPzlOrpoTq/7EZHDqrGoBaWA4ICLXitNCRdqDUj8asUy8t6ijaHPey/hO3Fi+wOITH1DSyNDcZhxgOXnz19CZsggHf4bWKhPYMLz2TixY/sLyaEVkL//O61e2L8ahi6xPsrMujUpYEITThQrViyf8KHf6f74M+uhLkIqJQvlQ8s61TB+/nKJ2dW0qwl/8pvVIbC62A6VSz0HVahHhnqRsJJ9JFEW3bpDMy4KsIY0kurvkaSBsH/suhBQuQXrQouqDqUBpYEYp4GoXbpjnLojo8MRNaTKHTgyRs9w2tAA1ujjBh5RX07EjilJpBjb++j5C3h//BSxjYWjdgVYw6E89WpYNKCfH7RyCw7LWKp3lAaUBmK8BvRzSY/xwxIeBUTUkAo7cH4f97/AinIHDs+oGd67mvlANtqdR04ZXgf+kjiivpxooBoddEEBVh0oUVURGg3o5wet3IJDM4bqWaUBpQGlgd8a0M8lXQ1PODUQEcOq3IHDOSjR7HXNfGBquPPXQ86Lqv/dj4ivRv97HVkSKsAaWZpW7ej96SYkt+C1uw9KMLwqSgNKA0oDSgN6v6SrIQqFBiL6qO03XjEwsaKPW2golB7DH9WWIVgbNZUrWhCfv34LFPhmSpdGWGzfvv+gTVXheCaiv6K/RUsQLx6qlv6f5LUPSA6aLlVKNKhaHgs3bNc6bje4zidNnAhJEyXC4xcvQ9QR43LZNgmXyHocsDCffYqkifHoech1ad5VgDVEtasHdK+ByP+otemDcgvWRkvR9xnmPC1RIA+ypE+L1MmTY9+pc7j14JHedrh8scK4+/hJoJuB3gqtBIt+GtDP5Tz66TmCexTRw0gmU7K6BlWij5UtggcqGlXfrFYVSW2iC6Itsu6euHAFvPgIWGqVK4lX77wlhUvEloj+igKX3rRVYzx+8UpSzvgtBIXn18xFwSYdQ2Qu1kYvTFmTL3sW7DhyMsTHSaY0fagNvFZuxJkr1/96PmuGdCicJ6ekIdK2KMCqrabUc6HQQNR8tKEQMNBHQ3ILljiLo9EhziK8mtKf91OnSA5uRokSMh/bWzx7+QaJEibAuw8f8O+1W8JIp20pX7wwpjvYoGoXS+yfNwX7T52TJOH6WMi4d3nDQpy+fA3tbZ31UUQlU0zRgGEu9zFldLTuZ0QOY0hkSxRSF6BF686qB6NcA9qmtKGgBD85MmeA98fPSJ08GZ69eiW/Y/qWC9dvI0WypKAFn2lcMqVLLc+lSp4Mr9+9l3NB7qxZBMjSQy5dqhTw/vAZObJkwLmrN5E3e2a8//DJN31M3uxZYGQUC7cfPBLG3WSJEyFNqhT49OkzngaRduePMv98RWQkZhoc70+fQZZdysK67zx6ipTJkgpLLvOfxoplhPw5suHpq9d48847VOOSLEliFMyVXeql9SZMZl8AACAASURBVJiAlVbLHJkz4frd+8LCe33LEtTo1lfaZE5VliSJEoHn3ZsPHuLT5y9at5ktY3oYGQGPn79CrqyZ8frtO2TPnAFXbt/Dx98XBRwnpv1hX8ba9saSTTvx4s1bsfBSBzQIPHr2EmlTpZAxfPz8pcjy/uNHJE2UENfvPQxSHqOM1ZtF5DqltSLUg0oDutFA+KZzSG7BO48GnStMN/KrWkKrgWql/4elY5zQwMJWblB5YzvL2U42KBOnkJN4a9rr16mN5B1r1Gug5Ankost8Y/paGlatgIs37+DeY59ca6ooDUSKBsK3xEaKiKqR0GsgIodVuQOHfjyi+xt+AauEWwViGdXogMBmuGUPvHzzVowGbv1MYTd+JupXLoeHz15g66FjmGLfD/YTPWDRtpns3Wt2HcDs4XaoZ9ofVsYtxfV084GjWOjmgFGzFiF96lRi4fNYsR4DurXH1CWrpb6LN+7gy7dvks91/vptWD7WCV0d3FCrXCks2bxTq2GhvP06tca2Qyfw/cd3kb3bEDecWuGFBhYDUbpwfjlrWLtPxTQHazhOm4PRNhawGT0Fz1+/1aoNuub26dgKU5euQecm9XDn4WMcPX8JbevVxMKN2+HahzqagcsbFqGuiTVKFymANClTYN76LTBv3QxeqzZg/EArWIwYK8BWm0LXY7peT1y4Aju8Jsq/l2/dxVCzLug+bBRG9jHBzBXr0aBqBSzZvAODTTsLYKU+/qlSHu6zF0s+2AXrtyFVimSoVup/GDt/KbbOGItZqzcif87sGDUr6Dy2RhmrKcCqzUCpZ/RVA7rdZkNyW1Ishvo3D4rmzYXtXuNRydgCdx49EQGL58+DTTNGo0bXPhLboU1x7WuK/DmzoVU/B20eV88oDSgNRLQGdLu8R7S0BlV/ZKo2JLIl5Q5sUFNHJ8KGNgcrwdmTFy+x/fBJ7J4zERU7WKBFnarIkCY1Ji1cifF2lhjltRit69fAi9dvsWLbHpxY7okqnSzRul51fPn6Dat27BOAOGrWYqRJmRzVy5TAxAUrMNjMB1iZtG6MkZ4Lxfo5e8QgtLYZhimD++Hlm3eYtGil/KtNoQfUuIG90ddtMmiVHGvbC21sHHFo0TS06++E9GlSoXvzBhg9ZylmOg7AwLHTkStrJhw+e0HrNqqWLg6eV91nLUbrejXw+csXsWKWKpwf63YfBF1u9544g0vrF6JQk05IED8evJwHwnPlBsl9y7hWWkPp3vtNS8BaJG8u1ChbElMWr8Kycc4YP28ZTl68ik3TR6PrEFdMc+iPNjZDkSJpEkmP497fQvRK70TjxnUxdu5SWHZoie2HT4ga/6lcXkDvIvdhmLZktVi8P3/9GqSKFWDVZvapZ/RYA7rddkO6CaYiwpLgWo8VqHPREsaPj3w5syJD6lQgbf2EBSvEtSZDmlTInD4tcmTKIMmpuZjqonAR3eE1HhWNLXD3N2DlOJ5dPRdNetvh1KVr0kzCBPHRtEZlvHnvLTeNiRMmwIIN2yS2o0yRAujftZ0stC4eC3Dxxm1xX8mdNbPctD54+hyM3yAg3nH4BNjHpjUro3KpYth15BSevX4DWnrp3sMNhH4zjatXxOcvX5E8aRLZPOau3SJ1li1aEE1rVpENlO3ztjVfjmyyoUxZvFpukVnoUlSlVHHkzJpJ3GZ4o0qLL+NqueHwhvbW/UeYvmytPE+wzXbYnwI5s4kb0uJNOyVxOG84m9Wsgvjx4+Hpi1eSwDtbxnRqLutiAqo6Ik4Dul3eI05OA6w5slQbkjswPWFoNQvOwmaA6lUih6CB0OZgJWDl3nfw9HnZ78u3N0Pb+jWRMV0aAZ1+ASu9jjbtOyKAtWpnS7Sq+wewTh7cF25ePhbWSiWLYtqSNXAw6yx7ZY+WDeE+ewnix42L6cNs0GOou+ydJq0aIWGCBHCZOV+rcSVgpTwErNkzpcfo/gSsw3BgwVR0GDgcebJlFpA5evYSifNs3HsQ/vv1C+TR4FlJm8KzR9VSxQVgt29QG96fPuLnj1/ImSUjZixbi1ixYons1zYvQcHGxiAJ0kxHW8xbuwXliheGm9dC+ft///0n/2lT/ALW5eOcRY/0ats8Ywy6DHbFXBd7NLWyl6rY/ihrc7G0knSp42/AatejI9bs2v8XYB0/fxnOXP471tWvXAqwajNK6hk91oB2H1poOqAhAgjqnSPnLuL2g8ehqTJGPUtgyFs4t35meOvtjdo9rAU0MbakS9N/0LtDS7h6zMeMZet0opfAAKtxo7pyW1qzW1/fONbRA3rhyYtXsrnFjhULa6eMxLItu7F40w5ZXKcOsQZjYjvYOgmg4yLOhXjIJE/8e/UGcmXLjFUTXNB1sKswERIg8me6iY/0WIDeHVrApFVj5GvQAb3bN5dYjX6jJsumsHj0MLk9pCtSnDixMWPYAPk7N0veNiZPmhgHF07H9KVr5faShRtah4Z10NneRW4rl451wvfvP+Rn3gBTNgJYtpEoQQIsH+8sgLjb4JHInS0zNkx1R1+3iXKDmjFNamyeOQb1zfrjxes3KJQ7J6w7t0HPYe46GQNVidJAhGhA98t7hIhpqJVGhnpDyr0afXJwGuosiBq5QwNYYxkZYaS1mVzmbt5/FEvGOKL9ACc0ql4RWdKnw+g5S0Ag6jh1Dowb1cFb7w9YvHEH1k8bhbY2w9CqXg0kShAfM5evw/Sh/eEweRZKFcqHArmyY8ycpWINJTkQQSzPKoynzJEpI/adPIsqpYvjyfOX+F/BvJgwf4VWyuJlc/eWjSRmltbe3u1boEXfIZgypB92HT0ll9Pc2zvYOsOlj4mQEvE7OHjqfLAWRr+N8yJosElH0J26XqWy8P74Uaymtt07YPex0/j0+TPOXLmBnbMmoJvDSFT6X1G8fPsW+0/9i6HmXbD/5DkJmzpy9oLWDMJ09W1QpTwcJnth3RQ3jJ23VOJwpzpYi3Ggf9f2Ekf89OUrHD5zHtOG9cfuo6ew5eAxcdVevXM/urdoKPJRz81rVcXgiR5YOWGEuFvz0oAX7UEVBVi1mn7qIf3VgO63XLpmMIYxqKLcgkOeDQSEXsPthBVSA1j5FgHhhXXzMWLmPJ0DVnPnMUKekDFtahTLn0du9kjIwEL3nxPLvGBsNxxHz12U3zlb9pAbyhrd+sjP04baIE2K5Gjb31F+prsQ4y2qd7WSn0lasH6qG/aeOAvHqbPFmrlh2ijsOnoaduOmCwEEf3f2ynWcXjkbTtPnYvnW3fKuaZsm6Na8ISq0N5OfuUnRylq6TQ+JHyFgPr92HtbvOSQAmYB0h9cEYdAjyGXp2bKRxNZoLPxrJrni/pNnAljjxokN685t8fHzF8xYvlYA6o5ZEzBx4Up4rdyArBnTYf+8qRLTsmrHXvBCtWWd6li9c1/Ig6meUBqIKg3ofnmPqp7oZbsRrd6QrKtUiiJb0supEeFChQawRrgwfhqIHy8u4sWNK5fEBMr8RuiNRQ+A0H4v9K7KkDolGG5E92IWcmzQu4qFoI2F3lN0hdXWuqoRl5fflPXHjx/4+fOnAE+eJVImSyJebCy09saNG0c8r/gcC/tF2QjstbWuajsGJL3kxbqmb5r3+Hu6HtML7fuPn2FqVwFWbUdBPacnGgjtkhE2sem+EFwJiSQgbK1Gn7c0lOZkyfMLWOlKe2v78mABKxf4RIkS+lMGF8CHT58HumH4tbDSFYjArlyxQrAeNQXenz5JPYVz5xAL45w1m/HsN9Nf8iSJwQOV09TZUm9AwDrKxhyVSxaTW0vNIp82dUrcuv9QbgIJUDdOGyXAm3EhmkL2O4Ljldv3+qbF4YZHd2OSK3CDIGBlnG3j3nbyGvV1fu18bD14DAPHTQfznR1f5gmnaXMkFiew4hew+v07N6PqZUti1nA7sSZPXrxK3ItXT3ZFuWKFsXTzTjhM8hLwq4rSgF5qIHKWeb3semQKFdFqDinERuVejczR1q+2NIaB6DwHyKhbNF9uIRyasmgVPn0JOj4z/KMT0V9z+CUMbw0KsIZXg+r9SNZA5HyUIZFEKCtr8MMeHsDKeIyCuXP4a+D5qzeYvmwNfv36e/wDugQTGNK9dtmWXXD1XCD1lC5cQNyICBCv3bkfqPABASufpyXSeGDgaWM0gHXakrXCcKcpmdKmxrFlnuLuc+jM+UDbImCl3M1+x3sEBKyk6T+9cpZYTzfuPawVYGXONcbNkmWQSdJJGuGxfL0AVha6apu2bgIr41Y4f+2mWHJJR6+K0oBeaSBylni96nJUCRPRqg5pH1VkS1E18lHfbkwArNQyL4vJaaFrS+bfIxjRX3PUzxkFWKN+DJQEodZAxH+YIbkFU2RFvhT0wIUHsIZ2OgQWwzp/5BDJzdbUcpBUR0svWYPb9XeU5OKBlYCA1c3aTIBunZ7WgT4fFGBNmzIFTiz3Qv8xU7Fmpw+5QMASEmClhfXokpnCfui16g8Y1pAksD6/FlZargmwl27ZJRbZTGnTSOwKKfsJWDOlS4NXb9/j67dvKFUoP+a6Dsa1u/eFCCLiN9LQjqh6PkZrIOKX9xitXr+dj0hVh+QOTMsawzM0Hi9qUGKWBmIKYI28UY3IrznyehFcS0YZVFob/RgJJUUoNBA5H6YiXwrFkAR4lG6pM4b1R8FcOVC7Zz+Jn2Cha+zNrcvg4jEf05b6sNsyvpTMwacvXw8TeCKpx3bPcajUsRduP/Qhw2rXoBace3VHwSadhHSJ7r//rp0nAJCsxZrSvHZVoYAnaCNbX7pUKdHKeqj8uUSBvFg9yUV+9steR3ZeEicwXpUuwdMDuATHjxcPJ5d5Ys+JM2Ih1ZTqZf4nhAdsy/W3hdWXUY8uwet8XIJtx06XuJNN090lwbaZ8xjf2JZyRQvh+IXLUuVaxrA+fY6+bpNEliOLZ6BUm56gNZrsxptnjBYSJwJWAnYSSpCZmaDX0aIrmFOtjok1fv78FfaBVm8qDehaA5GzvOtaalVfAA2ElCKOJDM7jpxSeouhGiC/BblCeHHBEKuIKAwv+vr9h2QG0Kbw3MIYyx9h2BPp4ZQqeVLJKBA1xXAXTsbdZk6XRlL6BJvWRgHWqJlaqtXgNKAfH15IVtboHHsRnvlJsMUUMFMG9wWtjT2GjcKlW3dBIFexeBHMcRmEDXsPwdVzobD2Erx1a94AJVp1F/rz0BQy/7WpX1NiQq1GThTAR0ID3u6fXu6F4TPn4eyVG+L62rFRXQzs3gGuXgtx9vJ1SevCmbbn+GnJ5ebpaCvsumTzu/3wibDVTRzUB1VKFYO1+xSRrUrJ4jhy7gJu3HuAiiWKYubQAdh/+pxQyz9+8dIX/DFmhf2aumSN5FYjCzDbYL/TpUqBKUOskT1jejTvMwRPX71G9kwZsGXGaAHGfUdNEmtoheKFMda2t6S6OXv1BuhqTMvrxn1HhGF4sfswIYboOmQk/sN/2OYxFmt2HsD6vYdQsmA+SdOz7dAxAegcB6uOrTBsymzZEMjg/OHTJwya4BGmS4LQjJF6VmlAaw3ox9KvtbjqwcA1EJJ1lW+RvVxZV2PuDGJ8c92KZUQBCzfuiBBF1K1UBvmyZ5V9WJvCi91mNStjpJcP0WFoCi+NR/Y1QSd719C8psNnfRZPprV58vyVQXFU8KJg3sjBQhIZXGobowzVmqotQodTRlWlbxoI3/Tu2LhesB3yYTgMHcjSNw3pWh5a8MiEFy9OHKn6248fwrDHWzQeZOLEjiWxoST9+fT5i+QkK5o3NzbuOxxqljxabHNlySRMeQRipFjX3NCReIn5SJnjj3lMuSjmyZ4FhXPnFJB29c493Lj3UJj1yGCXMF48iTUhux3l5e8Z91kkT07kzZ5V6OmZRobAlH1Mmjgh4saOI6CX4JYMvX7dawnai+bNJUCd7reMneVzdN9NlDC+RLcwTyvjTQm8+XvWpdELdUdgSvAZj3XcuYerd+6LfNQv2Qz5wscvX4R9L1fWzKKLJy9f4c7Dx2J1TZsqJa7evoev379LG2RBZg5atslcs5RZFaWBKNVA+JboKBVdNR64BrgWBce072NVO6DUF4M1QI+fP4DVh9gwpML9+L9f/8keyb3fJwWKkeyFnFPc47k3cu/m3saQnhIF80pYDTMX8G/enz4jdixaUn3ylNL7i3vvl69fkSpFMvl/su+z8Hnut2Ty5/7Jenkhz0tx/r+mcF9NnyYVrIxbwtx5rO+7/B+/5wLKzLp+/fcLtMhyH2Z+1NixYuPz1y9InCCh9InnkXcfPiJBvLiSm5UX0yzsZ4J48YRMkvIzXywZdyknGX/5/MJRQ4XUkqn3fPrgw0BM4sqAJVmSxHIGY108TFAW9o1pd3hu4ztkIk6cIIFccPvtM2Uk6zB5Rfi8Rv8847GP1BvPQzIeP3/9ZTmVM1SihPj09Rt+/Pgpl/NMbaMAa0hfgfp7NNZA+E5DPm5NmYPUDxNZa9KkRGMlqq4pDSgNKA1EjAbCt0RHjEyq1jBrgAdWglUCkqAKSd/+/X2gDnND6kWD1kBoASu9lgg6CRh5AUxyRobmvHz7Dg5mnWFsNwJWHVpixvJ1kvdUuBzSpfEFrE69umHeuq0oUTAfCNSu3L6LRtUqYqTXQoyyNhemf1p9q5QqjuEz5vnkMz16Cj1aNoTd+JlCVvjz1098+PgZF27cxsHT/4r+eTHO0Cf+PNyqB4wHDpd6mcudQJNeUVsOHEW/Tq3l8ty8bVO4zlwgnBot+zlIJoKa5Uqit8t4HFwwTcKlCPD4e5I5DjHrAvdZiwXc8jzKvKmNa1SSHPIL3RzgPmexpMVJlzollmzehcXuQzFs6mzxKnPs1Q0LNmyDTee2GDdvGe48euI7Z8YNtMTctVskDKpa6eKYtWYT3K3NYTFivHiiHT9/CZv2H0H35o2w+cBhDOrZUTzNGGLFQn3QEHDiwmUMt+wpuV6ZW5Y5VssXL4w9x05LLvkrd+6hRpkSmL5srYBqTaF+6XE20a4vmvUZDNe+JloA1qrKwmrQX70SPhAN6O4ExEW1zm+3laBUzZtiWuRUURpQGlAaUBrQYw3obmvQ405GrWiyZ1bycfUMrEgoza4Doc5pGbW9Uq1HhAY6NfHxYFu764BY6IIqsWPHwviBVujnNgk5s2TCG29vtKxTDdfuPBBgRrBj5jRGwOP1uw8EFK7asQ/JkyQRwLrv5FnY9TRGz6HuIHN1riyZsXLHXli0bYZRXotg0a6Z5FcnKSHzoxMorp86Cm2sh6Fl3Wo4ePo8iuXPLfnNCWxpEdR4cg0y6YhFG7fj46cvcO1nCkuXCXDrZ4phU+dIPtRJ9n3RZ+REcXn9x8wW1cr8T4wcG6a5w9RxNFImTwqbLm3Rxd4VK8YPx8zl68STytPJVvgzGNrD5zOnTyseWcfPX5Y0ObNWbZRc98zT/vb9B5i3a4oRM+Zj6VhH4cEwghFG97dAe1tnVC1dXEDk6NlLRMUE5isnjEDVzpais1Z1q8s7Xs4D0c99ChpUKY/vP77j0fOXqFeprJA3dm5SXzgxNP0mKI8TJw52HzuFYRbdYDt2GszbNhNvt037D+PFq7eY7WIPS5fxAsgfPX8hemTJlC6tcJyYDHOHRbvmmLV6E6w7t1GANSI+MlWnvmtAt6cSAtbgbouVlVXf54OST2lAaUBpQLzeVIlgDch+mSZo66rsl2cvqqGI4HEwhOo1gHXH4eBDq+iqOmGQlYBBTWG+dU2ojUtfE5g6jkENAqNnL9CkRiVs2HsYyRInFsB6+vI1dGn6jxAU+gWs5m2aivWyd4cWYhmkqzFjWBdt2imAkanp6LrK37epVxM/fv7Aim17/anWqXc3eKzYIK60BKxWBKzWZnCYPEvcYZeMGQZLl4kYZWOGVv18CB1ZtnmOFZlJOtm3U+vfgNVZ+DDIlzFpcF+0tXGEvUlHnLxwFUXz5cKlW3dw+MwFCamixXWag7XE2xLI0h3ZefpcX8BK9+L+3dpKG8z53rpedZGJhZwZJJlsaDHQH2D1dB4oVlSmx6OLNEvWDOkxZ80mcb1mm5qwp4bVKiJunNhiSR3WqzsGjJkq5+T6VcqhSslisJ/ggfF2VjB3HvPb9fq7L/lmwVzZYdfDWKzKsWLFFrdpguuQXYKVhdUQvmslY6g0oNtTSUjxOBRNWVlDNUDqYaUBpQGlgcjXgG63hsiXX89bDMm6SvFDAid63kUlng41QJZ+grojZy+CFxlBFYJGWlGZtu312/fCdVGzfCmJv7z94DGcLXugs72LWFFJUtilaX0BoHTHZRwrXV8n2vfBgNFTUa9SOYkRXbFtt7gOM1vBsF5dxcWWwK9FnWoYPWcp1k1xRT+3yXj9zqe9ZjWrIF68uJi1atPv2FkfaWmdZdwlGW5H9OmJnkNHoVf7Fli5fY/Ej7b9p6aA4jWTXWExfJzEfJIPw8N5AMbPW4482bKgTb0a6DDQGasmuojF99W79wJ66V7sYN4Fx/69JHGhOTNnxOqd+yTO9vmbt5g5rL+4LzN216R1EwGJBLFz1m4R4sYRVj3Q22UCWtapinfeH7H6d5o9xtJu8RiD9v2dUapIflQtVVwsrFOG9MOoWYth0qqR8HscOHVO+jJ50UqJc3328rUvz0it8qWRKV1qHDpzASOsesLMabQQUR7/9xJ6d2gJr1UbMNbWEhMWLMfTF68lFpaXCSy8SFjoPhQ27lPw6ctX8VAcaW0maQD3HD8T9DzIoACrDj8/VZV+aED3p5JmtXwW1qAKY3I0Qe76oQMlhdKA0oDSQAzXgO63ghiu0OC7H5J1lQdesgOrojRADZB0idb4kAArn82QJhUK58kpwJCWRhId5c+ZTYgWmYv98NnzAv4IfuLG9SEPIiFmgvjxBSCSAJHAk9Y9Eg/OXr0JZYoWlDQ0TKny+p23xGSSTPH56zfiekziwpdv3uLyrXtIkTSJEEkyZpb1aAoZ+PPlyCrvFMiZHQdOnxMyJGYF4HN8nqnm+AzjRd+8fy/1kZGYRE4ExJR/68HjEodK9166gjDOlm2nSp4Mn79+E5BcqlA++f+HT1/g1dt38jyBKS2dJHFif1kXyYxOXLyKvNmzSMwpdXXmynXRiaawfbrvUq+1ypcSwFq2aEHRA+UiwDx7+RpKFSkgscP8du8+fur7PuXieDAuluSWZ69cR+oUyQVYJ0ucCJdv35MYYrI0UzeXb93FTz96Y/t8nvLTBZrZE2jJ9ul/4MVIAVa1cBieBiL/FKKNlZVxDKooDSgNKA0oDeiRBiJ/u9CjzkeeKJLKpnbVYBtU1tXIGw9DaKliCR9SS1pXCVojupDNdmCPDsJ+y9hPutbG5EJgb9KqsWQiYAywXxbgyIufMNJ6CBRg1VpV6kH90UDUrDIhpbg5cu4ibgfj1qI/+lOSKA0oDSgNxBANRM12EUOU+6ebFX6Dj6A6LqlsdqlUNjFuYgTTYRIZMb4ysgArLYW0KjKtDC2BMb3QlZhuzgwop3XTf4nMhVM70KoAa0yfsQbb/8j8mHyUFFKKGz6jrKwGO6EMUnDmZSMzH5kFw7oBx4plJHE1UVkoA3PRMVZJk78tKuXRx7apG5oEAhspxheRwIRkNtfvPdBH8aNOpqid2lHX70hsWRvrqjZun5EosmpKDzRA6yqtrCwLNygPNT0YEj8iRObCqQCrfo29kkbHGojMj+mP6MrKquNhjIDqeLAn8x4TbDPeRUPDHgFNRXmVzHtGinvmQCPVfmgLqer/qVpeyA+evHgV2td19jzjg+x6dhTK/25DRuLanfs6qzu6VDTNwQYv3ryF07Q5f3WpSJ6cwsjY2d4VT19G3Tjqha6jZmvQi65HlRDKuhpVmjf8drVNbRNRPaWVkTlTtSlkK+blalgvhzVt8IzCfLJkHdayaW3E0/Ez2ulEN41qDVibRKZUuumbqkVpINI04P/zCMnKyqD3nYpUItJGx29DsWPHFvKACsWLYNO+w5KkulCenEJWQHY9WiGjsuTLkQ2F8+TA+t0Htd4gg5OXednGDOiNfqMmCalDSKVG2ZLyyN4TPix83CIG9jBGg6oV0XWIi5BXRGUhO6ObtTmaW9kLQUN0KJyTPBDRahyeQle2DdNGC9FGZ/sR/qoi4+P0YQPgPmtRtNFbeHSl8qWES3uhfllZV0OtMvWCHw1oAGtUWOAJHCfYWWH0nCVCuBRc4bO8UG1So7Jc8IanlC5SQIiKfvz4Jay/JGfSpIsJT73R/V2jDFUVYI3ug6z6Fx4N+AessjnXCp5YQsWyhkffYX/XtHUTtK5XE636DcG7Dx99K2Ly8IWjhqKJpV3YK9fBm/YmnUAq+Hqm1vj581e4ayySJxfuPXkK74+ftKpr/VR3XLxxC0Mmefo+Tyt00iSJBAhFtVtwo+qVMG6gZbQBrCmTJcXo/r0kRqjrYNdwH0iSJ0kspBiMBfRbyIz54dMnyd2nisq1GtlzQFlXI1vj0au90KS2IagTW5yRke96KqES/Oz5t9+/9/s7/s2vFVXzN6kGEKZb5nP99v2HvK+pK6CWGftKVmKm0GnRZ7D8OajnA4Zv+H2Osrj374WV2/cKey7PLSSA0uzjfoGr33r4Hk+jmn5q5NM8H1zISHSZMUbpqyjAGl0GU/VDVxoI3ulAQ8UeVGuKXOKPZpjvjLnSNIXuNMzBRXcYuuoyYbQuCmnUd8+djKmLV2P++q1/VWnZoSWmLlnt+/v48eIhXtw4IgfHS2MB4+9JEc/FnyCAedT4DK21mo0iUYIEQvnO8v7Dx7+ACHOkMbaUxA6sm0AwS/q0oAzMU8Z8cQQej5499wWJCRPEFzIItsGNi//Gjh1L3JrjxI4jumJ9BC0fPn2RDZhuz6Syf/DsuVD5s9BliRY3DbBhH3/8/IVMaVNj1ohB4mo7Zu5Sobp/+95bKPM5RncfPcVXP6QLfI/9pBzMk+bXQuiruzix8eHjH91pbTXpBgAAIABJREFUNnDS8f/33y98+vxV0gswt11Qhe1TN99//BSafzcbMzSz9G9hZXvUg1EsI9GNX2p833llZATqkGP15dt3ubGmrsgm8e6D/3do9UwUPz5ix4ktdXGM2E/qwedAZCSuWjzAkFWS8aHUlyYlQHDysH3GZfEkxH7RdYyAct66LSIq/66RkzoNCD75DHMHsk1eanz89EkOKelTp0TCBAkkvUDAfIW5smSSOinf7YePfecjZWd7PnP5s9TLceX3yDFVRQsNKP+zYJXEVG8hMQNHFqGOFqOpk0fUlNCJGn0r0YYpmOth7w4tsG7XAaRIlhQNqpbHmNlL0Kh6RZy9cgN5smWWf4dadMVIz4WoVLKo7Bnrdh9Aq7o1ZM3MmjEdNuw5BOsubXHywlUUypMDSzfvglmbJpi1epOkrWEqGu773D//vXrzj4z/KyJrcpLECWHWpimaWw1GzXIlJQVM8QJ5sHTzTtkvWIrly43vP38icYL4uHL7vnhVcR2OEyeO5CF98vIVZjoOwMQFKyQNjW33Dpi8aJWkf+G5YdO+IyhfvDAu3byDVCmSgRfuOTNnwLlrN/G//HmwZtcB6TfPC9z3n716I+ltmHambLGCmLd2a7g9enQ7wrqrTQFW3elS1RRtNBD8lsTk6HUrlQm2t1Hh3qIv6meuse4tGqJssUICnhpZDPRdQJmo+/6TZ2haqwoqFC8s8YonLlwJt+i1KpTGQjcH5KjTynfj8Fspc69duX1PfsW4T4JB3nByYxjZzwz1TfsL+CyaLzfmuw2RPGeuHvNloxllYwG7cdNFTt6u0rX4zfsPmD7MRgCgq8cC36bqVS4n9VuPmiwbIJN/d7QbgWwZ08O8XTPpc4+howQAMeE5Y2eYeJwgh7GJvG0l0LF2nyLJwQd0b4+uzRqILASnKZMnBV17m/exxwgrE9QuXxodBw3H6UvXBKzSkjx4kgfeeX+AvUlnPHr+AlMWrUKOzBkxY1h/XL/3EBMXLJcN+b33R0wY1EdumFv2G+LrElwwdw5Md7CRsWEOOafePeA0bbaAnlZ1qyNp4sRYumUnShbKjzEDeqGBua20xw197WRXTFq4CicuXIZJqyYgC2R3B7dArYtlixbCDMcB6DxohLxP9+T6Vcr5A6y0SPOg0mOom7h6d2xUF8Z2w/+qjxt9306tYdq6KSYuXIF4ceKK6zMPA09evET/0VNljAjYGCs7Zs4SOdAsHeuEaUvWYNP+I+jUpD6GWXTFnuOn4Th1jhwmeBgZZW2OCQtWYPuh46hRriSsjFtJcnjmrOvS9B9J+E6gS/1PHNQHD5+/kMMI5zrHst+oydI2gTwvLcbPXyZju2ycMxynzpak8CwElnyH/85atRF0G2tcvRLsxs9AuWKF4OE0EJdu3Jb2WCi/m4057j1+Cs8VG9CrfXPJGzho/Ey54KB8XsPtcOXWPQHMHL9cWTNhiFkXtLEein+v/TmQhfsDjK4VKHQS7Mj6Jc0J7MHoeHmrpoRuP3ZtiZdG2Zhj/vpt+PL1K8bZWqKdrROWjXWCudNYpEmVXNa5o0tmoqmlPfLnzCp7o5vXIvTp1AoL12/DppljULJld0x1sMapS9dkz7x44zZmj7CDy8z5aN+wjqy73McczLug94jxvuvsyokjBKTSwurS1wTGts7YOXsiqnbujRFWPbFh72Hfdbxf5zaytp67ckP2+bEDe8PceRzyZssMJ8seaNffUdblkR4L8PDZCzj17u67v1t1bAmnaXMx0b4PFq7fjjsPH4uHTtt/asFzxXo5fwwYMw1Na1YWEtCxc5dJztOVE4ajbFtTeW/G8nW4fDN6hNQEnGkKsOr221O1RQsNhLwlKStr0AOtsTIRjNASWatbXwGs/yuQF/efPJVbSVp7Lm1YKMm7nafPDfes4QbDm9T/tegabF0EFSsnjBCLVENzW6RNlQJbZo4VgKGxzLr2NRUiIoKc89duYd7IwRg6eZa8s3qiC1r0HSKbU7NaVWDbrQMqd+olgCVbhvRYPdkVrfo5CIioWvp/WOw+DBWNzSU5+WBTH5fguiZ/XIJzZM6A5eOGC2B+895brIzrp46CxfCx2HX0FEoUzIt1U0YJQLSf4IEB3dpLAnJz57GoVa4UPJ0HorX1UJy8eEWeJQDlhk0AyFtX44Z1BGyxbJjmjgt0CZ74xyW4db0aGG7ZEw172QqApvVw84zRGDhuBs5cvibA6uSKWegzcgL2nzwnAC9D2tSo2bWPgOdN00fL7bTXyg3ImDY1Ti6fhZrd+ghTLW/CJw/uiy6DXP4KK6Rr/Q6v8ZKs/MjZCyIfN+URfXr6AlYmL9/mOR4d7YbLJQdBKX9esmkHvFZt/GucqTv2cfWOfRg0YaaMCcH4Vo9xyF2vjcxBbvRTHWxQsJGxALi+ndqgRtkSaGZlL/WtnuQqByJeMmhcrXq0bCTs37RubvUchy72rrj76IlYj7d7jseyLbvguXIDaOncv2AqyrUzlXgoAs5VE1zQ3tYJR89dBAnbRvYzlbbpWeDYqxsK5MqO9gOcpG3+fUC3dqjexUos+sMte6BOxTKo2tlSZOetfJoUKdDK2kGe500/50Pp1j3EBZ4W1cOLZ2LGsrVy8GJhXwlcefnAG3taka9sXITx85dj0sKV4f7uon0FIW8F0V4FQXUwJlpXqQs1JXQ/5bUhXuLF8sKN28VjZ9zA3mjVb6hYOfnuqu375NLxyJIZaG41BHlzZEHdCmXgNH0uiubNJXv3XFd7FGzUUfakFdv24tCZ89KRWQSPXgvRo0UjjKX30X+/MM91iOzz3AO4z00dYg3jgcPBy1yu4QTJs10Goc/IiXJRyfVe49LL/ZmXpzfuPsCctVvg3t8CFs5jkSFNKmz3Gi9nFO7brh4LxcuKgNXFY4FctA/s3kHkopcXLxfPXbmJ05evIl/2bHKWsunSVi68G9eohJRJk2DBhu2y7/DyvNeI8YgXJ47sldHVg0YBVt1/e6pGg9dAyFuSsrIGP8h0/Z3paCsHcg1g9fsGrUh3dqwUsoPpS9eEe8bwYE4Sg9o9+oVYV/4c2cT99e7jp+A4bvUYK9ZWN6+F8i6BJWNhS7Ts5q8uyszDP29P6X7ZoEp5jLOzQqHGHWVjo4WwcsliaNLbJ1aWAIeWTY0LZ2CAdZBJR5QomM8XtBD0bfcch7lrt2DcvGUokjeXAEiC+jlrNvuThwQQ80c6+AJW3lQfWjQd05eulQ2Y7q607HIDYwkMsNKCxzhLDWBtWK2iWBmrdbH0dYHNlC6NMAizj3RvpXWWN79pUiTHxhmjsePwCbEU0r2XlxCb9x8VwE2QRcBIoBSwNKxaEc6W3VG5Yy/f/G+UZZydpS9gbVqzigC4Oj2tZTPnRcgi92FyZGxjw3/9Fx4UNs0YgwnzlwtoY+H4/rt2Hkq26i6HCrpSFy+QF2evXJe/W7Rrjp4tG6FU6x7yMz0DHMy7okZXS9x7/AypUyRD+eJFsHn/ESHbYNL5uj2txe2Y47vQfajIxUuKKqWKy2UIwTEBaTG6b01yRV+3SfI+AW6hXDl8LZucD01qVEH59qbSNi8qCIT5PAutwZSflx0sJAfJmiG9L2BlW7z8MXMa7asIHo7oJdDAbID8jqRcdLmrZGwhP2u+O17OcMxUCUIDIW8BMV51GlfOoBQRHa2r7KuaGrqf+trEsdKSuWL7XrmY42Uf11zuR5++fIFVh5bilbR//hS0G+CEBlUrgJfBdPnlJeXiTTux3Wvcb8DaDyu378HB078B64hBGOkxHx0a1YXHivWynnMPtBg+TjrK0JjVk1zEU4x79VCLLnKhuXfeZLlM/PLlK1IkSyJrMQvPCCQwJGjlPkSrKtfovNmzijWWe9esEXbimfXw6XNxYx49e4nsr7y05V63Ye8huPY1kb2c6z/3nXFzl4l118p1ogDWVMmSisWZe9S++VPEwspzTZKEiZAgfly8ePMu3LwJuh/p8NWoAGv49KfeNkgN6GbLUVbWoAefB2O6oJKlNzDAyoV/+tD+cvhmXEfAQldidxsLIVfwW7YeOIrNB47+9bxLHxMBFMWad9FqRtIluFSh/CAYc+ljKhZMjWsvgUT1siUFmARW6NpJ61mxvLnFzbdQI2Nx7Z3v5iAgzy+A8Pt+YICV1tt4ceP5gmUCKlrBCBAJXjSAlW6la3cd8CdOQMBKndOl2K6HMS7fvovBEz3EQqwp2gDWfp1bo2HVSmhoYSvsyoEVukxx/DKnSyMuSrzZHjrZSx4lyOSNMW/BnabPETAbWLEybonmtauJZVnTTkDAStcqEpyx74xJ5UxIkCA+vn37jnNXb/xVrQawOk2djSWbd8rfNYC1VKvueOSHBTJtyhQC7OpULI36lcv7Xk4whunYUg84TPbEoo07QAs0Dw+MReUBpGWd6iIPwbjIEz8+vv/4LvFTBOy0uNIlm0zh7I+9aSc0tRyEF6/f+srLOVcgZ3aJ/aNLepk2PeVvp1fOxoIN24K0fAYErMeXeUq804iZ83zrps7oVpyvQXs5rBCw5smeRYisWBRg1WJ50M32oEVDhvtITLWuakZMTRHdzl1t4lhrVyiNvNmz4OKNOxImQtfYiv8rgiu37iJvjqxYs3O/XEAyrRcvDOmdQs+p/l3byd5p3rYpbNynok39Gnj47Dm2HjyB+HHjiKcKzxTcw4vly4VnL98ICPYbquQTCpNIvKA6Nq6LroNHSmhO0Xy5cOP+Q6zbddA37Klh1Qq4//Q5yhQpgKVbdonnE/cVrscXrt+SvcCsbTMcPHVO2ujZqjG8P33C8i275YKfbfBylUCbe0/cOHExxKyzPFs4dw7sOnYKDLvKnjkDVm3fi1dv36NlnWrImSWTXE6zr3Y9jeXSO7CzlW5HLnJrU4A1cvWtWtMbDYR/y1FW1qAHMzjASsvUiD4m8Fq1IchUKnyGC3DA8vrde/C/gKVZraqYMWwActVrHSjJD8mONK6ntEQSfNCNk0QF2zzHYc2u/f4Aa7UyJVDPxMZfM3T9qVe5LBh76fab2IGWXQ1gXTbWWWIH6X4ZWAkMsNJKRvdPk2Hugb6jAay0uq3bfdDfMwEBK0kdfvx2vWaMTJYM6dBx4HDsPnZK3tMGsNLFme7Q/5j1DzTXHMeEbklz1mwSC+SmGaOx+9hpAawEsv/9+iXjNs9tCPJkzYzBEz19CYf8Ck9gxQuG4ADrYNPOqF62hLhua5MWRgNYHafMkoNCYICVRBVdm/0DMviOX7BcYlAJ8Pxa0wnCCWY72Q2XsdakAbLv2RGMlaY8XwMB85yzdSuVBeOYCah5qOAcf/P75p1uaTwcff/+Q27ySf7Rpn5NX8BKSzAtAaNnLw50LgQErMeWeWJzUID1n3ZiCSJgzZ0tsz9WS3o2KAtrMBtR+LcGvdnlIkoQbayrvLQJjFQsomSKzHrVFNGttv3GsRJwBTVvaP2khw+LJmSDJHp+ifhkH/qd3NQf464W1nGeW3hprGnDby8Dq1fzu4DtxIrtQ5qnKayTN5yBMfHL34Bwp7rj/kPQ7ZctWbejFPW1KcAa9WOgJIgSDehmy1FW1sAHLyjAyt8z1vTfazdw/e4DsfhwvQ5vShUy5u6bP1UIhggGAhaCkmlL14BxkbvnTBK3S95Y0tKmLWAl2CDAYLwj41V44+sXsPIWlIClWmdLf83TPZr9IwFQ/crlfGNYudnRtalOhTKo1NHCn/uOhp4/NICV1rob9x5KihqS76ya6IKb9x9K7A3L2iluuHzrjr8Y1oAuwSTDottS+fZm/tidCda5Ee6dNwW2Y6dJDC8tin4BK9vkJv34xUth6J02tL+AJcZk+mUgpiyt61aHnUknVDa2+OMSXMMnrY2GJZi6prtUubYm/mJygkr0rg1gHW9nJS5fjD1i4e12QMDKWKPdcyZj4LhpuHbngehQZK5XA469uosLr98DlUYeq46tcOL8ZRw/fznQj4JxS7w5J7kWC+eDX8BKXZL4q4OtD6kSi4ahmP8fELCuGD8c3p8+o4eDm+/z1B9v6QmqWRRgDcPmoputIQwNG8YrMd26ylFSU0T3c1Ubt2Ddt6pqNCQNKMBqSKOlZNWhBnSz5WhjZWXMo1/XTB12Qm+r4m0f06iQqp1xpbQ8EoR1alxPaN3p8spSPH8enLp4VUAB2UvJzBoY4AypowQNdiYdxQ2TgIf5zTSFLrxzXezRsp+DEChcXLcQNbv3EcBMFtvFox3FHcfFY76AMrLiksyhelcrYfnTFJIzZM+cEU17D5IbWLrf0rW1QMMOcrOZM0tG7PCaADOnMWKVY3/pDvT81RuJQyHgIcNsjW59kCJpYlQuWRyXbt2RmFWHyV5YsW0Pfv38hYxp0+B/BfNiy4Gjoh9aRgeNn+FrNdTIU6t8KcxxsUfb/o4CIPkzLYerduyTR8ba9hZXJJIWsRAw0WWZYI0ERQRPNcuVwkhrM4nP4RjQxZVMi2SyXbJ5l9xc0w0rW8YMOHLuAm5uXYbaPaxx9c49qWPx6GESs0r5Sf7A2BqS+VCPBPi0Zlbv2ucvwJoiaVKcXOElsUDHz18SXdl0aSeMyS36DpbvhQfjo0s9sGD9NkxetFIsvgTJHRrVkfRFAQuB2sZp7hLvS5IkFoJokkYRgNPF+tKGRaJXgm7WT0DMS4Tizf+QdRHQznUdjPRpUok7ryYtj8izxEOIPyYtXOErD13EmJbg/Nr5wqrMOawpTNez88gJcS+mZZMxTe6zFwtjsJu1ubgE012ZxbxtM3HlqtvTBjfuPRAyD1qY9504KxZmXo6wP5SJxbRNE9AKXbxZFyFdogWX8k1dvEqIsFgm2fcV8o7GvXziqknccXPrcizetMNfPt6Qvq8Y8XfdbAnRXlXaWFcDhi8YulLU1Ij4EdTGLTjipVAt6KsGuP8apa/SWH2L+jpCSi6D0EBIVlZ2YuGGbQbRF10ISetaz1ZNJL0LiWPonklipSql/oeJ9n0RJ3as380Yyd/r9OwnB/Qjiz0kHqT9AMcwkQWQ4ZaAqUGVCsLceu/JU5BgiVarXFkzixsrQQDTgxDcHP/3EjbuOyxxL6mTJ8PYecvEpXa4VU9huN249xDmrt2My7d8KOLLFyuMaUwNc/eBUOKTSGfFhBHCSktA9e7DBzSuXllABC1t3358x4FT/2LDnoMCaJmWhiy0h89eELfQyYtWiGsp4z5puWOdBDtMlUPwSnKJoeZdhUCCxE3Lt+7G8m27BXQS1JLNuFLJYth19CScp89B8fx5JS6XjMEEWa79TOEwyQuHz/qQS5DoaPygPpi9eiPoMbV25z64Wpv7gOK9h+A+a5FYZ5lCZZpDf1y8eVvibQhkyeZMEDp92AB5ngCZuuvWvIGA2dFzFuPq7XsCyik/AS3Ji6ibNbv2SXsBS4s61TDMopsw2vJCg5c/TPtC1+ehU7xElkolikqbmjoZr8Mx4Zj6LQSADmZdhMSI7rg2oyeLJdXepBNqVygjjMv8HVMdOFv2FAZkWkKZMH72CHt4rFgn8U6MlWVhP5iDl235LYyZojy0ZDN26vV7b8xds0kAI92IrTu3FX2xv7SsE8STLTp/w/ZiTR3Y3RinLl0VJkgyOU+w64NJi1aIZwABJ9PycD5wDJnOYMmmnZIiiDFKg3p2kgsF99mLBJAzztukdRPxEiCo79aioehs2pLVYpGmmzznIutlWiKCiPYNamOoRTc8fv4Cw6fP9XV31sV3b7B1qBOQ1kPnY12tFuzzPhe00StlkpoiWk+RMD/o4xZcVN5fu2t/tHUnD7OCYviLnB8KsMbwSaC6H34NaGNl9Ume7pO+QxUfDdAKy5hCgjZaMgno+C/BS3gK3SgZP0hq+Jdv3v1VH615CePHE+BHIMmfmdNSm3YpM2NFNS6uBNyU+YefeBVasdKnSoW33t5C/uC3EFSnZ5LvV2/8WR1ZL+fRh8+f4f1/9q4CKqotim7SQmzs7vh2i10gNiYmBoqCghggqKBigY2YiIWJ3d3d3V3YLUr+dc4w4wADzMAQA/eu9Zefmftu7HvfvLfvOWefn7/i5XJG/ZJLLolDZM6YkcmvlIBJx0C5YYkIkdU3tkKYUMqfv3+DmIxJC2OXPp0Eu7AwGXZ/goJYhEhCzNOzJfTDl68ypeGY+qIDBOqH4pKJ5NFhxu/AP5HmT+3mzJYVoeFhHA8qHy8Un31Ca0YBRVKxJ0rdI92D0vZoD1GRt7DLMIgYD6U/IGVIaQ5WOuggkSlpzKu0/vqZE2ExagK7hdP6U5xvUIgkyTy5qJPisHw/9Fm2LIa8RsrE7tL4ySVe0V6PDz5p7hrBRpRe8hZ1a7LnQUxFogx8XOn2NKWi2CJJs1J0GEKHIvSuJFXXT5qeRS8pHQH67RGENaWvkhifBiAQzieDdAIUWxGnhhqwlGKIAoF4IEDKv+QhYG7njMu378laIOsqucUv2xw9b2w8uhGXJBYCgpHEiazkYLZmrPVSK9EQ2yPO7aGWCpQKjDx4qKQlrzS1gJeKG5F6dmjlNhYuwal4ncXUkgQByeOsV1uTWHsTVtYkWQzRiUAgyREgi2yf9qbImzMHjpy/zKkJKH8fmZ2v3X2g0CU6yQcpOkx+BDSU+dALY93K/6VJ6yptGg1dtuTf7/EYgfQ9irxV5PUA4tGUuCSVICA9yBCENZUsqJhGciIgeZzJnw7GNBrxI5yc6yT6FggkPgLkNs0vuYoCdxO/e9FDSkZAQ5mPfHxhTPCmVuuqdL4aunQp+W5QODap27k44Ne4pUuUAcvHzQvCmigQi0bTFgL/HmXSGIyY5k95Pw+cuZC24BGzFQgIBAQCAgGNNNUpI7SUWmNX5besIKxJcwML8aWkwVlTepHuB/qNEYRVU1ZNjDOFIaD48SVOopN/maQ5TJN/JGIEAgGBgEBADgENZD3K6DOkds8hDVw2jb7thJVVo5dPrYOX3wtaRiKGVa3gisbSCgIxP8LiUlIkhISgQOLsExIFGWDeGn2c3JVS/U2cUYhWBQICAYFADAhoEPtRxroqvIY0d6en1K1IB/+U0ozKFpHiRnM3WAJHTkJvLevV5BRHlA5QENYEAiouT6sIxPxTr4yVVcRnqHffUHoUyus5uGs7eK/bik37j6q3A9GaQEAgIBBQBwIplSUomFtch6/0Ikmxq0IcRx0bI+nbSMlbsWNEiht6VyKyIkraQkAq9JYnZ3ZOcSQIa9pafzFbtSIQ+099XA96Gkpqd6NSK9xxNFY4Xx7ORfng2Uv8+PU7Xl2TK3GZooWQPUsWzot59votbkdbSwt5cubA24+fUpWQjqFBJpQtVpjztj55+QZPXr2JF27iIoGAQCAWBFIyK4hl2OLgNfXv6pS8NYWVNfXvv9hmKF1/qXWVDsW0jIxbp+Q9m7ZXTMxeYxFQnyuVuD3j2gREuMoWK4J0+nr4FfgH9548x+8/f+K6TOH3WTMbYM/imXgV8B5dRozjOu2bNsDCCaNgO3kW/A8kv+U2i0EmpEunzwIuf4KC8P3nr3jNlS5qUqsalruPxfj5y7Bq+954tyMuFAgIBGJAQAN/wun51bxuTdC/MZW0ILSU2vd0St+awsqa2neg4vkpsq5STUFY0+Z+ELNOAgTUk+YmpT9SkgDIOLpIn04fXU2aYuoIa1iNn4YDZy4iKDg43gObN9Ye5IYiJawlChfA6H49MMPHD49evIp3u+q6sGiBfFjn4YrP335gkOt0vAx4H++mi+TPi53eM+CxfK0grPFGUVwoEIgFAQ38CVfm2ZXa09ikhT2d0remvJV1v8jLmha2JM9R3rpKWTXocEwQ1jSz/GKiyYVAXGluaFyrdwjLVkLXp1q50mwZrd3dCk8T6No6x3E48hnllBHWhI5N3dfr6OjgsM9cvPnwEb0dJyEkNDTeXZAr9S5vD3j4CsIabxDFhQKB2BBI6awgytiV8Q4S1tXUseU1YWtSeBUdIAeIlICpY9PFMQv6/SHLOpWo8cvCwpomtoCYZHIhoFwc0CsWrkhtRUdbG5XLlsLVu/cRFiZ5NBIexlUrsivrnuNn8eN3/OJNo2JVpWwp7FsyC7W6DcSz12+ZcBbMkxvZDA1w9MJVkJW0QbVKbCE9eOZiNKjNGtYFtXH22i20aVRPRljJRbh2pQookCcXzly9hTuPn8quzZU9KxpUr4w/f4P4h/X+0xeyGFeKhyUSTeP49vMXjl+8GuvyUj/G1SqCxKNev/uIi7fuxhgvS7geWj4Pb95/QB+nyQgLD0OlUiWQxdCA3YTP37gDk/q1kNXQEGev3sS9p88j9V0wjxHaNDaGvp4urtx5gAUuDtEIK6nzVSlbEhkzZOD1e/rqLdLp66Nc8SI8LorxvfnwCYyyZ2NsgkNCcevBY4SFa8IrUGq708R8UhwCGnobSF3xcufMHiOkQmgpxe02lQakaVtTqhRLkxRWVpWWWiMrkzo0vSfS7wwpRMsXLaN6IoZVI1dVDFpjEIhbgCk8VQkwZTPMjM4mTdDfvDWCgkPQpK8tgkNCOF4yY4b0+PT1G0b2s4AWgI7DxqplHZmwLp2FWl0lhJUEhabYDUL96pUxbelq3Hn8DK/ffcASt9F4EfAedlPmcL/5c+eCl8sI7Dx6Giu27Qa52853tucfyy7246Crq4MerVuwu7G1qwe2HznJ17WsVwsdWzSE85zF+PjlG5ZNcsLmA8ew9+RZ5M6RDT6Tx8J73RbsOXEWIy0tUL96JfQaM1FhvCmR5f6d2mC4+2y8/fAJg7q2Z7Jo7ebJuEUtTFh9Iwir42SEhoWhWMF8WOfpxqTZb+cBXLv3EFXLlcI8Z3u0GzoGtx9JiHZL41qw7GgGx5neePP+E1o3qosZI4diorevzCW4bWNjmNSvDYcZ81mQadOcyZi4wBfHLl6BZYfWGD/EEhO9l2OZ/05kNcyMlVNd4OXnj0NnL6UqUSq1bEzRiEAgKRGhs1C9AAAgAElEQVRIIBspXig/KO9qbOXxi9ep8oA1KZcpOftK4BZJlqEziSmUn/tetX1fsoxBdJr4CNBBGaWxkR1OfPwsCGviwy56EAj8Q4BOCCk/aMwlnAnS1iinSZqMoa6ODlZOG4dCeXPLCGvRAnnZUkeFSNqk4QNRtaOlWqYZlbBSo93NmsNztA2aWQ7H3SfPuB83mwHoYtoEFdv1ZjJIxJkIYtlW3WWutXOcIlyC7SWiSxVLF8fuRTNhM2kmE9b0+vq4s3strMZPx6GzEmvtKb9FWLJxO5O+Pu1boW8HUzTuY8vf0dh2LfJA7zGTcPjcpUjz1dfTw7FVXjh+8RqcZi2UfXfZfznmrt6kMK40KmGVugT7ebiiTuUKKNfagq2+ZEF9eXQb+o51x94TZ5EhfTo83r8JjrO8ZQ99dgle6CGLYaV44Ef7N2LQhBnYffyMBDPbAahVsRxMBo4AreuyyU4oX6IoTK1GIGfWrNDW0cadCEKslsUUjQgEBALxQyABbIRdgZtLXPFiKvycOhjZ6hG/gYqrkguBBGyR5Boy90tp62iPsmvw6QvJOhbRufoRYO+OKv/9c/9WsMbCwqp+3EWLAoFoCNCNSG4O/0r0x8b1+49w4/6jVIEepYJZ6DqaXUilFlbpxMhd1neKM67fe4TZK9crnC8p/lKspnwhN1QiYoqKQsLaqhlcrPuiYW8bfPzylS8bP6QferRujmqd+kkOCbym4cOnL7CaMF3WbDTCWqo4di/+R1jLFCuMPYs90d7GSbZeRPSCg0PY2kkWydDQMHit3cxt5syaBX07tMKcVRtw7EJk12CyYF7YuAxTFq/C6h3/To5pXIGBf2AxyjXadGMmrBOQPl06mEdYrbW1tfH2xA4Mc5+NDXsPs/X4lN9CdBsxHicvX+d2oxJW2qMn13izavC9py+4Tt3KFVC5bElYjJSMhYSatnlNw75T53Dx5l3sOHJKoSU4VWxkMQmBgCYhkAA2ws+oCCtWTFNmoaUXrzUJETHWKAgkYIskK5ZxWd+SdXCi8wQjUKl0CVQqU4Lfy+hAQiq0JN+wIKwJhlk0IBBQDoHIAkyKHxupJTcrkVJKBUOWOHnCSqdotSuVR7kSRbFk4w78+ftXIXhzx9qhSe1qkb6jHKtd7F2YDEYtMRHWMQN7cf+fv33nS6IS1kv+y7Hz6Cm4LVguazIuwkrWxtUzJsBskAMePo+uGkxt7jp6Gq4LfOLcGNmyZMbVLSswdOJMmUWTLlo9fTxjV9U8ugU6NsIaFBQCS2d37ldKWIdPmYP1ew7hv1LFsXfJTLSxHo2rdx9wnaiElR4auxd7wtTKATcfPI5x/E3rVMeqaePYyrzn+BkKnRVFICAQSG4E4nkjKuMK/E5YtpJ7ddXSfzy3iFr6Tmgj5KlGAkxUhGtwQtFMOdfLH0aQIYOMN4qKIKwpZ83ESFI5ApFdgxU/Nvil4Izmu7vERFhzZcsKg0wZ2U22Q7MGGDB+Gv4qsJqS+JC2NkW5/isk9kMxsYpKfAnr0RXzcfXeQ4yYNk/WbFyEtVKZktg6fwra2zjixv3opO7YSi/cffIc1m4ece5oirW9tMkH4+YtZSuotPjPdQe5C7cdMjpaG/ElrGWKFsbhFfPYAnvu+m1uNyphpYOEgz5zItVRNAkLs+YwbVCHLTJth4yRWbDjnLCoIBAQCKgXgQQyEM65Wi/unKsHY7B6qHcyorXERiCB2yWxhxdn+73bmXAd4RocJ1QaUYF+f+gggv4l743TsQiQCsKqEUsqBplaEPgnwBTzYyM1uAYTYV3kOgrlike2sMqv45l1izFv1Uas33uYYyP19fXwO/BPvJaaBIb2kkpwhOgSNdLdrBnGDOiFJpa2+PxVsYV16URHdpVtMcCOlW+p0GdZMhuwNZdKxSguwaT8e279Ugx2ncGiSlTIBbpAbiO8CHiHmaNt0bxeDdTtPkjm1kLWTvpB/v7zV6T5ZUiXDif9FmLj3sOc51Vajq9egH0nzmHq0tXR8NDRkaoEf0QfubQ2fh4TmNBbjlVsYc2bKweubPbFINcZ7MZLhcSaKIZ1+rI1WLltL/LklNQZO2cRVmzdI+ubxKnevPsAaGmhSa2qnAP2ycvXOOAzF2eu3cRojwXCLTheO1dcJBBIIAIJZCDKuAKT1SO1hKskEG2NvzyB2yXZ56+sNS7ZByoGECcC8nGrsbkCSxvSMqpnpun7N05QRAWBQEpCoFdbyQlhbCV21+CUf8uShXStpxtb8Jr3H45vP35Gm+6xVQuwbvdBLN6wDY4De6Nbq2Zo3m8YPkTEm8aFkfz3zerWgN8MV7QcaI9rEe6uQy3MMdSiExr2spa1OW3EEHRs0Qh1u1uxVZDUfpdPcUZnO2dWvqT4TN8pLiArJl1HSNeqWB6b503BaM8FWLvrAIiMT7EfjOoVyqLbCBd8+vod9atVwt+gYFy4eYddb7fMm8puuBO8lkILWqzMS/GrlFZHvlBbo/r14PQ4NIbAv39RrXwZzHceAdNBIxTiRuJJB33m4t2nz+juQCQ1mJvc4T2D/5VaZYl0P9i7ARO8lmHR+q1Mqv083RASEoLeYyby3LqYNMF0h6HwXr8FHj5+PLep9tZoaVyTY1ZJrKpAHiM0rlkVa3bsQ7FC+dHdrAUmL/Tlvkj5mRSRXRcsY8IrikBAIJDECCTgcaCMK7AQWkri9Uzk7hKwXRJ5ZMo3L413pCs41U0UNVnlWxI1kxMBVddRENbkXC3Rd5pEIG7VYPAPcMyuwSn7kUOCSbUqVgDl+6TEoJQ+5ez1m5EEk4oVzI9t86ehtfVIvHj7Dp1aNmHyZDl2Mn6paGXNkTULGtaowilzvn7/gZOXriETK85VBI3l7fuP7GZCsS81/iuHdKSeG/ABJy5dZYJGscUUL3vp1l18+f4TBXLnQo0KZRn/bYdOoEGNysiRJQt+/v6NU1ducFoeUuC1seiESmVLIuDDZ9x5/ARrdh5AaGgo72mKPx3euyv/f8CHT6wALY0bVbTpu5o25TynLwPesxoiiVE9eflG4f1B8yqaPw/CEY4nL9/i0u27qFq2NEoWKcik9Oz1W3xtnUoVQMrMf4ODOQ/s+09f2M14nLUlp5+h3LE0lzaNjPHj1y8s2bQDD5694NjXwV07cF7Yl2/fcaqdpZu2c67V9k0bgCy8954859Q5pQoXRPX/yiI4OJitzYqEEtLkTS4mLRBIKgTi+ThQVhWYDvIEIUiqxUycfuK5RRJnMGpqVT6eVZBWNYGahM3QYRmlK6ISW9yq/JC0cgkLaxIukehKICBBgFyDpeIBMWFCrsHRg881/9FTolABbPeajjGzvLHr2GnZ9Ik8EpFKjkJ903/kFqzKOKgulZjGTeSPvlNmXjwGAGFJgAERW0KaxhXTfJNyPMmx5qJPgYBGIqCmn0j5F/4Yn0GxCKBoJHZi0KkKAWmqGzoo3SKXbklNt0iqwiolTYYOy2jtqMQVtyoIa0paOTGWNIkA37DNYst5J/nJ5ZPDT5GTJ2siYORiW6FkMeTKng35jXJi36nzqWJemrgWYswCAYGABiOghrdxeetGTEhEJQEajJgYeipFQJ74yIswqeEWSaWIJf+05EWWVP2N0cpVV8SwJv8SihGkRQRif2mQ/OSqekOnZBzJeigeJCl5hcTYBAICgdSOgPxLfmxklcIoorkCix/w1L49NG5+UhEm2ppCOThlL19UshpTvtWYZiEIa8peXzG6VI5AzG5Z/94MVHGZSOVwiekJBAQCAgGBQDwRkFfljK2JGGPKBGGNJ/LissREgEgrvUtREe9LiYl0/NtOKFmlngVhjT/+4kqBgFoQkOYVi9xY5DcDISqgFqhFIwIBgYBAIM0iIK/KGRMIsXr1CMKaZvdOSp84KdhLRXyEpTVlrVZUsqrQe0OJIQvCqgRIoopAIHEQkDz95fOKxdYPiQoIFdbEWQnRqkBAICAQSM0IKPOcoedLtJdJQVJT87ZINXOjbSofZiVIa8pYWnWRVZqNIKwpY03FKNIkAv/eBJRRbBQ/wGlyk4hJCwQEAgKBBCEg/9IYW0PRXIEFWU0Q7uLipENAulUFaU06zOPqSZ1kVRDWuNAW3wsEEhWByG8DUol2lV4oEnV8onGBgOYiQGl5KB/um/cf8fnbd82diIojJ0Xu0LAwFa8S1VMzAvE+EBWENTVvi1Q1N/mtKkhr8i+tuslqBGFtJX6Skn9txQgEAkq7Bic8nlXc8pq03QrkNkLbJvWxcd9hfPzyVZOGLhtrPqOc6G7WHMZVK8F73RYcPHNBpXnkypYVAzq1Re3KFdBztCt+/Pod5/WF8+XBWk83jPH0xqkr1+Osn1wVihXIh55tTVCpTEmMn7cEtx89jddQ0unrg+LhN+47gm8/fsarDWUvopcR2pOm9evgzuOnmLpklbKXinpJjIDk5b1irL2SK/CB0+ejh5yIR0USr5boLr4IRN2q8vte4up+I7rqdXw7E9fFioAk/KAW14nxtyUeGGrlqisIazxwE5cIBBIFAWVEMajjhMWzpr63kBKFCqCraTNkNsiIVwHvsWr7Xnz/+QtkZbPsYIZSRQvhb1AQjp6/guMXryI8XHMwGNS1PSbaDsQg1+nYduiE2vZdOn09ZM+aBW/ff1Rbm7E1VKtSeWyYNRkjps2JlORd2c4b1ayKjbMno6RJF6UI2WzH4Th09iL2nDib4te7W6tmmD5yKDrYOOLKnfvKQhKpXrumDRDw8RPOX78dr+tVvUhfTxf7ls7BjfuPYDd1jqqXa2R9PV1d5Mqela32mlAkKWwaxTnU/afPixQ2caIkKqR0BKI+1aMSJ0FaE38FJe+wJdVOVqlBQVgTf/1EDwIBlRCIt/uWUr1oDlFTajpylbqYNIXXOAc06GmNe0+fy77JnCkjHh/wx7w1mzB5oa+qzSZ7/exZDdG8Tk3sOXFGKcuisgOeO9Ye+Y1yopOds7KXJKgeuefu8PbAKI/58SKsRQvkw/kNy5QirCULF0SFksWw7fCJFE9WCdSWxrWwZKJjvAmrUY5s8Bhpg6GTPJNUmG2b13Q8e/02zRDWycMHoVr5MjC1sk/QvZAUF0tc8mqB/o2tSNKA3PhXJfU+IpICdtFHMiKgaOtGvQ+u33uI6/cfJeMoU2fXhHPxgvkTjawKwpo6942YlYYjoExid5pijLnyeP5p763DpH5trJo2HlU79sWrd+9lu0BbWxsBJ3fBffFKzF21QcN3h/qGr3mENS/Ob/BRirBqWhxnQgmrq80AaGtrYfy8perbIEq0tNVrGp6/DhCEVQmskrKKJN9qReTJmT3WbiUpbI5FrpP2Hh1JuTSir0REIKatG/V+kAhYnk/EkaStppPqUEBYWNPWvhKz1RAElElBQFOJOZ41+d46MmXMgOrly6BQ3twoXbQwXL2WISQ0NBrynU2a4Mrt+3j88rVaVuUfYe2DV+8+xEpYidB0bNEIwSEh+PkrEI1rVcP6PQdx88FjkHWun3lrZM1sgMmLVqBK2VLo0bolfDbvxPvPXziWMjQ0FLNWrEPlsqVA8/D08cOtR09BY/jy7TuIJLduWA8nL1/D3pPnoKujgzaNjdGuSX2cu34LN+4/RoG8RmhYowrOXbuF3cfPwLhqReTIlgVVy5XGkg3bcOPBY3Zx7tvODPWqVcRM37W4ePMuzytH1iywMGuB6/cfguJD8+fOhXmrNyEsLAxN61RHF9NmePrqDfafPIfC+fOicpmSCAsPg+fytWylJfdc+95dkSNbVkyYLyE55EpqlCM7alYsh5cB75A7R3bUqVQB05etwa/AQK5j1rAuCubJjat3H/DYaI4OM+YzHlELPcQGdG6Lt+8/segR7YfxQ/rBXs4lOItBJo7fvPXwCfdXtEBezF29CX/+/o3WHn1HhLVudysUyZ8XxQrmQ5mihbFk03bce/IcFOtL60aWXIfp89k9tl7ViujVzhRPXr7GlMUruc3qFcqgSe3qOHX5OsjFk1yNpy1dzS7j+np66GraFLQ/Xga8h5a2Fn4H/kHT2tUxaaEvmtWtgZ6tW+LirbtYsHYzsmcxBImlNa1TA8v8d+Dw2UvcB829V1tTju80yp6N99TcNRvx67cEx7y5cmJQl3a4+fAJvv38iaplS2NoD3OZhZX2T6sGdRDw4RPofjJv0Qjr9xzCmas3o+Giq6uLQz5zMXvlemw/cpK/p/Gbt2iMoOBgtrhG3d/9zdsgS+ZMPO+KpUswsalcphQWrNuMOzHE0FKb7ZrW57334u077sdxQC+2VkhdgsnNvFPLJggJCcG7T19Qt8p/OHLuMu95aaG92qd9K1y+fQ+/Av+gaP68WLfnEEoUyo9+HVszdk6zF/F6NK5Zlfcy7bd5qzciT84cfP/R2s9dvZE9BPIZ5eJ71NPXD1kNM6NYgfz4r1Rx6Ohow8PHj0MDqGRMnx6925ni7pNnoJjoMsUKcxu0JvWrV0aP1i3w9uMnbD5wjMdSvkQxZDU0wJTFq/Dp6zfUqlge5J5fqkghjPb04jYv3LzD9xyRQ/r+0q27vM/ps80Hj+HP3yAOS+jbvhWvxcPnrxi/ymVLMvaJFZog75YX049rjHF9yffoUMtzQDSSdhGIa+tGdVcVLsIJ2yuKrKqPX7xKNAu2Vq46IoY1YUsmrhYIJA4CysazKiatcf10J86YqdX06fRRv1plzHW2w+dvP9C491AmhvKleoWy2DB7Etpaj4q3yEzUGTBhnT4eVTsoIKyndsF90T8LK5GS0QN7oVGvIUzgxllbMokzH+aEv0HBcLDsjh5tTbBp32H4bt6Nq9tWwttvM5OWGSOHsvjP2l0HsO/kOZzdsBSjPRbg0fOXIItTV/txHCdLRHZYry5oZjmMX77JNfmAzxzcfvSMxXUoDo5iFx2temP74RNwW+ADCq1d6DoaJMTTov9wniIRKsKqx0hXjsmksnLaOBw4fQF+O/fz3weWz8WyTTuwce9h/nvXIk8mA1MWr2BLfN5cOXBlywp0sHGSkYe5zhEuwcP/uQRPsR+M7q2bo5RJVwQHh2DjnMm4/fApj41EfY6v9sbAcVOZ2JOr8tWtK1G0qTm/oEct5J5N4j/OcxbzVzX+Kwv/uVNgP/VfDOuyyU64cOMOlmzcznX2LJmFDXsOYeW2PdHaY8K60Qcuc5dg6cbt/LLvbj8YdJ90tHViQjCke0fGs3GfoSBXRypbvKbh6/cf6DfWnf9e4+HKBwInLl0DEayNc9xhPmwskyybHp3QtVUzmA4cgZ+/JcJO+5fNYZJjN0USp3lz5xocOHWeSTEVIkfbFkyH08yFLIxFZbHbGN7XRLKo7FzkgZ1HTvE8icBsmDUJB85c4DWjIothtXXkQ5wWxrWwYooLancdwORwYJd2fNjRevDIaLjQS8OFTT5Mdu8/fcHf0xxG9bNAo942PI9xQyxR879yPE/CaWQ/Cz4ooPF4r93MByxLJzky+TMdqNjdlUimVdd2aD14FB/KUKH9cPXOAxlhdbXpz+Sv7ZDRTASJrJ9etxjVzC0lMeUAtnnPwAK/zWzhIPJ6dNUC9Bzlyvtgzlg71K5UHmaDRjJJpHJ4xXxcu/tAhjeRTpchlryGdABDhe572p/z12zigwg6/Li2bSU6DhuLsxEk33vCKNDL1EzfdXzNdu8ZfKBDImBU1s+aiAzp02PGsjU4feUGcmbLitu7/GDt6iGzQk62i3AJlsOICOyeJTNhNsiB8c+YPh1u7FjDB0i0/kSOb+1eixrmlryWBfMYYeX08Wja1zZRCKsyIks03yRxjUy+x1C0+0R8kPoRUGa7sTHAWCIIJLsP7gkXYVV3B1utq/7z4mBxpVMKhNtUbTiW+oKwqhFM0ZRAQN0IKBPPKnHrOh6la2V+utU92n/tkTXGx90ZJQoXiEZYyYpl1aUd7Pt2SxTCajNxJj5+/aemq62ljbUz3WSElQiD/7wpTDBJQZZK87o1QC+0NbsM4Jdxy45mGD+0P+p0HciWuhoVyuLp6zf4+OUbRvXvwQSiaoe++PX7N6pVKIO7T54jU4b0TFBXbNmNRy9eoVmdGpg/bgS/rJOVjr7ftXgmixyR0m1YWDjqVK7AL85N+tiwlZHKLMdhaFCjCup1t2LyTBbPnQs9ZISVrEtEotoNGcMWPCqznexQtXwpNOw5JOLlexInUa/ddSBbP8nC++bkTvR3noKdR09xHUWElSyPRBhm+KxBSEgofKe6wNAgE8xtnfggggjKueu34TjTG4F//rJVkMhH1EKWsIv+PjxmIoZUOIZ1oQdGzZDEsBKJPrN+KToNc8Ll2xKhoakjrFG/eiUYWwyO1qaUsNbs3J/jJqmULV4EB3zmona3AXgd8IEtd5OGW0UirMunSAi5lLCumzmR18Jq/DSQaxip3RImtC/2L5vNokfSfUHXbZ43lS3OUsJ6bNUCtg5KCSsRll2LPOAyZwkTViJLF/2Xo+uIcTKyNHHYQN4PZB2uWr40aAz1LQazxZ6KzCU4grASkSNr3pxVG/D563e0b9YAE4b2R5UOfaLhkiWzAa5tXYk63a3YIkvz2DxvCh48ewHHmQsj9ndNeE8YiZqd++HL959siXYZ3Jfd579GKAoTWaT9SDHgtO/kC93P+33m8EHFiGnzZERL3iWY9tiRVV44ceEqHypIy75ls3Hj3iOM9lzABz1eLg6o0bkft2GQKSP6m7fGmh378Onrd7jZDmAs5Akr3R90r0rxJisvHYa0tR7NllcqM8cMQ692JijZUiLIRYJQr47vkO13Is5Xtq5Ad4cJOBmxH8cN6YdWDWqjTjcrbmPxxDFM6mlstPfJQvv25C6Mm7sEizds4zqKCKur7QA0qF4ZTfvYyAIxpjpYc6xri37DmbTf3OUHj2VrmCzTvHu0aQG/nQeirWVCP1BWZCla3GpCO47p+uR9DCXWrES7KRQBZbebIrJFh1TvPn5OoTNLOcNiq2qhyLGqbFVNAtKvlVNYWFPOThAjEQhEQUDZeNaUFpNBL82L3UazW10jOQsrvdT279SGlUX9PFzRJhYLa9lihZE5U6ZIiHz/9YvdPxUVsrCunj6eX+qjugS/i7CwEgHQ1tLCpc2+uHTrHk5dlpApItHkque1djNbhoiw2vbohLoWg9itT74QYW3dqC4a9hqqcBz0ops1c2a20pIlt2K7XmztJJK0e5EnTl6+jnERsYZEhOmlv6xZd5mg0qwxw9CoVlXUsxjEpJAJq7cHeoySWFib1KoGskySBefzN4kVytDAABnSp2MXSCobZk3E3+Bg9B4zif8mCxphYO3mAf/9R/mzec727E7cSc7CKp1QhnTpkCOrIdbNmshjaNHfjr+iOQ3v1YXduAe4TI3Rnbti6eIgQR6ytEmJOBFWIt4jIwgruSnv8J7BYljvP0leFDIbZGLXTek85AEmwnphow9KRJAS6bq9Or4dnYc7s1W7T3tTkDBOIzkL63J3Z2hpAZYRFta2jY3ZkkduykTgaXyUt1RXV4eJH+EqtfhSH1siCOvwCAurIsK6e5EHnCMIK4k97Vs6m619bz9I1GRpH2fMIJkXWQiHWpijeb9h+B6RnodI2lISXbJ1lJF3uo7ul2xZMvOciBTRPola6PvbO/1Q1syCyRrFsl7yp/19l62NUpxIEdrLz58PT8j1lg4biEBLyekcp+GoV7USGvYagt9//kTqhgjglc0r+P5YtH6r7LttXtPwLCKGle4hsmp6+qzF8i27ZHXIUlyuRBE+DBppaYEmdaqhlZWDwnuHCKuJcS20krOwbveejkfPX0UirOTlYGo1Ak9evuF2PEYN5YOH0qbd+G9y9X5zYgcGu85gF99yJYri0PK5mL/GH68j4tuJLGfKkIHd+elFd8nEMchmmBmd7Vwi7hktvDu1GxO9l/N1VIiwUriDiZyFdddCD3Z/7u8yRTanXm1NMH6IJUqadOXPFk4YhbZNjHHm6i0Mc5+Ftx8+KZx/Qj5MUNxqQjqO7VplGURi9S/aFQjEggB7I1T9l/KJ3qPOXLmhduG61HIbkHWa8JIKuXFYQRISfUFYxe0sEEjhCCgbz5okLl5KYhUTYa1b+T88fxuAHFkM2Y0yJsJKBKOzSVMUyJ0rUo8v376H//4jCiWllCas2tq4v3c9545cvvnfi7V8R0RYbSzMUa/HYIWEleILG/exiYZGycIFWJnzxKWrHFNJlqCohPXYxatw9fLha4mwbpk/FeVaW8RJWC1GTeAYSXoxJ9fdVlYjZLGEUQdChPX3n78ykqYsYSXSQe6pFLNK1iuKOSVSKyWstK6Na1UFkWpqkyxpOyLiJuXHQO6/ZEUkS9n9CMXmqISVrHnkyknEgwhJXEURYaXxBJDl2GUqdh07rRRhpWvIjXeagzXKFivCJJLcQonk3Nm9lgnK6u37ZMNRlbDSmm6aOxmmVg64+/hZtGkN69UZpGhNpIce+FQUEVaKZSaMKBVTqSIF2fqsiLBSHDC5ZtfvaY3X7z7wutD+pphd3y27FcJKhHWIRUc+FFGGsJLr9K2dfpjk7cspo6RFnrBSnTu71vKeWLf7oKwOHVzRPVG0mTmmOwxhqzgdZCgqyhLW6Q4Swkpx2lSIsJo1rMf3EZWohLVa+dJ8gELXSA9QovZPhJW8CbqNGM9fEfFXhrCeXrsYV+/ch83kWbImOzRrCK9xI1CgUXu2qFJbFFM8Y+QQBHz4jFEeXjh1RU6ZN67NH8f39AJZqXRJtnzEVtSZEzHGflLL23kC10RcrhkIRLW20qj5XUqNFkNNvyWS06oqv4sEYdWMe0qMMo0joHw8q4J8esmAnSLCShZMsrzRC3jFiLi/dkPH4N2nz3j/SeIamZCiNGHV0sK5jctw7PwVdlNUVOJDWMndcb7zCLS3GcPEgYRulk1yVDthbVC9EnynuPBLP8VJSgvFB0ofjMoQVrIy0oGA1MJKawO0WD4AACAASURBVDZp2EC2rpHQDBXfKc4cZ0iElVyCSSyISAK5ofq6O8O4WkW2IpFlT74QOd292BPthzri2r2H/FVUwkqkkVxpO9qOZRdbRfOQb1MRYSXRo3t71sG4hzW7wJL10t0usoXVf647HwZILawkjnP+xm22eHuMsmHxrRqd+rHVi9LmrN97KJKFlw4UXr59B6mF9ehKL3YblrqokkWVLMXkfksuweUi3JS72LtEEkmSrk83s+YY3c+CDzy+RQgCRSWsFAowom93dBzmxBZREuwiq6IiwkpWwvMblzLRIjJG5IjmQWJHY2ZKXN6jFlUJKxHAS/7LObZ41or1subo0OnZK0laG6pDsbR0CETWZWmh2FCymtN+HdytPYtREVGWL7T3iNhRDKxp/dqRLKyHls9jcTF5l2BVCSuJcx1ZOZ8xkrqoU//y94wyhJXujxr/lZNZWGncK6a6cCy0lOhSu2RBH9CpDap07MsuwXR4RLHEFL9K4Ql0MFS/x2AEBUeO7Y/v758yIkvUtsJ8q/HtNKbrNP3tXN14iPY0AgFF1sOEuLqmhtsgKlGlhaRwAiL00sPWpFxcrZx1TFMDrkmJmehLIJAsCJCVIq40BUnzUhL3Twa53S6e6IhyxYtyPCGJ8uxcSEJAgWzRMTTICBJeIvfetbv2Y+mmHSicLw8K5s3NLibxUc9s1aAuixFRXB7FHEqLjo4Op7UhixMpqVIh98sq5UrDZKAdx6VSIUVjIpr0YmnZsTVse3Zil8moLsGj+/eEGbsES+JFpWW+iwOr8TbrJxFZ6tnGhGPyKrbr+c8lePFMHL9wFRO8lvFlZIncMm8ayrWWcwl2HM5CS/UsrORcgj3RY9QEdgkmsaMb21azyii5eErLkO7m8F4niSfdMGsyAv/8Qd+xk/lvikEMOLUbQyZ6YNO+I/zZ2EF9eA062joyGSXV1N2LZrHwlFTVlciaQcaMLABFDy9SbF2+eSdfT/Guaz3cUNW8L968/6fKTN8Rob2/Zz0Gu83AtkMnuD5ZC0ngiESXyC2ZRKju7l6HOas2wnO5xJWZCqnA+vjviGZFpzysEpfgzjKC3K5pAzgN7I0mlrb4HRiITi0bY46THVoMsGO1W7I+nmIL2AP0dpzI7RMRJIVnKmQ9phjYPo6TmISu8yThnXSMgVTZmoSeSMl5+JTZfA3FtH74/BWDXafz36YN6sBn8liO7SSlacLp3p71WLh+K9wXrZDNi+JryTpJ+5yscrR/KNaZijT2ltaCXNVJfIr2paXTJHZXtu3ZGbS+Zc0kLq/yhfb3gWVzsHjjNpno1tJJTrwXyYorFS+i9X0VINnf/czbsEAV7bF/FlY7GFerxDGsUV2CiQRvX+DBn1uMHI/QUInI1rn1y9j12GbyTCbKO7w9uT8ad1h4OMfTkps1eTOQyjF5HdDcWw60x70nEusz7QNS5b169yG7nJP6datBDnyQRXv97LqlLG4mxb990waYTi7BA+3xRGZhtUHrRvVkhF5iYd0Ja7cZvNeka0K/MyQgJi0kPEXCZfR7Q3lwab9Q7DEViVeC1CVYQsBte3RGmybGfD8QSZWmjnGzHYgKbXqwoBWV7Qtm8B6lPUeK1hTPuvmAxBWfYpNJ3KtW1wF8GJHQkqJElmgycT8eEjplcb1AINEQqFSmhCyXKHVCxExV4qrpt4AioprU7r+KFlgQ1kTb9qJhgYD6EVCGtCrMrafWocT+c0zWAzrxp5dKioO0dSfRlYecXoSIE5U8uXIwoduw9xC2HjrOsXakrEqWJHrxo/hCVQpZ2sjVclCXDmztIdXdP0GSlBKUOoaIyO4TZzBl0Qp+yaWYtnlj7XH/2Qt+kaZxFchjxISD2nIdOgCmDWpjmPtsJhDSWESqQ+6w5K5pNWEauw1JCQGRDlJfJSJJMZm5c+YA5cfs7+zOZKhCyeIsfENKojaTZvLL6sDObTF6QE8WACIMKK5uluNwlC9eFINcp3M8I6XEcLG2ZJK1dNN2thYSdnTdAj9/lpAvmNcIL9684zQb5HK5xG0Mz52sfGQ5JLK4aY47i9tMXbIaX75/Z0KzcMJojqmj1CbbDp/gNSCRpkUbtiFntiygQ4Aq5UqxiisJHXmPHwWP5X5scexq2oyJO1lopS/q8mtm16cbyFI4Yd5S/AwMRPO6NTGqXw+s230AU5esZPEfco0l4rxk4zZ2QSYLLolcKUrfUrpoIayYOo7X91XAeyYXzoMt2RWY2qRCAkjkpurpu45JN6WTIfdM2o/dR47nAxKyTlNKGkp1Q5+P7NcDXUe48ItJ7UoV2N2ayB+p9ZJVd/SAXrj98ImMMHU3a86iYbQ3iCySSJWDpQV2HT3F7sRfvv9Ah+YNMc66H5N7sh6TCBURUEpzRGWqvTXHdU6Yv4wVtAkHIjJu3hIrJhEa8+aNMXmRL39PVjpyz+7uMJ4t1lFVt+16d+X9S66mRL7Imj3XeQTuP3nOFmPe37lz8V4nEuhmM4A9AIhQEZk3ypGNhbvIEkkkjw6NohZaP1LTnr1qPStH03rQYQHF/nZzGMfxpJTGhvD08FnDZJzmRfuM7hVSwKZC6922cX1M9Pbhgxw6tCHhrsC/f9lFnogjKUu/eBvAMfA927ZEruzZeO6fv37j9i1at8CI6fOw7+RZxtZztC0LOplZOeDWoyccZ0VKzKu378W0pWt4v5MrvevQ/vDdupvvaZozqUeTxZX2CYmuZc6YgQkr7XUaCwk+kSAXpeai+4jIod8MV9i6z+JrTly8ip+Bf0Dxv3SvknI4eQ4QTk6zF7LyMSl+TxxmxfOlgw7Hgb2RKWN6DHefzYcRCSnKiiwlqcaBpr+tJ2RBxLWpBoGoxJUmRpZFsjAqY13UxNuAft/o91Q+tIDmKp13ci+uIKzJvQKif4GACggk7wuKcj/B5GZHuSHJ4kKF1HCjvmBXLFVCLoZVoo5LrqekHEsvfqpaWImckVWFYl+pP0pRIh0tfU5joRfm0LBQmXWIRHDYqpvHiEkkpZmhcZJlhcRuqC26hixt0rQt9OJPL+hUaIykJkqWJCpEXoiIZ0qXDh++fMG3n785JyOROXJ5pvaobUmbIfyvni71o8VtUFv0/9K+6WWWPtPT02WhKPn+6G8S0SlZqACoYXKHJQEmapOuJ+EnKnS9VFCIxk7f0xypLeqLCB6R3Vv3HyPg02dkzJABRfPnYVfVT1++QkdHl1+4yWJNnxFJJAtkkXx58eXHDzx79QaBUUSppNuZ+strlBPFC+Tn/Jafvn1DASMjJqREIMgdksZABwQlChWAro427j97yQcAitY/WxZDpNPTxY/fgSicNzenMaE0IXS4Ia1P7Rllz4ryJYvzocHDZy9RqmhBdsn8+Pkrz4FUfGmPFM6fG8EhoUxc6RBAWojQlS9eDOHhYUwOV00bzzlZpRY+Wmdy+yUSRSrNv38HMo5vPnxkhWnCg8ZBYkglChbg9Xvw9AXPS7pXaE/mz5MLhfPmYZfaoJBgbo9y1n758Z2tVHQ/UD1SEqbx0UvEz5+/+W9pO9Ixk4V8kesYDHefJXMzpv1dJF8eJrIx7W/pvSm/56X7TtHPErn1lypcECFhoUz+6d4hTElpWJpjliymdPBAeYzJSkpET/5Ag/DLnSMbyhQrgg+fP+PxyzcySyPhVjC3EUoVK4QXrwNkh0tkrSQVYbKi02+L/H1OY6c26TOy/NL9Svdo9P0OZDM0ZBz19fXw4Antta+MpcJ7JuI+ivq7QdeXLFQQNx8+Zo8MKmRtpRc9SgtE60y/JdK0SPQdjTlnliwokM8I7z585n2r6JBHhUcBW43pAFMqgBLTtUkStyrfuXKPCVWmKuoKBJIFAUWWRhqIMlZXTbkNpHMsXqhApN+SlERUpYsvCGuy3AaiU4FA/BGQiDD9yyMWU0sJO1VP3J9bRYQ1/oiIKwUCiYcAKTS/eveeFZZTciH16EwZM8jSFqXksYqxJQwBVRSBKd+tMhahhI1I7urEfXSobZiiIYGAKgiQxVURqSN3YXrXipoSJyXfBvT7Qe+RNB/5MDP6naB5kHdMSkzxk3yElY4tw8MkJoyohY5KtbTZciCKQEAgEB0BZUU24p9vL3F/bil9RMPqVXDs4hVZHkixzgKBlIQAPdRN6tfh9D/kutp2yCiFqr8pZcxknSTRKXKRlrqpp5SxiXGoDwFVyOrpq8mQWzJxHx3qA1K0JBCIBwKxWV0lhO8ThwqltNsgJpJKEEgtxsq6O8cDNrVcknSElYhpWCi0wsNAnoLKUFG+hFzviLzq6KplwqIRgUBqQUCZeFaaK7200A+RaiWl/dyqNnpRWyCQUATIHZce8iweBIkrNRHXlF7IRVbqwp7SxyrGpzoCyh5WJkuaM/HYUH1BxRUaiwBZXUmUUFE6KQpdIesrlaQmgtIwAbKiRo1JlYKd0q2pijZFdMKq7h+csDBohYVAJ4KhktE0b3ZJ7NWF2/cRGBSCnmZN0aVtK4zzmIvrj16gQK5sLBBx7+kLfP0leUGgYYWGa0mIq7C8auwNLgauXgRaGCupHHxK1XQ36v4hUO+8RWsCAYGAQCCtIaBICEYRBuxZo8Y8rxqDs3hsacxSpaaBEkGkcAxyr61UpqSMs8jPUeqWLyWx5EZMcf8JcdeX9islqEROpeNQhK8mklT5eWjlrJ1IaW3oVDo0mIkq8csieXLiecAnhCMct/b5I3u2rGhk3hP3XwZg5hhbWJi3Qz/7Mdh7+jL6tmuJqc6j4OO3AS5zlyKDvi4ypdfHx+8SYYwQ+lHS0RPENTXd8WIu8UZAfaRVPO3jvQjiQoGAQEAgkIgIKEtWWSX+wLFEHEkKalo8slLQYoihSBEgAlmsUH7+U0pg40JHSlyjElipmB0RUSpSchqX2BrVlRJUEjpU3csurhEn/feJQ1hDQ6DLzryArrYWtiz0RI0qlWQEdaxVT9gO6CsjqIO7tMGEkcNh1msgrtx/ilmOtujesR26DR6O41duo3Pz+pjnPgEzvBZj9ipJPjS2uEKHpDmTHjXRo0AgBSHAysEtGik1ov2xWlrF018pEEUlgYBAQCCQhAhwrtWqFePskRWBTyWxyFKco0rECuKRlYjgiqYTgoD81pS3wFKblPJOXuwoIf1IiSnd+0RuiZxKiWpC201p12vlrG2ivltezqqa3SADAoOC2eXX2aoXbAb0hY/feraY1q5QCluXL8TsRT6YsXwtBndpy4TVxKIfrj96jpMbfFCiaBGUb9IaX34F4sR6yd+dBtrg9PW7MMpigK+/AhEUEooQchPW1UtpuIrxCASSFAFWDjaOWzk4JSR/Fpnlk3RriM4EAgIBDUZAciDZOM4ZSMjquQS5GMbZSUqroL6315Q2MzEeDUdAma0ptZL+s55mjDVN1T8rrMTbNKEuxZoGsfoIa3g4tEODWVCpaumi2LBoLvz8t8F1wXJkN8iIq/u2MDZlmrSGno4O7h/fg2Onz6G7vTMT2M5mJpi5bCXef/mOl+cOIeD9e1Rp3R2lC+bFsc1r8OjpMzTsNgA62lrYt8Kb2+oxbDQCvnxHKAkO6+prGvZivAIBtSKgCmlNTpexTBnSc55EyhH6KzBQrRjEp7HB3Trgxv3HOHP1hkqXS/PNRs0xq1IjSlTOb5SLcaJcl6IIBAQCaQcBVcjq6SvXU2QqikRdLWVYQaIOQDQuEFCMgNia6t8Z6iGscmSVhlipRGHsW7ucR9ukc2/cff4a1l3aYvzI4ejQzxrnbj1ATsNM+Pzjd7QE6HSNno42x6yS4JKtRUeMtRsqs672NGsGjwlO+PnrF+q0646P339xP4K0qn9ziBY1D4GUHudEqTdojGs9J8J//xGMn7ckWUEuXjA/Vk4fj/ZDR+Pjl28qjWWoRSeYt2wMS6dJeP4mQKVrVamcTl8ffTuYYfGGrapcJuoKBAQCGowAkdUWxrVjtbjQ9MjqQorAUjEXDZ6y6kMXrEB1zMQVSYKA2Jrqh1krhxpcgrVDglhcqUmNijh++SZCw8LRs3UzeIx3wotXr2HcxZJJaO7sWfH07QcWYSKl4DJFC6NUsSIoWbQIz+z3n0A8fvYCD5+9wK1HT/Ht1x9oa2nhv+KFcPPxC+TKmhnX9kte2pp364tbT14ic4Z0KFOkIC7efcRiTMLSqv5NIlrULAQo1kmRzHrUWZBKHcU7JV359xN+wGcuLt++D6dZEm+JhJRc2bKie+sWOHTmIu48fqp0U2Tp9Rw9DMv8d+Dy7XtKXyetaNOjE9o1qY+B46fh2eu3Kl+vygU925ogPDwcfjv3q3KZqCsQEAhoIALKklWaGqevufdQA2ephiELVqAGEEUTAoHEQSDq7alMOtPYRpJwwhoSDD2tcLRvXBcLp0+C/47dsJsymy2nU0cMQZsWTWHa2wov3n1COj0ddGjaAPZWlihUID+T2aOnz+HZS0muIsp7V650CTSoXYtVhM9cuIRZS1fg7I173F6DKuWxYfE8WI0ci50nziN3NkPs8PFCHiMjNOnaB49fv0MwRM7WxNl6olVNQkBZ5eCkI62Rf7p2LfLEzQdP1EJYq5Qthe3eMzB4wgzsOXFG6WXKmysHAv8G4ev3H0pfI19RR1sb+np6+BMUxGQyMUsWg0y46O+L5v2GJao1NzHnINoWCAgE4kZAkNW4MZLVSNyfXRUGIqoKBAQCURFIWYQ1NAR6EWrA5Absv3Q+DDJlYqJpYT8WYeFAej1d/PoTBLP6NTHLzRkB7z9g5iIfHD53Gb//BiGrQUZkSp8e2QwN8P7LV/z+8xfff/9hC2zHlk0xfGBfvqb/SBc8ePmWSer7r99hlNUQR9b7MrGl+Nb2A4fh0/dfrB4coqULaGuL3aMIAXqxDicFZy2BUSrfIclNWtOn00c2w8zQ1dHB52/f8CtQklOZiiLCSuQvR1ZD6Ojo4PuPX/j+S+LuLy3p9fWRK3s2hIaF4sev3/xfruxZUa9KRXiNc4DbguU4cekqPn39jr9BQSBXWh0dbbz/9IUV+ajd1+8+yMhlmWJFkNXQAH//BuHavYeyz+mFkcZO43736TNyZsuKLAYG+Prjh8xt2DBTRuTJlROZM2XE3SfP8FtubhkzpEf2LIYICwvDl+8/EPjnr2wO2tpaMMqenWN4aYwfPn+NNMeM6dMzBkHBIXj/+QsypE8na3vpRCccvXAZa3cdSOU7V0xPIJA2EVCFrJILcJrMtSrdGoKsps2bRMxaYxBIUYRVJzQI6XR1+MWM3IBzGGbCxgUzUa50ScxftgJTlqxGxnR6WDTZGXWqV8WICe7Ye/oiKpYojL6dO6CdSQvo60dX+P385SsWrfLD5n2H8fnHLwzr2QX2g/vDzXMulmzayYt1fP0yVg7etvcA7CZ74m9wKNLr6+JvcAhCwoCwuESYQoNVWHQidzoan/dVKyQIunI2eYr7DRP5bFXYB5pXNblIaz6jnFjsNga9xkxE/ty5sNbDFa0HO+BlwHuFhJWI3+oZEzDAZQoyZ8qEIyu80HWECy7cuMP1SVBqubszhrnP4nxiE4b2x5qd+/Dl23fUqfwfFrmNwbi5S3DswhV8+/EThfPnhf8cdzx8/hIey9eyFdV3igssx07GrYdPMGm4FXt0jJoxH11Mm8Gyoxm6jRiHz9++o3yJotjqNR2vAt5jyuKVfLajBS3uY4ibB/afOodsWTJj0YQxqFq+NFpZjeB+qFQuWwpL3Mag3dDRTJQXjB+JMTO9eUyGBpmwbJIT/A8cxeYDx+AxygahoaEYO2cRgoNDkCFdOmyYPQk9R7uBYn3nOY/AqcvXsXTTdm67u1lztKhXi+cgikBAIJC6EBBkVcn1FERVSaBENYFA8iKQPIRV0Q9EaDD0EI7R/S3QsnEDDBg1juNTye13iIU5vNduhr6eLvas8MaXr9/QZ4QzsmY2gPeU8ShXqiSWr92AbQeO4Nmbd/gZ+JcJr56uNgwzZkCl0sXRt0tHNG9UHys3bMZkr2Uoki83NiyagyMnT8POfTZyZsmMNk3qY/nWPWwZqV+lPBZOmwhrx/E4ceV2nK7BRLb1dbShrxt7HtfQsDAmw1Q4RlZHF9DSQOttxHq1blALVj274tT5S5i7agN+B4ciTEcoLCfvbZ24vSc1aSUieGy1F7z8NmPdroOcNXnJJEdWBSbCR4UtrA+fwGmmN8i1duuC6Th//TbcF63g76eOsEaxgvnQ1X4c/47sXTobSzdux/o9h/j7S5t9sXj9VizdtAMyl2DXGdhz/J9L8MwxwzjVDxG8Ry9eYZHrGHZBrlquNLdfo3N/JrI03pNrF+HY+StwnCmJqZ04zApdTJugq50Lrt9/BD09XRzynY87j57yHOg3hwSXpjkMQauBEsKaMX06HPSdB2tXD9y4/4jdha9vXw2biZ44fO4SPEbbMLluZmmLP3+D2Ip7bsMyJsUb9x5G87o1MLJfD7QbMprdjMkq3KxuTazZsY/HROSYCHCdrgMTd8OI1gUCAoEkRYDIat2qFZEnZ444+03zltU4EUqiCoI4JxHQohtNRkD+NkmaGNaoN2Z4OHTDgpE5vT5uH94hs5JOmbMAizZsR3BIKBPXQ35L8P7DR1jYjYVp/Voc47popR88l63hF756VSqgbrXKKFOyBLJlMcSrtwF48PgpDp06ixuPniNP9iyY6+rI37e1HMJqeEc2+GLrnv1sTSHv1swZ02GGox3am7bgNSV3ZPOhY0AUMzYiRoTVrF51LJ8zPc69QLG2831WYdP+o/gTHIoQLR2JxVWDCs23Ssl/6s009EUr1sBtgS+CNXA+GgR9sg/138tQ9jjHkrCYVskPRbEC+XBy7WJYjByPq3ce8GckUNS+WQPU7Nyf/5YnrOQ2fG37arZ27jt5jr83b9EYtr06o2qHPqhUtiS2eU1HW+tRuPngMX9P13z/9ZstlDER1sl2g2DaoA6qdewbad6+U13YmkkWVWkZM7An2jdrKCODTla90dm0KfdPhSyeh1fMx5v3H9HHcSJCQ8PQprExZjkNlxHWtk3qs+W3fs/BMjdesgyTpZVI+9FV3jh9+Tqc5yyW9bts8lgY5cjGcytfohgT3iUbt2G27zqeH7k8S64HiuTPi6OrFqBo045xrqOoIBAQCGgGAqpYVukdaMuBo5oxsdQ+SkFYU/sKi/mpAYHEI6zK3oAR1jqaC6Wf6dXOBE7DhjBx7THEHkcv3cBclxEoX7oUWlkORYem9TF9nCMs7Ubj9LXbbIEdbTMI5Prrt3kbbtx9wC+eWTIboEaViujUuhWnrbEbPxlHL16Hbc9OsLPqh+bdLNnycHKLHwY4OOHguauYMNQSg/v25LytY6fMxMFzVxASSjGaiJWIqUJYpWtGfZj0HMS5XzWNtOqFBqFT8/qYP8VVtgUvXr2OtlYj4rRGq2HPiiaSGQFJPr9GSo0i/qRV8gNSqUxJ7F48E/2dySX3n6AaxW3efviE68gTVrIkXt26CvZT5+DCzbv8PcWPklWT6reoVxPzxzkwMXz88nW0OcRGWKuVLwPTgfaRrjmzfgm7GttNmSP7vFurZvAYY4tCjdrzYRoRVrJMN+49lOtICevbDx/Re8wk/r2KSlgdLLujdWNj7o8sqPKFrr+9ey281viz94m0THWwRlfTZijWzJz7INfkyXaDce/JMx4fWWqlpVDe3DjptwiFm3RQah1FJYGAQCBlIyDIaspen1hHp+z7sgZPUQxdIJBQBNRMWFuGs1KRCkU7NAgZ9XRhkCEdCx1RIeLaoVlDrN1zCNXKFMeOlUtQ1aQjKpQshlXzPdG8ax98+PIN/ovnsKucteMEXHv4FGFh4dCNcM39ExzCf6fT02WL7NxJ47Fj3wGMnDYX3c2awW2UPaqbdUKtiuWxYKobKrZoj7DwMBhXqYiD5y4zUaWXvmL5jPDkzXsEh4XHmObmH2GdocLMwSS7boce+PIrEKEa5EpLa5YvmyEu7Noks4hbjxmHbUdOI1hbQ92cVVo5UVnZJPSEVMDHT/FOeUMutzsWesBskEOM6RbkCSup9V7ZuhK9R0/EwTMXIhbq348SxW0umDAKZlYj8ODZi2gLKSGsHhjsOj2SSzARv2rlS0cjrMdWL8TNB49gO2mmrK1ebU05rrVosw7sueFk1QfN69VEkz7yhNULEsJKFlYpYbVDq4H27BLsYGmBDs0bornlMAT+/Se0JCW8N3asYbfmeas3yvr1GGWLNk2MUca0KwwyZsSvwEAm/ETQSxcphK72Ljh6/jLXr1ymJJZOHosanSzFZhYICAQ0HAFBVjVwAVV8V9bAGYohCwTUioA641i1ctRWkbCGh0EvLATNa1dlInr89Dl4r1qLszfusiswqWAeX+/DsafbD5/Apd3+GDzaBRdu3sEJ/9U4ce4C7CZ5Mkml3InL/HfBlF1zZzDBJctE7UrlmYBmy5wJW5bMxas3b9HLYRwm2w9GpfLl0HbgcGz29sS5y1cxZfEqBjdLpgwcAzZqyEBOmVOjlTlefviCkBhIpSLCShbHPYePRVqsIgXzo0/XTpE+I6En6/HTEMxKuzG4BkvjXMMk8a9c6DNKQitfpKq90rQY9L2ietJrWOE3HiUsjBWdSWW5fvXKnOuW3K5jI/Xx6EVcksIRSArSWqxgfpxdvwR9nSZj74mzMkQopzKlp6ISySU4S2Zc27Ya05eugvfaLRH1w/nwiaydUottR1snXLhxW9YeqQCT0i59v2OhJ6wjCKu2tjYLwcVEWEk8KXeO7OhgM0bWlqvNADSpUx0Negzmz+JDWMni6jHalgklKRhLC8XgkqjSQd/5TOAdps+TfbdqxgSQ+nEXO2d2ST556Ro+ff2GPLly4LCvF87fuI1+ESJLHZo3QheTpuju8M+VOYVvNzE8gYBAQAECqpLVA6fOcUiUKMmMgCCsybwAontNQyB5CWuEO7Dz4D6w6S+J76JCNavwMwAAH0NJREFUlsf/TMxRuWRRbF2+EKUbm8HdYShyZc+O/k4TsW+FN569eAkrF3cWWJrpOAwW5u2Rt0aTSISV2rqybwv62Y3G3tOXmIie2eqHZX7rWWTl+v4tGOY8Ea/fvcf+db4obtwSmTNmwLUD2yKtI7kmH7l4PUa3YEWElVSIKQY3aqlauhh2r1kW6ePKLdrj3ZfvMe6d4HAt6GqFE6WVFSa4pMpLJSwU2vQfK5BGLxyDK59TNjwcOmGcZVbtRVhY1Q5pim4wsUkrufNSLCbFXg6eMJ1Tu5BCbp/2reDl588k9ODyebjz+CmGu8/mQ671syYhe5Ys6D5iHD58+cpCS6SKu2r7Xk5Hs3/ZHCZ7Y2ct5LCAogXyoUq50hzPRbGdh1d4YYznAvjvP8LEb9uh45jpOJy9MRr2HAwST5OWZnVrgGJH63W34jQ3lIbm0uYVWLVtD6YtkRyATRo+CI1rVYWxxSD+m8Zw2Hc+Aj59Ro+RE9jC2qllE0wfZcMW1vtPn3ManRNrFmHtrv3wXreZSSqRaRKbO37xKlysLTk2t2Eva3z/+YtT31Cs73D3WTh05iJ6tjXh2NctByWHZiumjsPPwEAWbaIyz4Us1g/g4y9RShdFICAQ0DwEBFnVvDWTjVgQVg1ePDH05EBAvYS1VkuVbkH51CiUsqZ88cIwrlENf/78wcIN2zFvnAPnTV26YStuHNyOWq07o2bF8nAbZYcabboyXr//BitNWA3S66N4wXzYt3Y5qpl0RIOaVWBv1Q91zXvjzOZVmDR7AXafPI9l7s44eeESzl+7iYcv3/6LY5UniXKrpQphpctWebixarG0WI0ci53Hz0FPVwf9zVvLPj946hwev37H1qG6Fcugl3k7FClYAO0H2eFHUCigrQut0GBOL5PNICOa1qkOk8YNUCBvHm7jy7dvOHPxCnYdOcGqy0xcyWU3wkLaqXkD5MyeTel9R7HAfrsPM0kg62qHFo1l1xJWV+8/ES7BSqOZeiqqQlrjI/SRI2sWLHQdjVJFCuLSrXv4/ecPJi/0xacv39CvUxtYtG6BoOBgzF+zCbuOnkamjBkwY+RQNKldna2KdIgzyXs5q/tSIfXMJZOcmPw9ffUGz16/xdTFK5m8kkXV3X4waleqgNNXrjP5M8iUkWPfiUSeu3YbPv47ZKlniFCT626HZo3gsdyPrZZkEZ2zcj2Pk1yBR1paIF06ffjt2I/V2/dyPCvF3pPY0tZDx3H47AWMG9qfBaao/dkr1nHO1nLFi2KNpxvef/rMf5+9dgtL1m9lyzLlVLXu3pGJ+fbDxzFmYG8m3Bv2HGJC3aeDGSgd0JXb9zl/rKvNQPRxdMPdx8/42itbVrJV+N6T56lnI4qZCATSEAKCrGr4Yqv0tqzhcxXDFwioAYFkJazS3Ks62lr4ExQSaTrk5vvy3CGOVy1TvCis+/ZAi16DcWPfZoyZPB37Tl+Efd9u8PBZqzRhJQI8bNJMJozPX7/G9EUr8PDkPnb5bdOkAapX/g/9naLnJST14J+BQTG6vKpKWAd3bYcJI4fL5iu1xhJpf3xqv+xzsgwfuXANS6eMi0RwyRL87U8IdLTCoaetBavObTFerj1F+4Jcj+0ne+J3UAhCocVphPb5eqFShXJKb6MOltY4d+s+169UsggTf2mRzkFYWJWGM1VVTGzSSmCR9ZLSxpBFkQ5NopfIn5F6LxFFyluqqD7la6Vmfv7+53IrbZNE20JCQvAr8I9S60QiUFkMDDhuNKpIklINxFKJxkIWViLAUQuR6EwZ0zMmlOpHWmg89HemDOmhr6/PKXekGJDVuEyxwuw2rRDGhA5YXC8QEAgkKgKCrCYqvInbuCCqiYuvaD3VIpCshFU3NAjVIlxkyQ347KUruH3/ARau28K5US/u2YyS9U3gPckZR06fxfHzl3Fmxwb+rOZ/ZWHWtCEcps1TmrC+vXgEFZu3Q8HcudjVuFh9E+z2mY8FK9bgdcB7/qxofRPkyZYFPdu3QpX/yqNujeosLFSqoSm+/v6rML2NqoTVtoc5xtpJBFioxERYScioo2mLSGSV6hNh/fU3GLraWpjjPAKd2poptUEfPX2GZj2sQIJUZHVShbBu2rGbyb60CMKqFORpqpKqpJUsmO8+flYTRuItQFkgSdBp1op1MZB+ZVsR9QQCAoHkQIDSW7U0rq1U1+TRImJWlYIq8SuJR1TiYyx6SNUIJB9hDQ+HXliwLOZUHmUiZCUL5Yf/0vko2agNHh7bCYsh9shqaAhH20Fo2mMQZjoNB5kHVCWs5H577OJVPDi+l8nrwK4d2JLiu3knux0TMS1glBNHNq2OtPAk4vT601eFar6qEFZy7927fH4ky2Zv25GcQieqhZVS3+QxMpKNg/LCnrpwCV5+m1mUyr5PF4y2kQi7UKEcrzbObrj56Bm7MRfOkwsT7IZEIryUu9bNy4frx+QSTFYseUJNrsBVW3XCj9//1EoFYU3VvwvxnlzykVbxNqDMohXOnxehIaF49e69MtVFHYGAQCAFIVC8UAHUq1pRqREJsqoUTElXSTyikg5r0VOqRCAZCatEIViahoZIUsb06Rjkt5++MpEdPqAvTCxtQJZR4/bd0dy4NkoWLcwklayDZI1VlbCSNXPxxh14c+Ewuxsb16jKbY6bvZDdcYmYfv7+E7mzZ2FSSLFxgX+D2CpJAk+KlIKVJaxEVru2bITZkyIrc5ZpZIZvvwKjEVbpjiN3XhfP+bK0P/Q5xazeObpLtinJQl27ffdIpJK+JHdr3+mukUgrEfUPX3/EuKEbVK2ADYv/qY92HTQMJ67cilRfENZU+Xuglkmp4q5GHe4/dU4NllbxNqCWxRONCAQEAikSARJdo/+UKfHRClCmXVEnAQiIR1QCwBOXCgQQLWuqIpFZZXHSyq6K6FJESpuojRPBImJIhNVuQF+0tLRBwMUjqGXWGa0aGzO5HDFtHvZHEFb6/1kRKsF5IlSCfSmtTcuO3PSV/VtgGaESTO0QYSVBJ/r/lt37oW61Stymy6yFeHJ6P18X8OUb9HR08DckclwttResrR8NDyasxtVB/UoLEciXr99EqpvbKGckiyl9uXKDP8Z4enMsWaZ0ejwG+TJ/2QpMWbwaoeHhCCVdXy2KPw3FQHMzTHJ0kFW1Hj0OW4+eVrhWhY1y4PzuTbLvbMe6YtPBEwrrGmZIhyt7/WGQKRN/f/DYSfQe5YqoCXYrlSiC/esix7ASrsFaIg+rsjdMaq5HpJUsASRwpEw5feWGTBRJmfr/6oi3ANXwErUFAgIBTUOAiCrlTlamEFndfOCoMlVFnbSKgHhsptWVF/OOQEBFwipxCTauVBbj7IaieNHCMpJUuE4LVCxZBCvnzkC5Fh1l5JJyMnZt1wrd7JzhM8UF375/Z/KqCmG1GzcJu46dxqOT+1Dd1BxdzJrD0MAAc1eux92ju1C2cWvkyJIZp7atky3snfsP0XXoSLz7+iNml+AohFWZXUExpS16DsKPv8FMWA3TRyasRHormnTC35AwhOlGEOXQEOhphWHLghmoW7O6rBtymb73WLHiJ6X6uLR3s6yulCQrGuP8cQ7oHBETGxQUjEotO+DLz+iiNIKwKrPCabuOqqT12r2HnG5GcRFP2LS9m8TsBQJpDwH6DSU3YGXJasDHT9h/6nzaA0rMWDUExONUNbxE7VSHgFb2Wi2Uuw0iaumFBaFG2ZLYuWoJg0EE6czFSxjg6IZcWQ1xdudGFKrdDOvnTcO6bTtx99EzHNq4kj8za1Ab9WtVx4hpczHLcTjnYc1TozFM69VgS2fVlh24zSv7t0ZYWC8i4OJRGLfvxqkrTmxZy+34TBuP3YeP4+rtuzi+ZS0K1GqK4vlzY/U8DxQqkF+2SGUbm+HTj9+xEFZJv8oWikftO3Icvv3+gxBOTxMCw/T6kSys12/dQUvLoQiGDqCtI2k6grC+OH2AxaDiU6TtRr22doXS2Oa7SPaxxDJ9UWEXEsLqK/vOzXMOW66FhTU+K5K6r2lpXEtpS2vKfOFS7mctda+imJ1AQCCQlAio98AvKUcu+krxCIhHWopfIjHAxEVAZcJKrrQG6fSRL1c2vP/8DT8C/8pcTzPo6eHpmQNMMJsb10Hd6lXR39ENj07sRZdBtrj16BkcB/WFy9zFShNWins1tbTF2EG9UaZEcQxwmojnZw+icadeqFS2FHp0bIs2VnYylHS1tZEtcybky5UDt568QFBoWMwqwcaRCevnL1/w8vXbSIj/+v0bl2/cwt5jJ3HtwVOEhIUjlPKiammDctKqQliJfMe37D54BP3HTop0eUZ9fVzatR7Zs0nyshKh7mQzmnM+KiqCsMYX/bR5nWaTVvF0T5u7VsxaIJA8CBBZJSVg+leZErt3ijItiDppCgHxSEtTyy0mGx0BlQmrVmgQdOWiZg0zpEe54oW5Zcr3uXmBB/YdOY6j5y7i1Lb1ICunpXkbdDQzQcNu/ZE1UwZ8+vFLacJK6WpISOn2kZ1o2d0SWQ0zw2fWVJRu0hbbFs3Clt374bt9L7qbNMGdR0/w8MUb/A4Kks00JFwL4TrRrZqSGNbIhFVqcVS0UcLCwblQwWRVAoCqhPXURl+UKFpE1ryT+wxcuXVXqX359ftPPH//MVJdd7tB6N+jG39Glu7qrczx/lvMwkyCsCoFtagkh4AqpJXisEiMif5N/iKe7sm/BmIEAoG0gQCRVPMWjZWerCCrSkMlKkoREI80sRfSOAIqE1aEBkNPKxxtGtTGGJtBMgJG6VlqdeiF5rWrYM5EF1Q27YzNC2fi8vWbmLF0NVsC5/uswsIN2xhyZV2CdbS1sXH+dHz79h1WLu44tt4HKzdsxt4TZ3Bpz2b816wtQkJDcffobtlSXrx6HS4z5uD6o2cIDtcGdHSjLXNshJWviSClEmaqxRbVqEVpwhoWBj2EYHT/HhgxeICsmVFuU7B610GFW1ALWsicIR2+B/5R+H1U8ikRZToe63YWhDWN3+3xnL6q4iGUqzVAbbla4znoaNp08W1HXCcQEAgIBGJGQNXfx0cvXsUS9y+QFghEICAIqtgKAoFICCgmrLHdKGGhrHhLFk1K9UL5PpesXodNuw/gWcBH6Ovq4PahbbB1dsOTF684xpTcd3V0tHFow0rYj5uE9fuOokienJjqaI9udmOjxbAO79cDU7yX409QMDyd7FDlv/Iw6T0YnVs2waihA1HNrCvcHYYiV47s6DVqPIjUUsoWyy4dZeJD1OfdZ68QrK0XmXxGTD9Wwqqkaq7ShJVS1YQGoXyRAjjq/y9XLOdKNe2kkJQ2qV4JaxfOAbkCL127EZfuPERIWBiPnlyvz25bI1MvvnbrNsz6D0NoxPcx7XFBWMXdH18ESqiQS5D6SBoLgniix3c9xXUCAYFAwhBQVVyJPE8EWU0Y5mnqavF4S1PLLSYbNwJa2WsqKbok1xaRrxyZM6Jc8SK4eOs+gkLJWVYLJQvmwYOXb9GhcT24Ozmgeutu6N+5Daz79ECTrn1RJH9ebFw8H/47d2OS11KZki3lJy2Uxwj3nr2SpaUpXTAvFk51Y5GiVn2sUbFUMfgvW8BuwVRIPIjS5gR8/oocWQzw5tNX/pxclBvWqIzdJ88jOCxcYfwq1UtqwkqWaX0tYJWHW6T8qqQ6PHDUONx/8ZpjT4mMtm5UF/OnuEZavcot2nPqHipRLbWLVqzB+Ws3Ylztg2cvM9kVhDXuG0LUiBmBPDmzc4yWsoVezij1TeIV8URPPGxFywIBgUBMCBBZJcsqHeQpU1JWuIQyIxZ1/m/v3KOqqrM4/r3cCypSSTnpVIrLERWzoJRejNpDM3IVlZmPsXz1cBTMacIiTbRsnNRVWpI1pemMWpg2WqGZVo7imBkraDJNaUZ8FGZFmS+Ee++s/UNuYIDnHO7jnHO/5x8f/J6f/btn383ev71NQYAqzhRi4CLMQcCQwVodFixbEEP10g5xmDZhPJIvS0TvgcOUZzNv/nPYs28/0qfMwLMTH8INPa5B78EjVRXZl/46RbWVUi1rN+Rj7zelOHa8HNHNmqBju7a4Z8DtuDblavXzKXP+hisu6Yzcl55DxmPZWJv/MTYuX4Slb76FGfOXYERaKqZPmoClK1Zh1ssLfYarrK2+cOCQGKxeL5yeCrSIborVi+bVussq65E7qHsPHPjV/8vP/jhhkq9eqxjy4rXW87RP6avu9dJg1UONbesioPeuVmAzCFOb85SSAAkEl4De5Eo0VoMrH1vNRhVnK3FyM40jYMxg9VbVY41uEoXcuTOU8SmPZKkdM2ma8gSed1YMtr79ugoXfubV1zB13H24e0B/PDBhIt7bUoCEuIswKC0Vd9zc15flVsYQj+OyVXlY/u56lB0+iox77lL3PqVcywdbP8XSOdPVXAMzHlFew67t22Lx8zN94bFV9UpzVI3USuepOqh1MAq6h1XW4PHA5a3EOdFNkfPEY7U8rXWJUUKG78+ciA+2FakfRzmdyF++qFbpHi3ip8GqhRLbaCWgt3SDfGELzL1WanOtMmM7EiCBxhPQc19VZgvsL+wavx+OYHICVHEmFxCXF0wCxgxWlSG3Ai6HFwumP47evXpgbNZk5G3cqgzF65IT8eG2IhUiLPdW/7FsBaY+/wquTU7EC08/gdKDh/DUnBfwUdF2FRYshpjL5UR5RSW8Xi8uaBmL1F7X4JGM0di7/2uMengifjh8BLk5MxET3VzdZ5X7mu0uaKW8uc2iIvHQyCHIuHc4sqbNwKsr16DC6wDqyA5cDVcM1svi22HYgDQf73fWb1DGoda6pJIxuXmkC9Mzx/rG2P9NKZ5ZmFu7DmtNiXo8cHor4XQ4cHH7Nhh0ayru6FfbaN+weQtWvLMWazZ9hCMnytVeJNFVcpd4DE67Wff5yJqZo0Kt41q1hNwPrn707lf3xOxgawJ9e2iv1SogCnfs9lOyEWpxWx8sbo4ETEbAd181IV7zyvz3vtM8JRuSQP0EqDZ5OixOwLDBCo8XLk8Fzj0rWiEQw7OJS4y3dAzpn4aps+Zg3usrlZG0akEOSg8dwr2Zk/Hjz0dxe5+eyBg1THkKxYv41f9KfBgTu3ZRf5dMv7PmzUd+4XZcdUlnvDxrGj77YidGZGbjxMlKvDbnKRU2nJGVjeXrNqlasB0ubIU9pYdwstIDdwPeVRlfDNaIGuV5aspRj8Fas8RPrTHgBCKc9R8PdwWc8PrW4HJGIMrlwrHymiV5AK8kgIqIgMt9slbiYn+eO6379eecHMseBJTHQceXOOVx2LTV4OapcQ2CYzcSIAGDBFQIcA/t9VVVcqUSZgI2iJvdAkWA6jNQZDlukAg4zr2ij7FjLL3clcrzJ09sTDOseGkOunSKxw9lZbj+ruE4WHZYGVlNoyKRPe5+DBt4J5auWInnFy5FSekhtDw7BnEXtkbL2Fjfdvcc+BoHDn6Ho+UncXnn32Hyn9KReHEXPPaXmXht9XrVzu3xomOb3yrvrSRlkjDgx5+dpwxVeSoQ0bCxKI087voRN2Ro1uzl9UC5lOt6pAxOzdI49c0mmX1lnFplOKTeq7N2f5lHtQvAo3W/AZiaQ1qfgErG1EN7MiYVIlxghtI3etgbe03qmYFtSYAEzEWgyli9GvKnlkfebUU7dqlswHxIwFQEqMJMJQ4uRj8B/QbraYc+wn1ShbdOHD1MheQW/3cP7nzgQZSWHcbdt/TBXbf2w9Dxj+KnoyeUBzQr/X7063M9Sg9+izfeysNnO3fhQOm3KsS3WdMmaNO6Fa7ufhluvakPoiKjMHfBIrz8+j+VB1cSDuW+OBsDR4/Hl/u+qWW03jlqLPKLvkCl2HUNhALrR8QeJEACZyKgkjH1ve5MzWr9fHPBZxb6Ykdtr0u4bEwCFibwSwhwR827UMmVNm2B/MmHBExHgCrMdCLhgvQRqG2wGjnQp7LfRjoj8OeRQ/DikuU4fLxc1UWV0jOS/TbxxjT8fLxcGbbllW60aN4Ul3fphJ5Xdke3xEuQ0LEDYpo3V0bszuKv8PGnRdiwZRu2f1Xia//j0RPo2r4N1i/7u/Lgptz+B5QdOa6M1pRuiXh15btwe+svY6MPC1uTAAnoJaCSMXW7FK1bnqe5qyp9UxDI0jeal3KGhkZejv6am+OQAAkEi0DVeyxR13uscMcuP93PD9YuOU/YEaAKCzuR223DjtiaIcFGD7TXA5enEo5TIbDnnxODgjVvqnDdEQ9OwOrN2zA49XpMe/Qh3Dz0PuUdleujDU0n90s9XmBAn56YO30qUtIGofjAQUxNH4XRw4ei8PPtuOXecb4wYKlh6o6I1BaGazcpcj8kYCICYrRqrU8oy7ZGiLDRl6OJBMOlkAAJNEhA3ltirGp9qu6r7qOxqhUY2wWPAFVW8FhzpqAQ8I/BKkutYbQOTr0Os5+cjHUbNuLuh7MR5XLii/dXKS9qp16pOF5eof4tJW+efmUJLjjvHCR17oh/F/4HR0+cxOJnpiEyMhJ3jMlEt07tsXrJfFUyR/7drEkkCt7JRUzzGFXzVYxfGqtBOSuchAQ0E6j64nep5vbSMPRZNanhdQmMjUnAJgSMhgDzvqpNDoBdt0GVZlfJhuW+/GewKqPVC6enAhEOB5Li22H/wUP47vBR5V2d/eTjyFv3AUZmPYku7S7Eh8sXY97CxZgydz7GDExDduZ49B08AoW796AoLxetW52P9ik34kRFJXZ9+LYydm8cNBxFxSWq/3dlP+Hbn45UhQHTsxqWh5ebNjcBvdk1ZTeSRVhChENzD4za3dwniqsjAf8T0JtYSVbA+6r+lwNHDAABqrQAQOWQoSLgiE02mCW4vhV7vXB4KlFd7sUZ4cDna9/EubEtcNvw0djy+ZcYMygN2Q+PR3pWNt5Yt/FXBuuC6ZPQr88NPgN23ND+mDg+HXnr3sfIrGm+mSvkw8gES6E6O5yXBDQR0FuvtSrT5u4QJGSidtckUDYiARsQMOJVlW3zvqoNhB8uW6BKCxdJh8U+/W+wVmPzuOH0upW3tYnLib4pyViT/zEq3B68tzAHUm+12mM6I3OsKnlTfd+12qB9avZcPLd4BVqe3RzxbS/CJzt2q/7Kq3qqPmlYSImbJAGLEzASIty4mq1GgFG7G6HGPiRgNQJGEivxvqrVpMz1NpgohnhIwGIEAmewVoNwV8IJjzJc5ZFkSr2vvBzJiV2Rs3gZJPvvs1kPYkj/23wGa2KHOPS6sjv+tfUTFQLsG0oMVamx6nRZDDOXSwIkYCREOLAJmWig8lSSQLgRSOwcj6QE7eVqhA9DgMPtlNhkv1RxNhEktyEEAmuw1vyweNxweMXc9PqMVy0iUAmVJKewwwlERGjpwjYkQAImJWCk9I1sJTDeVmpzkx4TLosE/E6AXlW/I+WAJGCMAFWvMW5h3ssRm9w7cEenvpG9XpVVWJI0OeqIWZD/hXhkHREsUxPmB5TbtycBqdXat8dVujb3i7f1e139zNk4cK9dc+6XqyKB0BAwelfVXu+b0LDnrCRQJwGqPx4MAwRCY7AaWCi7kAAJ2IuAEY/HL97WjywOgxrb4gLk8i1AoDHvmM0FRSHKVm4BsFwiCeglQJWnlxjbn0ag8QYrDyEPFQmQQCMIGL1TVlyyD0U7dzdi5lB25YszlPQ5t70JNMarau33ir3lyt1ZlADVnUUFZ65l6zdYefDMJUGuhgRsQMBILUTZtnXC9vjitMEx5RYsQECuG6R0S4S8U/Q8TKykhxbbkoBOAlSBOoGx+ekEaLDyTJAACZiGgBFvqyzefLURqZ1Nc6i4kLAgQK9qWIiZm7QqAapEq0rONOumwWoaUXAhJEACQqAx3lZzhfNRQ/NEk0CgCRg1VGVd9KoGWjocP6wJUAWGtfj9vXkarP4myvFIgAT8QsCot1VK4JgjYQq1tV8OAgchgXoINCb811y/3KKIScBmBKj+bCbQ0G+nboOVBy30kuEKSIAElLdV7qPJF1O9T+jDhPki1SszticBLQTkvZCY0BEd2l6kpXmtNub5hZbupbMDCViHANWfdWRlkZU6WtRVh5UHzSLi4zJJIDwIJHWOR1JCR92blZA/8aQUBiWbMF+cugXEDiSgg4AYqmKkmv9doGNTbEoCdiRAdWhHqYZ0TzRYQ4qfk5MACWglIF9Wf2/Q2yqGq3hci/fu1zqdgXbU0AagsQsJnJFAtaHaIa6N7uy/Mrh89oPzS6szboUNSCA8CFAdhoecg7hLR4vuNwT3WAV3tiCi5FQkQALBICDhwTf1vMrQVGK45n9SBAkLNPfDF6W55cPVBYtAh7gqj2pMdLTuKY8cO2aRz7vurbEDCZCAPwhQ1fqDYlDGoMEaFMychARIwJ8ElMfl1BdZI+OWHvoe+QVFKkuoOR9qUXPKhasKFoGqiIoktP6N/vvrYqgWl+xXnlU+JEACJFAvAapayxwOGqyWERUXSgIkcDoBX5iwgS+1MpYKEy7Zb0LDlVqUpz08CchnWjyqEv5r5FF31nfsMuFn2shu2IcESCCgBKhqA4rXn4MHxmDlAfCnjDgWCZDAGQgkJRhLylQ9rLrjtmO3iTjzJWoiYXApQSDQWEOV4b9BEBKnIAG7EKCKtZwk/W+w8hBY7hBwwSRgFwLWMlz5srTLueM+jBPwh6HK8F/j/NmTBMKOAFWvJUX+f2J29GoSoodK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data:image/png;base64,iVBORw0KGgoAAAANSUhEUgAAA6wAAAG+CAYAAACXuon9AAAgAElEQVR4XuxdBXRUyRKtQHB3WNzd3R12cSe4uwZPCBYICSS4u7s7LL4fWBZ3d3d3CPxzazJDMplkJuNvpvqcPf+Tea/lVnW/vl3SLnla9PpFCi+KH4DC8Te6+yI4o6FT1ou2EXTM6NEoXfKklCN9aqPh+vjlK919/Iwu3blvdB3yoiAgCKgQkDmppQm2WRpFHQUBKyMgim5lwB2yORelElZRfwfQRxGiAwjRkCFYV9DYFCeJH4+Jaqzo0QzpYKhnhKgaBZu8JAgYjECOdKlNPky6dPs+3X3yzOA2bf6gdZdCmw9XOiAIqBAQxRdNMB0BRRJWUX3TBW8XNYgg7UIMlu+E9QQNslo4eyYmrMYUEFXFbYKNGai8IwjYCQKmEtfnb97S8cs36NOXr3YyonC6Yb2l0P6xkB46EQKi+E4kbIsNVZGEVc5rLKYPlq9Y1i3LY2w3LVhP2CCqsKjCBdiYIhZVY1CTdwQB8yFgKnHFQZPdu+5bb0k0n2CkJkHAZARE8U2GUCogIayiBNZFQNYt6+Jtk9asJ2RTY+KEqNpEQaRRQSBMBEwhrnY/n623NIqGCQJ2hIAovh0JQ7FdccnTvKeiNElRnVWsWiik46IMChGUqd3ULei0KVQJlYyJU9VsbG9LMiVTpSPvCwLmRoAPooLmtzF1Y36fuHSdnr95Z8zrynhHvn/KkJP00kQERNFNBNBhXlcMYRWVdRidM99ARCnMh6Vd1RS+YE3ZzApRtStBS2cEgXARMGWuo+I7j5/Rics3HBNl+f45plxlVDoQEGUXtSByya0wC6u9CU2mkQ0lIuDbEHxLNq1bsKZsXtVEFRtYRSRnsSS8UrcgoDAENDHqKSIeo+6wh1Ty/VOYFkt3jUdAlN147BznTSGsJspSppGJAJryuoBvCnp2/G5owWLDWrZALqPcf5+/VlAWUTuWinRNELA1Apos4AkingXcIdcB+QbaWiWlfasgIIpuFZjtvBEhrCYKSKaRiQBG9HUBPKKIKfD530I21arKV9Q8VtA9jQqUlnRZELA2Aohdx3/GFM4m7Cix6/I9NEYF5B3FISCKrjiRWaDDQliNAFWmjhGgmesVAd9cSNpRPWG7ABtjVXVYF0A7kph0RRCwNQKmHmY5RFIm+R7aWg2lfasgIIpuFZjtvBEhrEYISKaOEaCZ6xUB31xI2lE9IYVqykYUlhOJU7Uj0UpXBAELI2CKm7Dira3yPbSwdkn19oGAKLp9yMG2vRDCagT+MnWMAM1crwj45kLSzupRCTZJ/LhUKEfmCMeqOsU1FnYmMemOIGBPCDjl2iHfQ3tSQemLxRAQRbcYtAqqWAirEcKSqWMEaMa+ImAbi5yi3osZPapR9y6K+6+ixCydFQQsjoCx8a2KtLbK99Hi+iQN2AMCouj2IAVb90EIqwESkKliAEiWekTAtxSyNq43ZGIlY2JV4fqLTaZcU2NjUUrzgoCdIWCsmzAOwA6euqCcNUW+j3amedIdyyAgim4ZXJVVq0vu5j1EE/TITACyoVIL+DYE37JNGxurGnGrqiiRZSUptQsC9omAytqaJsKdu3T7nn1mEpalLMKylBcEgZAIyCRSqka45G4mhFWf8ES99SGkkN9FkHYjKGMtIIa57Ymg7UbQ0hFBwMYIqNaazJQkgne34t7Wg6cv2Lj3Vmxelk0rgi1N2Q4BUXTbYW9ay0JYDcBP1NsAkJTwiAjSLqRkTIxZxJIqiaDtQtDSCUHAjhBIEj8eIfQgIuX3uvM2Iq8p51lZKpUjK+mpGREQxTcjmFarSghrGFCLOltNB63bkAjWungHa81YF2DDrKrBhyVCtpmQpWFBwI4RMNbaarcuwqZiLUulqQjK+4pEQBRfiWITwiqEVYl6G7E+y9oUMbws8DQ2ihFNrBQxq6oQVguITaoUBBwSgbQpkrKbcESKQ7oIy7cxIiogzzoMAqL4ShSlEFYhrErUW8P7LOuS4VhZ6EljXIAjZlUVIVtIdFKtIOCwCBhjbXU4F2FZOh1Wv2Vg4SEgiq9E/RDCKoRViXpreJ9lXTIcKzM/aYwLcMQzAKs7LYI2s/ikOkHAKRAwJpOww7gIy7LpFDoug9RGQBRfiTrhkkuyBNtcbjJ1LCgCAdeC4IZddSwjXYBxByJIa8SLCDrimMkbgoAgAASwXkU0kzBchA8oPYuwLJsyAZwSgeCK70JEMhGUoAZCWO1ASjJVLCQEAdZCwIZfLSwWOdOnNrhtENQ7j5+ZeO+hCNtgwOVBQUAQ0ImAau0y/N5WrF3HL12n528UmkVYlk2ZCYKAEFaF6IAQVhsISr4RFgRdwLUguOFXDSsFkplElKwaZ1UVQdtM0NKwIODACOD6m3IRvP7m+OXrfOimuCLLqOJEJh22BAIyESyBqrnrdMnVrLtIytyo6qlPALcw4AKwhQEOXf1vsmq4deLi7XsmWlWtNUxRKGshLe0IAvaAgDEuwiCsIK6KKrK0KUpc0lklICCTKnwpwQXbuCKE1TjcTHpL1Nkk+PS/LADrx8iMT6jiVXNzHJghReUC/NSOyaookCFylGcEAUdHIKIuwoqLa5WlztFVWMZndQRkUlmOsDYVC6u19VnU2dqIm9CeCCtc8CLqPgeyevDUeSMTK5kgxwi9KkKPEFzysCDgwAgYs8YpOq7VWFnKsmkscvKeQyEgE0EIq8IVWlRYoQIUwYUpOMe1PojQFTpbpduCgEUQMMZF+MCpC8pNxmQsirJ0GoucvOcwCMgk0C9K49yCXXKJhVU/tmZ4QlTYDCDaogoRXCjUIxqvav8uwNpDFKHbYqpJm4KAvSOAq2/SpUhqcDeVE6dv8JDCf1CWTjMBKdUoFwGZBPplJ4RVP0Y2fEJU2IbgR6RpEVS4aIGs5kifxuBNG8jqpdv3FJBBUwQfkWkizwoCzooACCuIq6FFkcmYDB2cnPUZi5S859AIyH4ifPEKYbVr9Rf1tWvx/O6cCCpMQRmTXMn+41XVwxXBK2SGSjcFAZsjENG4VsUlYzIWYVlGjUVO3nMoBGQiCGFVkEKLuipIWMG7KoLTKbiIklXlbdBE8AqdsdJtQcAmCEQ0rhXeJtuPnLBJX63WqCyjVoNaGrJnBGQiCGG1Z/3U6puoq4KEJYQ1XGFF1JqgzLgtmbEKnbHSbUHApgiUy5+LkiSIZ1AfQFodOoOwLKMG6YE85OgIyEQQwqogHRd1FWEpCIEwuxqRTMDKSq4kM9QR9FPGIAjYAwIRXScdhrTKMmoP6id9sDsEZGJYiLB2E2QtoOwCqgVAtVSVIiydyEZ0E6aceFVLKVJY9YqCWRtxaU8QsDYCKk+U3AY3e+DUeeVfeyNLm8HylgcFAfMgYK1JZ1xiJPOMUXctLrmaCmE1F8DWUiNz9VfqCUJABBdKFYSsmjI7RKFMQU/eFQSUikBESevxy9cUkEE9HGnIUqdUVZV+KxYBa006OySsOZsIYVWs3hrZcWupu5Hds+/XHBw8zR2rGdIYJAdOJHLYwROJGIRE8IccXEkijIe8IAg4DwKcjClHFoPjWi/eusdXfzlFkaXRKcQsg7QkAtacRPZFWl2EsFpSseyzbmuqu30iYEKvHBi8iJJVvl/w0nUTwHTUVx1YSRxVZDIuQcDMCMA92NBkTHceP3WOtVSWRjNrmVTnfAhYcxIJYXU+/bKzEVtT3e1s6ObpjgMCGFGyqrIK3DcPng5XiwMqiMPJSAYkCFgeASGtWhjL0mh5pZMWHBwBa04iIawOrkz2Nzxrqrf9jd4CPXIwQFUubJkNsgZwJuBHT4WshlIrB1MKC0wbqVIQcEYEsLamS5HMoKE7vKVVlkmD9EAeEgTCRsCak0gIq2iilRGwpnpbeWjWac6BARSyai4VcmAlMRdEUo8g4KQI5EifhnIamBfAoUmrLJNOOgNk2OZDwJqTSAir+eQmNRmEgDXV26AOKe0hBwVQyKo5FdFBlcScEEldgoATI5AuRVJOxmRIef76LeHaG4crskw6nEhlQNZGwJqTSAirtaXr9O1ZU70dEmwHBDCiZJUvun/91ijxZkmTkjxbNaB8WdLTuv3/0plrtyiKqytlTJWcqpcoROW6DtZbLzZ7eTKlo13/naav377rfd76D4SvJGXz56LvgYF05Nxl63dNWhQEBAG7QABJmAy9q1VIq12ITDohCNgZAtbckAphtTPhO153rKnOjoeejhE5GKARJasHT54nxK6aUqqXLERju7emqr2G04NnL7gqFxcXcm9Si8Yv36S36na1KlP98iWoiZc/vf34Se/z1n8gfCVZObI/nbp6k8YuXW/9rkmLgoAgYDcIOD1pdbDvqd0olnTEiRCw1iSyO8La1VojdyJlsv5QRYgWxNyBwI3IHYEfv3whc5BVSKZK0fw0oXd7qtjdi568fK0RVqm8OejQ2UtBBJYodowY/P+//wgkFxeiL1+/UYrECcmtchn6s3gB6jl+Nn349Jkev3xDgYGBFDlyJIoRNSpFjhyZfgQG0sfPX0IoQuyYMSiSiwvX9/PXT/r2/Qf9+hVSoFGjuJJr5MgUKVIkrjt2jOgUNWoU+vjpC339HtKaGz1qVIriimdd6P2nz/Tzp6ou/B19wfIOch83Vgz+7dPXb5Q8YXya0rcjXbh1j2Zv3EmBgT/pcRAG6FvM6NEocmQX7tvnr980/QehjxMzBvcXf0e7wX8PPlBYrGNGj8p1AwP8+9uPH5pHYkSLShgnhg654jkUV9fIFNXVlSJHiqR6L4orjx99wfjUBfjEihGd3n74aMGJJlULAs6BgFOTVgf6njqHtsooBQH7QMAlZxMhrPYhCtN6Id8A0/AL920HAddWZFUXYVUTVRC2n0EEsluD6kwu52z6m4rmzEJ9mtahhh5+TFgbVSrFpLfvpHlMpO49fUFRXSNT53p/0fR125kwzvHoThNWbqJ/z19hcTaoUIKQ7MR/6XqCW/Lg1o2oxYjxoVyK8dsk9w70+v0HWrP3EOF+2fhxYlPfpnWo14Q5dPPBY+5Xj0Y16Mz123T0wlVqVLEUW3zdvPzp67dvHJvm36MNXbh1l9buO0yPXryiyX06UZuREyla1Cg0vlc7zqw8d/PfTBbvPX1OUaNEJv8ebWnB1j30/M1bWjTEnXwWrqL9J89zewuG9KbF2/fRkfNXqGnVslQsZ1bq6Dc1NOF2daXJfTvRsDnL6EfgTxrQvB6dvXGHlu86wDjULFWEmv9VnrqMmU4pEiWg3k1qk+eMxezinTxRAvLt0opSJElIPgtWUZL48ejqvYc0qlNzWrbrAI8FpW3NygT51B3gw32XIggIAqYhEBHS6lCJmBzke2qa9OVtQUAQiCgCQlgjipidPi/fAAsKxgHAtSVZ1SasIGcd6/xJM9Zt1wgNBG2VzwCatWEn7Tl+lq2Bcz17UOuRk+jnz5+kyyW4TtliNLx9EyrRYQB9+vKV3N1qU44MaajD6Clc76xB3WjHvydp48GjbEEc3aUlE7XAnyrrYvAytJ0blS+Yh9qOmkS3Hz1ld+WRHZtRjvSpqdHgsZQoXhxa7TOQ9p44SyPnraTs6VPTipH9qaPvVPrv4jWuaqJ7B8qc+g8aOHUhE9CAnm2p94Q59PLtewrtEvyLhrR1o8Tx4zIJh3W4e8MaVCxXNmo+LICJ477po6nBoNFMIOPGisn1txs1ibTVsWSe7NS9YU0mx1++faNkCeNThUJ5acXfBylp/Hi01s+TmgwZSw+fv2Qi7NOlJf2ROCF1GTudcWtUqTT1a1qXvOetoK2Hj/NYBrZoQHDjLtfVk/EvnD0zNaxYikYtWEnvPv62vFpw1knVgoDDI+CUpNUBvqcOr5gyQEHADhFwyekmFlY7lEuEuyTfgAhDZrsXrCwskFUQOUPuAjSnG3BwgNkl2L09zd+yh4rkyMzup21HTdY8AoK4YEgvSpM8CbUaMZHuP33O10BcvHWPn2HCWqEENRn8O4YVLrjZ06ZiV1uU7g2rU83SRahqz2H877E92lCVovmo2dBxdOnWPcqQKjndevAkFOHDs/2a12Wy2NTLX+NKC6surLxVegyldx8/cdKoh89eMRnNmiYlrfXzYLL593+nuT2/bq0od6Z0VN19RCjdWjkqKIZ1iSqGNYprJNo6fjgt27mflu5UWUKRjMWnSwsq3q4fxYsdk/6ZNZYOnb1IvcfPoe8/frC1+NJt1ViDF8gWZBqW5lkbdrAFF6T16as31KBCSWr2Zzm2jKoLLK6DWjUkN6+xjHOtMkXJs3Ujfubxi1f8WI9GNalltQpUvosHfdBys7bdxJGWBQHHQ8ApSau5xGjlb6m5ui31CAKCQMQREMIacczs4g1Zp+1CDMZ1wsrCM/QOQEuRVYCkJqwVu6liWNvUrEQLtuwJgV+ujGnJq00jSpUsMS3aupcWbd/HsZQougir+mWQM7j1Vi2Wn4rlykqVug/hnzKkTE6wnGZLl4pW7zlEszfsDJN8qQhrVmrqFaAhrH8VL8gEslKPIfTq7XuuM1qUKFQ4R2Z2pR3WoQn1mzSfdh09xb+BsCaKH5c6+KgsvMGLNmGNFsWVDsz0pflbdmtieF0jRaJoUaPSicvX+dVKRfLRwJYN2MIZsHQD7T6mIsbaBWS/Xa0qTNjPXr/NFuAbDx7zY3APzpkxHbUaMV7zWvHc2WjmoG7UyNOPrt59yIQVxLyRhx89C8oELYTVuKktbwkCxiAQEdKKQzxdB1fGtKv4d6z8LVU8XjIAQUDBCAhhVbDwZK1WqPCsKDh7IKuQkjZhLZA1I2fNhZU0kksktiAisQ9cgUd2ak4VC+ehLf87RsPmLOfkRboIa/SoUajFX+VZCRZs3cvPNKxYUkNYkXgIiZk8WjdkS+M/Zy6S+4S5TAC1iy7CWqNUYRravglV6TGE3n34xG7AcIudtHIzJYwXhzb6Dw5FWPH3jqOnhqo/JGH9xXGt/5s9lkYvWMUuy9oFrru/6BelTJKYpvbvzOQ7YOl6jmnVLkiahARL+bJkoIBe7ThOtbX3RDp+6Rr1b16PcmdMRy31EdYmdaihp5/m6iIhrApdW6TbikUgIqQV14whrtXpixW/pU6PtQAgCNgYASGsNhaAKc3LWm0KelZ810aCsheyqouwqtGH2y+y4F65+4CK5szKCZOQDbdp1XKc9KhW/5F059Ezal29IjWqXErjEgyiO6Zba3r17j2NXriGq+tU988QhBUkGe66IMJViuUnn84tqOkQf7p854FBhBWJhlpWK09/9hpOGVImo/levajZsHGchCljqhQRIqzLvPuy9XPsknXcNoj59gnDad+JczR64WpNf2AtBR6w4IK0InkTsvOi73kyq9yNtTMFwxILq+yb9x8pdbIktMy7H5NVuCvXK1+CWlWvSLX7jdS0UbtsMSayTdgl+IXKwiqE1YoLgjQlCOhGICKk9cCp80bfje0w+Nvo2+ow+MlABAEFIeCSQ2JYFSQuZXbV6b8pNgAgZ/o0HAOqr8AN+IAZ7lnV1w6slap7WIcxSULBFTBwZT12+RpdvHmPCar/sg1M2LKmTUmLhvYmtyH+TFgrF8lHA1rUo4aeY9jiWrNUYerbrC4t23mAxi3fyNe/eLZuSEVzZaUKXQdz/fi376K1XF/CuHFoje9A6u4/Uydh7d+8LpXKm5MaDR7DWYSRpGlSnw705NUbGjV/FZUvmJum9utElXsOpccvXlO5ArloSr9O1H/yAtp59BS3MQ7WzcQJOGZW++ocvAtyPXT2Mk7khLtoPVs1YqtoB98pjAnIKsa559gZSpk0EdUuU5Smrd3GV9HgWp+OdapS9T6hCWu9csXZ1VkdS4tkT6gLhBXj3jZhGDUY5KtKuhQJRL8VYWPcdewMTroE63OvxjWp/iC4BL9h7JDACrGvFbsN5ntvC2bLxNZsr5lLJKZVn7LL74KACQhgbpYvkNugGvY7O2m1wbfVIMHIQ4KAIGB2BISwmh1SqVC+IVo6YGVA0qVISkVyZNGriNYiq9nTpSKvto0pV4a0tOmfo+wKjFhQWCmRibb/lIX034WrNLBlfY5v/d+ZS1SnTFH69iOQpq7Zyll9cY/oHM8edPXuA3r74RO7AJcrmIvc3WrR2et3OFPvizdvOY4UV8fM3riLhrRpTM/fvKN9J89RmXw5KWnC+OS3aA1f/aJdQFgrFc5HS3bup+v3HnGcarxYMWnCys1M6vDu9P6d+W7Y8zfv0tZDx9nqeffJM5qxbgcB824NqxMSXG04eJQWbdvHSY/UBeMc0rYxXxWDO2GRDRn193KrxVf4nLxyk1wjR6I1+w7TqSs3OfkUiCgyFiNmzb1JHdpz7DRt/OcoE9jgBW7QuPrnxOUb/Ge0M2jaIrboolQslJfa167CxD51ssTc3uRVW9h6mz1daib2mVL9QesPHOF+QS4DW9SntMmT0Ko9h2jiyk3U/M9ynJipUncvfk+KICAIWA4BIa0GYmvlb6uBvZLHBAFBwAIICGG1AKjOXqV8Q2xHWA3d6ICsHrt03a5cymDVhGUQV72AJL7/+ClERl/EpCZJEJdevf3A17egwLUWBA4xsCggtl+/f2crLFyLQXYTx49H37//oDcfPoayfKolBcLKSZeGjGPr5rfv3+nBs5chBIm+gWir28a/0YY6MZS+eY/Mv3j+xZt3IR6NGS0axY0dg/+uJtNq12CMB1ZSXI2jble7Hbg8Y5ywMseMHo2tpBh/8ALLauJ4cRkbZDzWtgDr6ztkEzd2THr97oO+R+V3QUAQMAMCSl7LzTB8/VXIRkM/RvKEIOBACLjkcOsi096BBGoPQxGFItJ5d4qFhQPrXvWShfW2Yo9kVW+nLfzAsPZN2O21gYevwQTUwl2KQPUy4yIAljwqCCgGgYiQ1m2HTyhmXCZ1VJY7k+CTlwUBpSIghFWpkrPjfsv3xPqEFWS1XMHcFCt69HA1A2QVMaEXddznaccqZdGuwf22c92/KHbM6LTn+Fk6ev6qJpbTog2bVLnMMpPgk5cFAYUgYGiIB66kQiImhy+y9Dm8iGWAgoAuBISwil6YjIB8P3RAaEVQQFYL58hCSRPE0ytLxEMKWdULkwIesKKCKQAN6aIg4MgIFMmRmdKlSKZ3iE5BWmXp06sH8oAg4IgIuORoLC7BjihYa45Jvh8WRjscgEFWkQ043R/6NzNMVm/ds3BnpXrrICCzzjo4SyuCgH0gAA8agw8lZZ03TmiyrBqHm7wlCFgBASGsVgDZGZqQdd6CUg4HXJBVQ66vEbJqQfnYpGqZcTaBXRoVBGyIgKGkdf9JuaPVKDHJsmoUbPKSIGANBISwWgNlJ2hD1nkLCjkMcA0lq3cePeWMwFIcAQGZaY4gRRmDIGAsAkJajUUujPdkSTUzoFKdIGAZBISwWgZXh69V1ngLitgAcDl7ZEH9l8t//PyFnCZ7pAVFYvuqDVAK23dSeiAICAIWRkCTYC+GngR7n7/QgZPn6eOXrxbukYKrl2VVwcKTrjsbAkJYnU3iZhqvrPNmAlJXNXrAlQ2LBbG326plxtmtaKRjgoCVEeArzEoZcIWZHFiGLxlZVq2sudKcIGA8AkJYjcfOqd+Udd7C4g8DYM4InFN/RmBYVuV03cIysnr1MuusDrk0KAjYKQKGetlw5uCTTnDdjTFykiXVGNTkHUHAJgi45GjcWaasTaBXdqOiNBaWXxgA8/UGejICg6wiZvX567cW7qRU7xgIyGx2DDnKKJwNAVx1UyRnFr3DvnjrrmSIDwslWf706o88IAjYAwJCWO1BCgrpg6zrFhSUAeAammRJMgJbUE4OWbUByueQ45ZBCQLKR6BIjix6DzExyv0nz8khpi5xy/Kn/EkgI3AKBISwOoWYzTNIWdfNg6POWvSAa6j7l5BVC8rIoauW2e3Q4pXBOTQC5QrmMeiOViGtOtRAlj6HnhsyOMdBwCW7uAQ7jjSddCQO8b0JZxCGJtiQWCUnnQBmGbZDzCKzICGVCAJKRMAQ0qr6RpxT4vAs12dZ+iyHrdQsCJgRASGsZgRTqrINAg7xvZEkS7ZRHmk1CAGHmEUiTUHAaRGIFT26QZmDhbRqqYgsfU47Z2TgykLAJXsjSbqkLJFJb7URcOTvjSFxq6GSLDkyIKL+FkJAlMZCwEq1goDVEFCFjuTR2564BuuFyLgHZBk1Djd5SxAwAAEhrAaAJI/YFwLO8k1IlyKpQRkgj128RnceP/stJGcByL7UUmG9ESVRmMCku4KAQQioDjnT6n1WSKteiCL+gCyrEcdM3hAEDERACKuBQMlj9oOAM3wTDI1b1SRZcgZQ7EcFHaAnojAOIEQZgiCgEwFD4lnhmbPt8HFB0JwIyLJqTjSlLkEgBAJCWEUhFIeAo38TQFYL58yiN+tjiCRLjg6K4rTU3jssCmPvEpL+CQKmIFC9ZGGKFSN6uFVIPKspCOt4V5ZVMwMq1QkCvxEQwiraoDgEHP2bYGjc6oGT5+njl68q+Tk6KIrTUnvvsCiMvUtI+icImIKAxLOagp6R78qyaiRw8pogoB8Bl+yNOskU04+TPGFjBJxFSdOlSKY3blWVZOlayEvgnQUgG+uhNG8IAqKMhqAkzwgClkbAkO8J+iDxrGaShCx9ZgJSqhEEQiMghFW0QhEIOMN3wNBrCS7eukuIXRWrqiJU1wk76Qyz1QnFKkNWJAKGxLOKa7AZRSvLnxnBlKoEgd8ICGEVbVAEAs7wDYjQxsIZAFGEZkonVQiIQoomCAL2ioAh3xbNQai9DkIp/ZKlUCmSkn4qDAEhrAoTmLN219G/AYa4bsEVWBW3+kX4gbNOBLsdt6PPULsFXjomCOhFQOJZ9UJkvgdkKTQfllKTIBAMASGsog52iYAzrfmGuAKHilt1JoDsUkOlUyEREIUUjRAE7BkBQ+5nlatuzCBBWQrNAKJUIQiERkAIq2iFXSLgLGs+yKohV9hI3KpdqrWAtgsAACAASURBVKl0SoOAs8xYEbkgoFwEDHENlnhWE+UrS6GJAMrrgoBuBFyyN5QswaIc9oeAs6z5Vjv1dhZA7U+VHbRHolAOKlgZlgMjYIg3D4YvWYOtpASyjFoJaGnGERAQwuoIUnTQMTj6Wm7I5kHnFTbGyNvRwTQGE3nHBAREoUwAT14VBGyGgKHxrKv3/M9mfXSahmUZdRpRy0BNR8Alm1hYTUdRalA0Arb4ZkTYFdhUhG0xSFP7LO+bHYHIkSJR0VxZ6dSVm/Tl2zcT6heFMgE8va9CToE/f+p9zlkfcI0cmfJmSU+nr9ykn7+so4toMzAw0CHyYRvi2SOuwVaaXdZRXysNRpoRBCyHgBBWy2ErNds5Arb8Tlh9w2DLwVpJD+LEikHVSxam8gXz0MkrN2j2hp0Wb7lGqSJ059FTunDrrqYtbGzzZEpHaZInoZfv3lOqpIkpVvRotGbvYXr74aNF+xTF1ZVqly1KZ67eohsPHodqq1aZotS3WV1qNiSAHjx7YUJfQipU5tR/UIOKpShDyuQ0Ys7yCNddsXBeqlO2OD168Yp8F642oV+GvVoybw6qW644ffv+gzynLzLsJSs9FS92LKpeshCt3P0/+imkVSfqFQrnpf7N61O9AaPo81fjDl6ypE1JjSuV4fk5bPZSevLydbgShlygMyv+Pkhfv323kjZYrhlD4lnFNdhy+GtqdoJvsxVQlCacAAGXbA07ynRxAkHLEEMiYEulN9QVWHOFjTmEZ8sBm6H/IIGtalSkVEkS0+evX+nv/07TmWu3QtUMwrYpYAj978xFsxIf18iRKEn8ePTi7Xv6/uMHt4s+HVs4gW48eESNPPw0faldphjlzpSOxi5ZR9++f6eOdf6kPs3qUu/xs2nnvyfNgEbYVSRNGJ92TxlFu/87Tf0mzwvxoIsL0aQ+nchv0RomhuYsqLvFXxWpS4Nq1NRrLN1+9FRP9SEVElguGdGPCX73sdPN2TWddcGCOd69AyVNEJ+aeI0xqD30MUn8uPT8zTv6ERho0DsRfQhtDGvflKat3aqXQEW0bks/HzdWTIoRPSo9ffnGbE3FiRmTYsYIWWfM6NFozuBeNHTWEroZdCgTJ2YMihkjWoTadnFxoa4NapBblTLUZPAYgw5ZCmTLRCkSJaBth4+bbYy2qkjlGpxXb/Or9/yj9xl5wAQEFP5tNmHk8qogECEEhLBGCC552FEQsNU3wlBX4GMXr9Gdx/o2/RGQhq0GHIEu6ns0cfy4dGiOP3nNXEJr9x4K8/E1vh506upNsxLWhpVKU6/GtaiJ11i6//S5pu3iubPR3SfP6dHzl/y3GNGi0p5po6n/5Hl05Nxl/luKxAkJFsSNB4/Sh0+f9Q3TpN8jR45EZfLlImSVhktf8FImfy56+fY9/2aJUrN0UfJs08gowor+TOnXhVwiuViFsKK9wW0aU66M6QwmrK2qV6RW1StRI08/evEmJLbmwrNgtkxUMm9Omrxqk7mqtFo9K30G0bkbt2n0glVma3P5yAF0+c59GjlvhabOioXz0b0nz+j6/Ueav+GwAx4FI+Ysi1DbTf8sR13qVzeYsMaKEZ0CerXndvRZZCPUERs9nDNDWsJ/4ZVnr9/QgZPnbNRDJ2jWAb7NTiAlGaIdICCE1Q6EIF2wPgK2+kakS5GMiuTMEu6A4WJ67NI100Gx1SBN77nOGqJHjUJnlk2lngEz2cIaVrEmYdXuQ5Y0KWnV6EHUcvg4On/jjoWQMK5aWO8sZRlEj2qWLkKebRobTVgn9+tMkSJFshphRV9z2xlhnT+kN81Yt52Om2P+G6cmRr9lLcKqK77XaMJatRx1aWA4YQU4fZvV44OpUfNXGo2VPb2ocg2OH26X9p88S8+1DsDsaQyK7ouDfacVLQvpvF0jIITVrsUjnbMEArb6PljdFdhGA0W8Zt4sGTg2LFPqP2js4rVmIUrRokahs8umUo+AmezyioLNa+2yxQi/PXnxmuDm1695vRAuwSBq9cqXIFgK8P+xQZu9YQfde/KccmVMS83/Kk/ffwTS3E27KEf6NJQ6WWLKmCoFTV+zje4+ecYWCMTG1q9QgrznraBnr97SlbsPqFD2TBx3efvRE5q4YhPBAlyrTDHq2agm+SxYRXceP6NIkVyoeK5sfNduwNJ1dPqqyo0Z7pNNq5Zl11lYPdOmSEpb//cfff3+g9L/kYyyp09DD5+9oFTJElP2dKlp2pqtmlg9jBGxqPhfPJMicSK6fPseW+SrFitIf5UoRP+ev0xLd+zntoBNgwol6fW7D/Tu4ycqkTcH7Th8gs7fvMN4VCman6qVLMwu1iDZyRMnoAJZM7IFac7GXWHKDji1rlGJEzh9+PyFCufITPUrlAxBWDOlSsF1H7t0leNbf/78RSv/PqhzWmsT1qhRXAlW21+/ftGTl2+4/n/PX6HjF69y4hu4abeuUYUu37nHsajQN1i6/7t4NVT9wApjKpEnB2P14+dP1gm4eatdguEiWSh7Znr4/CW7/hbJmZUmr9xMH798ofxZMxLilYEvrGtvPnxkrJC4CvHo1UsVoX/PXaY4sWJSwrhxaMOBI4QM3yh/Fi9IcNW+cPMuxY0Zg6oWL0heMxaHSqoE/dkcMIyaDBlDdx8/I7i5Ii64VN6ctHL3P/T5y1eWTdGcWdnDQD3OZAnjEyyzD7jf8ahwjixsof305Su3HzVKFGpYsRT3FbobOZILfQ8M5LHiOVgs65YrQYfPXqLluw5QonhxWK+B1Yx12+jE5etcD8YF+WIcyRMlYM8BzCPoeN7MGdiV+dbDJ7Rkxz768SOQzly/RZFcXKhOueL07sMnxrxs/ly0dMc+nfHVwYUW1dWV15Ah7ZrwHFy8bS8FBv6kh89fULM/y1P6P5LT6IWr6MWbd5x8yattE3r47CUt3Lqb437ffvxETaqUpQRxYvOcBXYl8mSneuVL0qXb93hcKE21CCvGUjRnNpb3mWs3KXWyJNzulkP/aeJWgVfPxrU4ftYREmMZ4hoMXd52+JglPsdSp42+0wK8IKA0BISwKk1i0l+jELCHb4IhSS7M6gpso0GDIBXLlY1Gd21Jb95/pDr9RzIhNLXoIqztalWhKsUKUOsR4zWEbudkbzp46oLGJbhrg+qUP0sG6jJmOpMvxC5iQz1gynzu0oiOzXjzDsK64cC/bD1Z7etBZ6/dYvdjlLBcglf6DKTHL1+T+/jZ/BzcblF/i2EBdPn2ff4bNsqzPXtQF79pTKRdiCigd3smiEu27+Nn9s/wpfHLN9KW//1HE9w7EJIClWjXj6JFcaUl3v1o26HjNG/z3/xsp7p/cYxsd/8Z/O91Yzzp/tMXHCMbO0Z0WuvnSftOnOUYWpQx3dswCekyZhrLAWRjg78XVe7uxS7K0aNGpbVjPOn2wyfkt3gNb/xBRrdNHEEVungwKdAuIIDLvPvRqj3/o00Hj/LPIK+d6v2lIax4BtZmkLNr9x4wSd8UMJSTHIFQaxdtwtq7SR2qXCQ/NR7sx/1MFC8u7Zw8kv7qNZRdckvmyUGN4Ko9fhZXVTpfTkoQNw5t/kfVn+AFByfLvPtTJ9+pTERQpg/sxoRGTVgHtWpIjSqVoaJt3DlOeZZHDz4EUCeB0uUSHDlyZNo33Zd6Bsygs9dv8wHA/CHu9PTVaxo4dQFFcY1M2yaMYFlduXOfSd8/s8dSniZdQ2W3hQ6O7dGW6g4YpUnOlT9LRlow1J2W7dpP45ZtYDKGuQUdK9OxP/0I/MlW7QYVSmn6jfjOG/cf0ZjFa3ic7k3rsn63HTlBQ7o2jxtG/124wgcr0MdDcwNo44F/yX+pSmeQSXru4N7Ua/xM2nf8LD8zdUBXvp9T7Y4PPVu6cz+/h6LLwtqyWkWqUboItRwWQF++facRHZszee/iNzWUjHT9QZdLMMh332b1yc3LjxOeoeiysILsYs118/Sj50Eu3OjztXsPNYm2tAlr1rSpaNnI/tTY04/jY2NEi0aH5wbQtDVbNPMPh0hrRntSuS4DHSL5EvAzxDVY5fkT+jDIIEHKQ2EjYKPvtIhEEFAaAkJYlSYx6a9RCNj6m2CIK7DZrxGw4aBh+ZzUtxNbCy1FWEFgt4wbRruOnqJxy9Zr9CK4S7D6GWT2XLBlNz8DK2j/5vWodMcB/O9ebrXIrXJZKtt5IFvqQLSwsYWFEdZckISwCOs8r1707tPncAkrrF8LhrlTtzHTmbDCOrR8VH9O1KSOh21RrQLtPX6WLYTVShRiayRcQ6NEcaWFQ93ZEusxbSEh4QwI0qRVm2jFLpWlEtawV+/e0z+nL/DvK0YNYGsZCCs23CDwsJzNWr+Dn4fVa9O4oUxqJyzfSNGiROH+wArWzmcSW0FdXSPThRXTqU7/UUy0tAsI0MQ+HRkzWKBQtF2CYREd1bklVe05hIh+MTFeOKwPWzD7TpwTqs7ghBX6s3bMYD40GB4sLnHFqIGc5GrIzCVUOn8uGt21FfWdMIdd6EHWQcZ1ZUdGRtmyBXJTrX4jeHwo2i7BOFiAdRLWbBxsTHDvyOSq2ZCx/LwuwgqLXZf61ahKj8Gkvl2lTc3KBKJWf5APffr8lYk/rK8j569ggtO+dlU+HNEuFQrlJY/Wjah2P2+NdTRHhjS0ZHg/8p63XHMwgAOV3VN9aPic5bTn2Gk+3IA81P2e3LczxY8Tm1oOD2ACvXXCcNp55CRNXLlR0+SqoHhTEFYUkGrEKaoJKyymIIG9J8xiwpouRVJa7etJLYb509W7D/mdUV1aUt5M6alm3xH8b23CChmu8fMkJI9Tx+TCQj2sQ1Mq2b6vBq/wFnRdhBUW6+EdmuslrDjwgIU+OGFdMLQPPX7xMkzCCvyhA7CeqsuwDs3Yit7Iw5f/hGzBB2eNoeJt+xidoTi8MdvqN3ENthHyNvxO22jE0qwgYBQCLtkaSJZgo5CTlxSFgC2/CVZ3BbaEZCIIIEhfQO92lC1tKqrTT7eFFdYwEFrtgqRAuq6NYAvr8qnUw1/lEgyXyT3Tfch/yTpau/ewppo1fh7spgrLGK662Tt9NLvAqq+eQT3xY8fiDT5IRk+3WlShUB6q00+1SWXCOsaDnr9+R93GTmdCxoTVrRY1GRwy6dK8Ib3o3cdghLVAkIV16G8LKxPW4UGE9fRFqlgkHycncvMcE25cGMgnXBJneHSjc9dvU+9xs9nteN8MX+o1bhbtPxE6EQoTVp8gwrp4HW+u984YTcNnL6Ot/1O59GF8INBRXSNTUy9/DWGFxXfkPFVcHsjGxdUzuI+6sjG3qVWZkA0ZslUXJqxtG1PTwaoswR3q/kmNKpXSXC8EK12CuLHp1bsPtGbP/0LJfXL/zhTJRRXDCqK1f6Yfzdm4k91B1QWWRViXK3cbzONY4TOQXUcnLNtAi7btCdPitWzkALZ69pnwmygzYc2UjhPuBC8g1gnjxaYZg7rzn2v39eb/ZcJaoxIfNKiTLoG0pfsjGTUf4q+pAleujOvdgWr0HsbkvEfjWtS2VhV2HUf7aqugNgBwO+/pVptq9hnOBycoTFhH9KMBk+fT3uNn+G9w8YWFfOPBf2lOsKubokeLyhbcWR7d6duPH1R/gA+7gx+cPZb8F6+ldft+zxFYvpEgyWd+EGGdGERYg6zywJQJ63gVYS2VLycfUMzeuJNdy1HixorBhxCYRygrUef130mXkLEbMsRByumrKqs2PAZAplVzT/+isnzUAPZUCJ50CS7VsNS6DQ5mYfXuRzfuh0y6xIS1TFFy8/htYYXeP37+6jdh1Uq6BH16/OJVCD1pXLkMuTerS8Vau6vwd3WlMyumUaEWPTUHC6GUWYF/YNfgQuFnDeYETDrWHQUO1zG7rH9KOea4ZVROgYAQVqcQswzSlut4kRxZeFMbXgFJu3jrnv0KKoIAGkJYcXcnNvfaBdbA9x9DZ9PVJqzxYsfkDfHQmUtp66Hf8VXBCWv8OLHowKwxNGDyPPr7qO5ETSCs5Qrmpnr9fbgrliasiOnr1rAGk8GXb0O728KC1qRqWXbzRUygT5eW9OTVayassCCCpHf2nUaHzlwMhZ02YQVB3D/Tl/pPmq+J+8X4Zg/uQamSJqK/eg7TENaTV25qMrzqI6zuzepQ8dzZqdEgldUJRZuwerRpSLkzpaemWoQwLCUPTljhSnto7jgat3QdrQ5Gbn27t6GqxQpQgeY9uBoQtJbVK1LrmpXo5OUb5DltERNT7bJ9kjffzTtkxmLNT9qEFQSrTrli9PXbDzp7/RaB8MDSHR5hnTagK8WIHo3aek/Q1AtL7RyvXlSt51COvwTecFce2aUl4YQEVs2/j54K1ceyBXOTV1s3qtN3JMfNougmrK60bqwXbTxwhOZt+psJVJ3yJfi6p3PXblOf5vVYtiCsILFwacU9o+oDC9QbUcIKq+bgdm7UxDPs61+0CSss90fmjyPvuSto00GV23BEi7UJK/TkzNWbIe7mRezy6O6tKW+TbkyyMaf2TvelEu360hcj74CNKA7Weh5x2/q+VccuXg3z0MVa/ZR2wkAggt9pwVEQUBICQliVJC3pa4QQsIe121Drql3e62cCgIYQ1ggJMyh5UHALa+yYMWj3tFE0bfVWTYIh1BnCwsrP+HBymPmbVS7B2sUQworkN72b1NZYWDE+bF6NsbCCvPj1aEMNB42mR89/34eqrjOgVztObLNw6x62YC0Y1puevnrDhBUEbd9MX7aYqmMHMR64+f789UvlEhzMwgorNMYPl+k1e1RXAaEduAAj62fPgFlGEdZmf5Xj5DfVeg3TwMnX2rRtpLGw4t7cZn+Wo6rdvThJkr6ibWFFvOr6/Ydp+lpVghyUGYO6sdUYd70iXvjohStsjUTbPl1bsavt5JWhr4RBHOjX79+ps+/v2EltwjqgZQNOojNuqcq9fJx7B0LSKDVhbVGtIrWp+dvCChyhE7iGpsFA1WEHCvri1c6Navfx5uRMiRPEpQdPX3AM75T+XThLeJFWvem91hVH+WAp7tOR3VHVVkxdhBXZsrdN8qbR81eyG/mg1o3Ysjxh+QZuf2LfThyDDMIKayws7HM37qJFW/do+qhNWOE2fPDUefZWQEEf5w3pzZZ8WFhxOAH5wJJ89e4DTT2wmqtlC+skElGpr7XBAQC8G9btP0yTVhh3TQ/iSa/ceaDXwrp4RD+OOQ1+rU2vJrXZ/T+4hXWVrwfdvP8oTAsr4ppxNVSn0VM0Y+xQ509yq1qWKnbx4L/BpR9x5fg3dMrRChKI4fqe8Mq2Q8c0ScUcbfyKHo8hC62iByidd2YEhLA6s/QdfOz2sHbrS7SE7IuIv7PLKwNMABAEapx7e8oCl+C+cAn+wW6miGs8fvm6Ju4xIioIy+PpZVN4E73r31PsNroxwIsu3b5Pg6Ys0CSxwQYd7rKj5q3kZ1b7DeLkT118p2k2mLg/9eiFq0w6e7nVJli36vUP7hLsyTJRuwQjsdOwDk2YsMLNs0rRArTjyAkmrCAeIJMoZYNcgpvrdAmeQf87fYHdkUE6B05ZoLF6whJWJl9O2nPsDJ1bOY2qdPdiMouNI8glXGzRBiyPO6eMpCNnL3McJwqwhqUa7/4mrJc5OzOeBxnBnbCwdGG8kMM/c8aQ99yVtOvfkyrC6tOf3ajVLqLYtF9cNYPcBo+hM0GZjYPLCq7cGwOGUJmOA+jth0/8U8d6f1HbmpWZTMIyDCvftkkjOHY3uDUY5F/XPbogc8jSiufZbXmoO8eSdvSZzLIFOdo7049mrt3GVldkd4bVFC6jeB5Jkt5+/Ej9J80LpVZICNW9UU0q3aG/Ju4Q8bSwjjb28OX3z62YxkRFfX/uXK9eBDdJNWGFeykSGOF5EErEGt94+JhdZ2FtU7uxI0azQLZMjAP6jPfU8cZYD0C6y3UayIcQwQsI7a6po6hZEH74TRdhTZk0McHyWKX7YCbr6He7kRMJCdtQgFvc2DGZsALPFT6D6OnL15yUC/HYKPtm+NHe46c18obLNO41HT57Kf8OGXl3asFXSCFOFsmpDswew1mT5wWLv4Wr8/ygZGCwKt9/8py85y7nJF9I8DWpXyeKEzMmJ0VT30EMd+MLN+6wTAtmz8RzE0midJWZHt05lhwHNHAlhnt+ybzZaXjH5tRksB/PC5RpA7tytu2hM5cQPC/gbQw3fsSGw+Ubbr54f/ukETwHMfdQmv5Znro0qKaxHOMdXFsDPcGahbJ81EB2AQcWKMh6jWRvDT18NXhGZB2z92dhYYWlNbzCCZh0ZOO297E5Rf9M+G47BT4ySMUi4JKtQQdRb8WKTzoeHgK2VmxVoiUDPvz2mnnRSABxHQmyTg5t35Td5+CmeeLyNcqZMS0haQ7cJ9WkwFANBimrXDQ/W71W7jrIm+RHL17xFSFIeoON9L2nzwn3oLo3rcMkslfATHarxaZ4eIdmdPjcZU4sA4IGYgfCmTJpIhrZuSVlTJWcycr1e4/YJQ4ZUXGY4Dl9IV27+5BwdQisODPXbWer2fPXbzhD67je7XkIXcdM42y6SKgD91RY6ZAMCiSmbvkS3KfZG3bSwi27Oe4NcXHY7E9dvYWJcfb0qZnEod+wVKGuVbv/ocTx4lL9iiW5zyCosG4VypGZr/FYtfsg3X74lFIkScjJm05fucljHdOjLRNGPI8kTkhO1LJaBZq4YiMhsRfahmsxsveCvIJA+PdsR/eePmOyx1ff5MlBU/p35j6DoKivSAkuL8RvImMq4iPJxYXqly/JRAdWLrhoY+yIyQSx9Fu0hskMsvVCF4Bz8AKrFUgHSEK/SfOYwOBqERwmzFy3ja7de8TED1bIfhPn0o/AH9S6RmV2ed2w/zDBmjepX2eatX67TnfbP5IkovHuHen01RuMM+6dbFe7KhPCTqMn08Wbd2mWZ0++BxZXo4DclC+Yh7Pldhg1ia9CwTUuC4f1pfHL1zPxx7VF1+4+YD0HOZu3eRdfK9O3eT2+ugduv/AC8OvehmM2Hz1/QfUrlOLMtSCYakIUHAf0EVZlNcFXEdb+3KcN+4/wOL3aNaEdR45rSP9cr95cBWJ4QSwrFM7HV/h08p3CV/hAlugTvAyAK/TbvUldztTsE3SXKNyqYY0E4UPCLSQe6uVWh5bt3Mc6irkA2fZoVIuTlyGE4Q/Wuxd06soNbr9jvWp83dLg6Yv46h08ly1dKp5fcLFG4iccoABbZHLGwc0/cwLowbMXVK0XEnOFLm1rVeWrdDAPYeVds+cfal/nLyaj3nOWMca4rqdl9Uqs14OnL+Txzt20k5Dxd3K/LuS/ZC3HD2dOnZLqVShJfyROyDJ/8+ETk9NKRfLTiDlLaS8OfGJE50Rhp6/dZLyxZuGQAm0hlhsHG8g+jDjsqas3G7p8Ke65coUMuJv1hNzNapeCNfK7bZdjkU4JAsEQEMIq6uCwCNhy3YYrMDam4blW2f3ddiYACMsmrDvwF4QlBZYykKOcGdPQpdsP6EeQ9SIiyoeNNIgrrCeBPwM12V4TxovD96YingxugSBRb99/oncfP2qsabFixqA0yZKwSy027S/evqPAwEAmKLjPEwXuoLDgoJ/4j//2S/U3FFjbcD/qvcfPmNxh86p5LvAnjxN1qV178Z76vlD130ByQXaADcgFCBzIICxFagtUrJjRKXXSJGzFe/3+PUWLEpVSJEnAyWLUbqSwWoFk43AAlrG37z8Gta/CXYXRT40FCM8nSxSPYseIwZY9kGTIBCW4rPA31Th+14O/6UqQA/KEzT9IP/r/i35RvFix+L5bWF1hzcO1LwnjxqZMqf7guEwQafU4g8ueMdeSA37H/MFhAbBCHO/zV285oRAUC+QQV6UkSxSf2wVpR0xwWHdj4pAiTfKkfD0O7m7FOxjr67fv6f2nT0x+oTsfPn2h1+/es27g0Al33eJeT5TkCRNQtvSp6NbDp9wecAFWSIaVPFFC+vTlC1sEQfpRIAtgzgm0kiehN+8+8P2/YbmSQo9BvNRutWrCOnTWEtZttAOyD4ufepzIBA0XYOgGskUDy7QpktGjYP3GHMmWNjV9/faNPRJgXVYlXVIl2cIYQPAQ8w0XXMyNtH8kYyv/2/cfGHPoMH7P8EcKnE9wf968/6BxCUYsba6M6ShS5EhMlNX30MaMHp37h4zLmHtq3UN9BbNnpoqF89KYRaoreLQLdCxXhrRMoi/duU+fPn/hvqJ9XleCrssCEc6RIS3PB1jcoWOoH7qRJXUqvr8Vd9tmTpOS3n/8RK/ff+C7WaGfXNdP1RqFgnGgr8kTJ6RXb9/Rk1dvuF0UWG/9erSjPuNnc8ywoxbMO7gGh1ckAZOdSt+E77adjki6JQgwAkJYRREcBgF7WqeL5DAwecVjlUubXRR7AtAuAJFO2CcCjquoIO1dG9Rgl/YLN+8wAVw0oi95Tl1Iu46eNJs41o7xoos373AyJlsWWHvhFaErCZUt+xVW27DGfvv+nTMfO3rhu1kzpg13mJKAyQ61wHGXRzsEW7pkTQRcsopLsDXxlracAAFVoiX9p9P7T4a+lsSm8MiHzqbwS+PhIeA8ygnLYNOq5djlF3G3SPqD+3vHLFqt847ZiOgN4mQrFy1A3p2aswW/+TB/m2Z8hcUYsaeGXHETkXFa4llY5quXKkxLtu01KImYJfpg7TqRIVlfAiaELkixIwScZ6m0I9ClK9ZAQAirNVCWNpwKAX0XsKsSLV3leEK7KvKhsytxSGeCI+BcygnXdxBXZHmG6y/ck0Hq1K7GxuoG3F2RaEpNEOHq62hXsxiLjb73YP1Whwfoe9ZRfk9qwN2syGiOmGYpdoKAcy2VdgK6dMMaCAhhtQbK0obTIMCXrxcM//J1xPuBsNpdkQ+d3YlEOuS8pFVkLwjYAwLlDUjAhCRr6phle+izU/dBvuNOLX5HHrwQVkeWrozN6ggYYl3deviY1fsVboPy3X+dggAAIABJREFUgbMveUhvwkBAFFVUQxCwNgKGWFn5EFauubG2aHS3J8ukfchBemF2BFyy1pdrbcyOqlTolAgYcn8dPurquwMdHiT5cDq8iC07QFEgy+IrtQsChiGA69lw93J4Zf+Js/YX5mLY8OSpsBCQJVh0w44QEMJqR8KQrigXASSmMOQaG7hOOXyRj5zDi9g6AxRFsg7O0oogoB8BXLcUXsE1N8huLcWBEJAl2IGEqfyhCGFVvgxlBHaAgCHWVYc/gVbAxw13OEaLGoWiRI7Md2vqyk6K35GcBklvcLelqRlMkawFd2Xifswv377R12/f7UBjrd8F3JX5PejeTO3WgQ2SAUWO5EJfv6sTASlAocKBEfoTM3pUihwpMt9J+yHoLk/rIy8t2gMCcWLFoIEtG9Ks9dvp/tMXJnUJSblwty+Scf34GUifPlv+TlhYWGFpDa84/DfOJKkp8GVlL8EKBFy6HB4CLlnrtxeVFB0RBExAwNBL1h3+9FkBK0nUKK7k0aYx1SpTjMp3Gqgz62rCuHEooHd7ShQvDrUePp5ev/9ggnYQRXF1pWolC5Fnm8YUsGQdrdl7yKT6lPgy7tqc2LcTzd6wgzYe+DfUEEBm4aHg3bkFzVi7jRZv22vhYVpeWSNFcqHMqVPSLM+e9O+5y+QxbYGFxyTV2zMCXRvWoJJ5c1Kn0ZPpw6fPJnUVh2A50qeh6QO707bDx8hv4Wqj68NhUcqkiehH4E96/OJVuAd0+hIwiZXVaDHY74uWXyrtd+zSM7tCQAirXYlDOqNEBHDqDAtrWIWvsbloh9fYmBtsC3/YUiROQJvHD6flOw/QtXsP+U7ENMmT0qQVGylF4oRUt1wJgsv1vE27wh1ZtnSpadO4oVS4Za8wrwnp5Vab79Jt7OnL91WaWtDPlaMH0uSVm2nl3wdNrc5i75fOn4uQ6Xr9vsNmbSNr2lQ0pmdbWrx1L63fr7tutLvGz5MWbdtLCzb/bdb2Q1dmYWUN1uDC4X3pxZt31G/iHAuPyT6qz5slA+XOmI6W7zrAlmUpRPFix6IuDarT5JWb6NMX81lD140dQqev3qBR81YYBXOhHJmpfKG8tPrvf6hA9kxUpVhB6hUwg759/6GzPrGyGgWzsl+y3lKpbJyk9xZHQAirxSGWBhwZAUOsq06RQdEKH7X4sWPRoDaNyGPqQrYCDO/YnPJmTk91+49kFUuVNDEVzpGFNhw4Eq7KpUuRjHZNHRUuYe1cvxrVK1/SbIQ1VbLEtHL0IJq6aotdE1ZYlnH3Z6fRU8w6beEeC+v29+8/6Ocv3cqSOH5cWuXrQUt37LcwYbWCsgZDb45Xb3r74aPTENbeTepShcJ5qV7/kfQjMNCseqTUyvJnzUhX7tynz1+/mXUIq3w96fyN20YT1jV+g2nkvOV07vpt7hcI8MQVG+h/py+E2U99VlYc0DpFrgazStKOK7PucmnHQEjXbI2AEFZbS0DaVzQChlhX958855h31On5kCWMF4fixYpFn75+pWcvX5Op3z0Q1nKF8mhcSrUJK4hWzoxp6ej5K4QYr/hxYlO0qK5E5EJPX73RWHvUhLVIq97s9ps2RVK6+/gZ3Xr4RKOLughr1ChRKF7smIT//fL1K718+z5c3Y0bKyZlSZuSY1exiZvp2SMUYUW8LPrpGikSvXn/kT5++RJunTgggbUmMDCQXZWDW0IQnwvSh7i2L1+/0at3qv6BLAI7V1fEUv6iN+8/UPJECfjfL9+808RWZkyVgga0bEBoY/jsZfzurQePNQQzYdzYFD1qVPr24wdbDFHg7gzcQUaBB/4X12B8+fadnkDmv37xM2mSJ6HYMaLzew+fv9SMMXbMGATrK1yC0RdgpE1Yo0eNQtAlF1LFFL/7+CkERgnixqYYQf1CnChIcWAoy55u7QM2cAGHnnz5+l2DWfRoUSlmtGgUJYorPX/9hmLHiMHYov5nr96EKyPIAWOKHycWZwQf0ak5vf3wKQRhhYySxI9LkSNH5pjml29VeAYviFFMECc2jwW6gfjnGOhX9GiM6fM3b+nXz18UJxZ00pVli3qCywQ6gH8nTRCfdev5qzesD0kTxieM8dXb96HwjBYlSCcjR6I3Hz5q1i7oM9rB+5BVkoTxuT9v3n3g51AypExOrWtWpqI5s1GvcTOZsN5++EQjD5ZVtGg8F5+/fhtCTpiz6Bd0BjJG/8LzbsDvieLG4TrwvLblEhZ7jB1z5MWbtxpotcehxgJt4WBBV4GeRoviyvHIwB26oNZn6KRr5EiUInEicnEh1vvg8xLySpsiGcWOGZ1jTUFc1frpQkSJE8Qj6MzX79/p27fvPI6wDnWwXmRLm5pixYhG1+8/oqkDuoUirKgLc9XV1ZU+fv7MuhdW2T9zDM3asINW7jrAj4CwDpm5iC7duhfmO4Zcc+NU2fAVvYMxoPOmfrgNaEIeEQQMQUAIqyEoyTOCgA4ExLpKpIuFYhPWskYl3uhig9qtQQ1au+8w+cxfaVICI2yUsalVb/a0CStEBHKI/3y6taKpq7fQg6cvOB4VG0jEEGJTryasLYYGcH+weZ7cvwv5L15LGw+q4iu1CSs2qF3qV6dR81cSNvRrx3jS6AWr6Mi5yzrnBkjovCG9acyiNXTx1l1qV6sKtalVhf+tdglGnRP7dKJuY6dTsoTxae6Q3tRyaADdefxUZ52If/No3ZCaDw3gPmNcvcfN4g0ucEZdM9dtoxOXb9Dkfp3p8u17NHnVZkIsZZn8uTmGdO/xM3T84jU6e+0WVStVmP4qUYjcPP2YSKZOlpg827gxYfWasYj7gOQw2ACP692eTl+9SQu37qFJfTtxrJvfojVMVsf0aMuWbVhqQOz+u3CF/Hu1JyRgQfsgDa2qVyT3ZnVp7OK1tGjrHq4b7QAjuEmfuXaTWlavSO3r/EnT1mzVWFhBrCf168zjBNHG88t27qdth45zHQWzZaIW1StSn/GzmYSP79ORuvhNDYPohNx5YfOPGEC4KO87cZYWDO3D+MzdsIOSJUpAk/t14TqHzV7KhP/s9ds0Y1B3bn/xNtUYtAvqHN21NV29+4AWbt3NLpa9m9ShM9duaQgrDhwm9OlEq3YfpL3HzpBPt9b09v0HGrN4DQUGqlxoYZEb27M9NfXyY7Lq36sdDZm5hEkS+gUX+AYDR7HcSuTNQVMHdKUdh0/QwCnzKE7MmDS6e2sqkScHjZq7nJOMnb1+i8c6YcUGJv73njzjwx33JnXZi+DG/UfcLsjctIHdqIf/DD7MWeLdn9qMGM/jKZAtE8fjgsyg79ABxOiO7NKSGg7yYSsdvBza1a5KxXJnp65jpvLBCuYg5m63RjUpe7rU1GvcLCqWKyt1b1yLuo+dzgcAmNfLRg1k3dj17wlqVbMy1S1Xkur2G6GTvGVK/QeN692BZf3o+Usa2bkljVu2jrECRuPcO9Lhsxdp6fZ91KdZPcYLOg0LZ8HsmWmWRw86f/MOrdt7iHU8R4Y0NKRdU2ro4UMXb94NJdccGdLSgqHudPfJM46xRgwqDrqGtm9G7UdNpEpF8rMewe0X86XbmGlcBw54PNo04gMgzIPVvh48RrUXSO2yxal47uy8NqX/IznP0cYevvT5a2i3YRwOQG/+PnqKth8+RrXLlaDuDWvSrqMnNRZWzCnIz3fBKp4vOyaPogFT5tGe/07r1NeebrWpXa2q1MhjND199Zr8urelLn5TKAwnCE0d+qyseHDV7n9k3+AICAhhdQQpOsQYhLA6hBhlELZAwBDrqsO7Run4mGFzHy1aVHr68jWTR1jNsPFvMniMyclGgstZF2HF7/myZKAVowdRN79pTEQqFslHg9u6UU334Uyi1YQVm+XdQRu5plXLUetalalOH2+2CGsT1sZVytCQdk2oaCt3tlQNbNWQsqVNRW28J4RSPVgL14314rqnrNrMv2NzC5fgSSs2MWHFphZxtIu376VVf6s2dmN7tmNLTZ8JoWMdYaXZGDCU2o6cwAQgdbIktCFgCLUaNo4u3b5H0wZ25Q1xF9+pbNXC5nbXlFHkOX0RHTpzketf4TOQSWJb7wlMdEBO/ls0kdw8/JjQoOhyCcamuleT2lSt11C23FYolJf8e7ejpoPHMpEB6UXfR85bQauDNqmtalSifs3rU/5m3bk/IMMY/+wNO3nDjvHj3ycvXyffoIQxsHQhhhWkGDGssKzunDKK1u07rMERlsuFw/tQh1GT6cLNOzS8YzMmITgIQGlStRxt+ucofdKZkTeksnaqV43jlEH8cKABF/AejWtRg4E+bKlEXQNaNqS+E2fTvuNnuX6QmsrFClD5TgN0WHGJ+rdsQOUK5GECAF1DAemDhR8xrDjM8e3RlmDNbuY1lr59/86kBuP0W7Sadh45wRZI6E9P/xl048Ejltme6b7Ud8IcOnLuEvVyq0MNK5XmfsOah7LYuz89fv6KCStKlWIFaLx7Rz4kWhFkPfPu3JLKFcjNByRwI0W9J5dM4X5hnYJM1vsPoQ37j9CCLaoYYp+urSlurBhMYFX60YEKZc9MbUaMY+sx9OzM8uk0dvEaTey4LpdgEPAZHj2oWs8hbMXGujB/aB8mVe7jZxEsmP/M8afWw8cxuYe+4/cmg/1CHXLByrt2jBf5Lfx9YPTPbH8aMXc57T12mglqvQolqUo3Tz7MgUfEjkkj+QBhyXZVMi8Qv3xZM1Lr4QHsXYH2Ti+bRj7zV4SZ8Gtoh2ZUtVgBnj/Qe5BgWCRPXL7GBybQc+Qy2DbRm/I17Ubff/ygP4sXonHuHaho69689nWs+xdVKJyP3Dx9uR9TBnSlU1dusL6D1COLcMDSdaFcqfGbf8/2FD9uLJ7jqBtlQ8BQnkOIYcUzIPHQZc/pC/lQq0fj2lQybw5Ne9qLVdzYMWlkp5aUP1tGOnn5BssRBxH6ilhZ9SHkQL8LYXUgYSp7KEJYlS0/6b2NEBDrahDwej5m2ETN9OjOm+N23hP4yhLtAjc6uO1qF33XyYRFWNFmnkzpODETCFbV4gXZClShiwe9//hJQ1iLtOqlcZeDy+m/88czKbv54HEowgoymD5lMrp29yFbgxBLW75gXqrczTNUv1MmTUy7p/lwHKg6Fkw7hhWEc+eUkdTVbxqdunqT64CFsXaZYlSl++BQdTaoWIpaVKtItfuO4N8wRhwCPHnxil17d03xoZW7D9Ls9Ts07y4Y5s7XyHT0mcx/WzyiH2/+Ww0fx/+GW+rlNbPYSqUmZLoIKyy/IBYj5izn9zKn/oNl6j5+Nh0+e4kPBLBRbjHUn87fuMPPgFCN6tKS4HYNN8s/kiSiVaMH0dxNu5iwou/7ZviR+4TZtOvfk/yOdgzrH4kT0p4ZvtRj7Ay2fKLA6rdytAftOHKcxi/bQCDGODwYMmMxbfnfMbb4wlVad7KfkMq62m8wE7eJKzZy3XkypWdLZmOP0Wx1A+kZ1KoRVes1ROMC3b9FAx5b+c4DQ7n5Qy82jhvGCdaCJ8GZ46XSMxBDWLu3ThhBe4+fpXFL12lkBasYrNOthgdQjVJFqAeSfvUeSj+CrgECmYc7L0bQpUENavZn+RCEFTJ6+ea9hrAikc7Evp2ZACIpDwoOENrV/pNyu3VmQgSCenH1LPKeu5yW7djHMoJMQE6PXrjC77hVKUuNKpXW6DkILJIq1eg9VKVDLi50ee0cvqpl/LL1/DddhLV/y4aUL3N6ajZkrGbMLatXYq+Dyl092CV8z3Q/tmCCwGKsWdOlosu374eaC0VyZGUSCMKOgwCVXsRlIgz9hn7Avd8zWFZm9Bt6i4MEFL8ebSlnhrRU031YiHFMW72FJq/aFKpN/AGHF5WL5tdgAVfyTeOH8dwZNmuJRocPzxtPpTv0Y8sx5mm2oHHg/3euX51wn2m5TgP4+UGtG7MO9xg7nQ6cPMeW/UfPXoRyXMEhBg41ICdk2laX4DGscGHfOdWH5m/exYc8KGXy5yLorLo97YHhUKhG6aJUtVhBKpUvF01bs4Wmr9kSpkty8PfFyqpTTRzvj0JYHU+mCh2RS5Z6cq2NQmUn3bYhArCuImNiWMWeE09Y8/sD98c5g3uy+ywsJ7pKv+b1KFfGdCF+Amn0mbcy3I0TYgPzIOlSP1XSJe2CtmFdgLtt98Y1qXynQRzrBivI31NHUaEWv7MEg0hcXD2TevrPZMtoFyRdqlCSGnmEzBKMbL85MqTmjWDx3NmofGePUO1ig7re34uaefmzGy2K2sI4JSjpUvb0qWnd2MHUw3+mxh0TBAL/wXqjXbzaufGGu9Xw8aF+g4vykfkB5LNgFa3f9zvh1MS+Hal4nuxsFUZZ4t2PLXL9J6mscCCsV9aCsE5j11QUuP7ivsiOPr+TLoF8g5gu2LJb9R4nUIrCrpiI3wNhHduzrcbiimdAckZ1VRFWuGmCDK32HURzNqoIK2Idt0/2pjbDx9O/51XkCIR1tZ8HLd2+n+Zv/psypU5B2yaOYBdouDGjwCq83GcAW8W6jZnOljnoT8NKpejfc1do6Mwl9ChMC1FIzYdFb+OBI5rNfSSXSByjefvRE7ZS1a9Qkt15a/UdoXExhgW1USUV4VBbUNUCgdXwn7n+NH/T3yEyVc8NIqx9J85hy+Lh+ePYXR3uquoCcv9XycJUsHkPQobq0gVysWuo2kU4uNC7grD+VZ7qD/htYYWrNGKIB0xWyRaEdbx7B2o+xJ9d0lH6tahPDSuWZmsfCnTt0hoVYUVfoF9bJ3lTr4CZ7E6ufia4To7u1prdflsOC9DowpV1KsI6bqmKsLo3VSVdwrxUJ12aM7gXx+CqLbV4Tm0FLti8Ox9kwQrr07UVxyvDE0FtGdZW+Npli1G3hjXDTIgGucLSD4zVBXIEMSzQvAeTWrixgxyC0Kt1GuPAO8jkq6vgYASu77DAo4Cwbp4wjDYdOEr+S9ZqdPjI/PFUun0/DZnGD1iD4FKN9QoHEqU79OfnEWfr1a4JlS+Yh13ocSikjj0P3gccxByYPZYPQmABV5fVfqqkSyPnruBY5oOzx/LBgfqgDPqGwzZdawrqGNW1FbsL45AF+OAwZMyi1bRsx36dGAT/Iw4ha5QuEu5zxy5cZUu8FEGAEbDm5kMgdzgEhLA6nEhlQJZGgD/UpcL/UNtbZmBbfCdgM61drji9//hZYyHTJRskCAEBCv4x+x4YyIldwithEVZYDRCfmSZZEpq5bgcVzJ6JJvfvHC5hVVmbZlBb74lMzrQJK5LftK5ZiR4+e8kEp4dbLapdpqhOwgq31Q0BXkwWTl3RTVhzZkjD7q9wk0ZspL4CwgqLEJ7XLsDu0Fx/8scdr3v+p/l5Sv/O7B5duoPKmgPCCne/AZPn878NJawHZvnR7v/OsHuprsKEtUdbauqlchFGMZSwth0xQRMHrE1YQWp3TPZmt+ejF65yvUh6tdxnIF2/95B6j5vNCahgwQW57Nu8Hr1+954ae4bleh5yFoBYYGMOq5Kugjp7NanDVm118h+9hHWOPy3cspvmbNypqVKbsILUzlm/g12f1cW3e2u+h7Z4mz5MWCsUyUf1+4/SmWVXF2FdMKwPJzEKTlhhhWwxZCxdDEqgA8IKS32x1qoDDG3CigRhsP7CCqo+INDGBYQVd3ZCJqxDLi5kCGGFBRnrQdeg2E68W61kYfLt3oYKt+jJ7tWQDnRAHRMNt2RY0bU9LUBY2S160Gidyar2zfSjzQePaiznaAvW5UaVS/MBCgragNUa8bnBx6GPsMIdGu2iqAkr7hXG/coo6H9wwopvRYtqFfgABO7/CD3oUOdPDWFFvC0SeXWs9xfBRR0JmdqOGB/KE0VNWEfPX0Xr9v2+xzk4YcVhDsj6sFlLaVNQLL5OxQ76I+5Gnj24Jx+MqC3ViH1H3HXOxp10HpZo11cklwEHt/87Fl435DdnQsAWGxFnwtfBxyqE1cEFLMMzPwJKs67a6htRKl9OdsE9f/Muu2giIyqSsGiKiR0Li7C2rVWF3KqWpQYDfNiiCiurPsIKC+jf03yY3L14/TYUYUXcJCzEE5er3Ed7N60TJmGFu+/uaaOos+80dvNDwd9W+eIeVtW1Nsiai/bcx82mHUdOaCABAdCVIRTW3l5utahcx4EhDqlBOsAEdk4eSZsOHtXEeqLCpSP7s7UGVmMUQwirX482nGFUbWFFf+BumiRBXKrVxzsEeYArN5KzGENYEf+3b6Yv9Zs4V5NACZt9kPgl2/exhRVuw/tn+TExDe42DCssLMkgF9j8L962lzMXIy50le8g8luwmtbs/b2pD0vh1o4ZzPGvsBaqSRFIlVotI0pYYaXfMmEExxTC0qsusH7CygwLK/CEGykyWQc/AIDbMPoA920QOVjdYMUNnm0WljLELoLYwH08uIV1y4Th7D5rCmFNCZfgmX7kMW1hiHt44cqqxscQwtq9UU12w1dbWGHl696oFpXKn5MaBlkngQ1IGtxjq3b3Yks55I/kTxgnxl+tZCEq32mgJou1Gk/cHTrTowfV6etND5690OAM6zjwWjpyAJN3uBarC1zWkyWKz4dIKNYirFP6d2EvBM9pC7ldyC04YYV7ORI/Ib0wwhgWjehLXf2mc8Ko4AUxtrum+tCqvw+GsBxjvpwLsrCqn9l++DgnXVKX4PILXicOSBDbj3hadcbzRpXLsCt/rsadw7yLNXgdYmU1//7CoWs08Zvv0NjI4PQi4JKlXjtRIb0wyQOCgAoBsa4apgkgiXCBU9/vhxgzuARiM4XkNnAHdB83y6R7CZE9FlYCJHIJvoghXrVEnuxUrz+S6Xxn90m4EJbtOCCYS7APlWzXlze22ND1bFyLcmdOT51HT2GrFruClinG2U9x9cepZVPZGoeEKHDjQzZdWG7LdugfyssJ8XjYXHIG2CCrJPozfVB3JpTzNu2iyJEjMTkDoQZpRdwlrC3YMML1VtuqFC1qVHZjhuvl6t3/4wMAZDvFZhhWTViq0iZPQq1hnfn2nTf/G8cNZQKkvqICSY6evX7LyXxQkDDn7IrpHIu67ZDKCoKkMGUL5uaEQLBw4uoQJKnChh/xpkgKBLzgvokkMogTBsGCayHeUbuSAvNhHZppMFYR9kG0cMsejsED0d46cThboNWbecRGzh/iTou27WG3TDyDxFL/nr9MsCyhwMI1oW8naj5kLLsFg0Aha+v9p8/5dzyPOF4cAiA2D67CIOy6ritpU7MyJ+jpNHoyW3lBJkvmy8lJrGDdR5xo14Y1qGaf4awDKJ5tGrOreMUuHlp1qjRwSPumHNtcb8BIjvuFFQ6xsncePeFssqo63Kh0/pzsWgq3YjwDottnwmzOsAwX760TvTkT76Ktu1kf82TKwMmZ/rt4heqWL0EerRsz0cCVMbkypaMJfTrTzQePeCwoIIxjerSjFkPHauKK0S4srIVa9uBs2Sr5z2AXUNbJSJE4WRninhFTicMOkKAGFUtzsiLoJLLvgtiqkwaBXCIOFgcMSIKEAn1AHCticJG9Ol+WjHTr4WNa4TOISTYyFGOMiDVF4qyhs5YwBiCwfgtXczv1K5bi2MsKnQeGuq4GbSIBGRKqTVm1iYkVvBpwCIIDIsTpgjQjzhgygFV++yRVUqst/xzlPiK+FxbWpoP9+N8guxdWzWLdDAhy79Ve6RAzD71Xx5FjHdgYMIy2HvpPQxARq75vxhiq3M2D9fN/cwPoyNnLHFuMMfZuWpcqFclHJdr24eqxVkG3kRUYmGyb5M2HDkjEFLxgzuEKGxwmwSqMtRTtI0kW3G5xGIJnMB8KZc9CHUdPYt2AFwW8gbb8779Qa0qGlClosXc/ajnUX3OlFw5DsqdPQ73HqQ65DClwPweWYRXE8sLdWYogIC7BogOmICCE1RT05F2nQwBxq7CwhlXsMXbV2idSiPPcOmE4W0rUxAsbJ2yMQcYGt3HjeKnCLXuGe0dgWBiDELauUZn+LFGI78k8dPoCbTr4H129q0rQonZ1A5k7fukau2jiyowTl67xhhibK5DmU1dv8L2IaVIkoQJZM3H8GO5rLJIzC3VuUIMSxolNB0+d40RBuHrCu1MLuvnwMZNuuNbiGhlccYLrcLStooiPw9UZcPFDApifv37y9RGvP3wkj6kL+FoZbKRx/Uu2dKk51hVEE4l41O552uNHVtPpA7txjCWS+CAj6vr9RxhjEAts0mExBOlBMhcQud3/neKENkjYhHgzEBWQbliLYemB+9/j5y9p/PIN3FfE2gErZKNFXWMXreGNMMjfoFYN6fKd+0wgEPuJZDMgCSAWSEh17NI1mrZqC7uMdm1Yk7B5P3T6Ik1bvZm6NapFJfJm58zRs9bv4A05YhVhKbv7+Ckns/rx8ydff/Mj8CcNn72UsxvDzRFEATF2wBxZfEfMWaYhYXClVWFxhq9pyZ8lA8fowuKKrM648gZWPV1u1yApblXKUdcG1enCrbuc4AjEDOQVLttwBwYeIEFzNuyirGlTUpeGNfjuTyRNAln6XVSzDIcOI7u0YnKiThSFrMoFsmeiMQtXs76AKHao8xcfBqiy2tZncrr1f/9p9AjXv8we3IvjcZGx+N9zl2npjn0sa7iHLhk5gAnJ9fsP+TdcEYO7T30XrqIDJ89SvxYNKGPKFHTi8nXuZ+5M6alD7T8pftzYfKUKstLCE6FOuRJ8iIFnzly9yQdySEiUP0tGnh/ABPoCHalVtjjrEeb13I07eB40rFyGiT1csRGbjDHjd1g50T8cyIxdspZ+BgZS+cJ5mUxOWLaer9xBW5NWbmTSjgOWxlXK8iEIxtO3eX2+bxnJtXQVHKJMHdiN79wFRhdv3uErnTAPQfya/FmOMqX6g69WQcZvyBQYB/4IpDrlS3Kf0c9Z67fRzn9PUJOq5TnB1Kt37/hQRZtgVS5agA9z4H6/fNd+Wr/vELWuUYXJOQ6blm7fy4c33RvX5itycEjCJ5n/AAAgAElEQVTkPXcp5c2UgTMr40AF2MCyvnB4X54/sILCkowDAlxTA4+UBHHicKbi0PcIEyGj77heHfi3/y5cpe+BP/jqH2Qg956zjDb/c5R1y71pPapZphhfFYUxjl+6jg9htAvmtfrwcOrqzYR1G2R1yspNfCesoQV3/EK24ZX9x8/Ss9fh319saHvynMIRsPaGROFwSfd/IyCEVbRBEDAQAWywkBwD/xtWsafYVXv5LmBjBOvNL/rFcVGwLkZ1daXPX74ZiHzEH0ObuCIGm0EUVfvElklY7tR9gSzxLDbK+gq/9+uXZjMJwoP6w8pmDIsdEqHAAvT12zcm1yCl2gUZQEEqQbD1ZUZGX0HiUA+sLNoFVrjo0aJw3LCuTa++MeJ3bPhBgN9+/MgEV10wfrT94fNng9wFDWlLNZ4YjCMIMjDVhRH6g/a1MQJuIFVwKYVb5YePnzSH+BgHLKa3Hz4ON/EL6sD7wEydJEh/38OfXdAr6B8IG0gOdCC01TwKX2Hz/tOnMOMFgTfcgIFN8ALdQvwudAC/gaiAZASXl/4xhP0E6gPZMUQnddXCuhI7JocEqOegeh5iTqDfyOCtLmq3VbQJfUC7wd2hw+opyDv0HIco2gW6FCtGDPrwKWQfTMHFmHex3uHuW7VuYYz4/9AH4IT+Y8yBP3/pXYfgho9s0ijACHfs6pov0H3IEPqnK8Qg+DgYp+jR6bOWTCIyVrGyRgQtJ3/WXjYmTi4GJQ5fCKsSpSZ9tgkCSrKu2u03wW47ZhOVkkYtiADiknGHbPBsseZrThTZfFhKTUpHQKysSpegFfsvS6cVwXaspoSwOpY8ZTQWQgAWE7iK4sMcVhHrqgHgy8fKAJDkEXMgEFYCK3PULfczmAdFqcVxENBnZUUoA+JtpTg5ArIHcHIFMH74QliNx07edCIEkiaIx3cbhlUQh4U4O8SD2UOx22+C3XbMHqQmfVAOAqLIypGV9NQaCBhiZUWctvb9xdbom7RhRwjI0mlHwlBWV4SwKkte0lsbIVC+UB6xrpoDe/lYmQNFqcMmCIjy2gR2aVQxCIiVVTGisl1HZRm1HfYKb1kIq8IFKN23PAL6rKvoAbJK2tK6qphvgGI6anm9+j97VwEW5RJFDyAoSNgd2N3d3djdHSgGSCglKSAKii12d8ezu7u7uwNFRYH33bvsSiwsscDuMvO+973H7vwzd87MPztnboke1A0BsXjVbcaEvCmLQKE8uVC9bOxR9EkaoWVN2TlRud7ENqpyU6IuAmkV7yjysKrLZAk5UwcB1q4qzDN3LXWEi+g1TfwGpIlBpuoyEp3HiYBYgGKBCAQUIUApsOKKpE+5d28+fKqoGfG9QCAmAmILTtOrQhDWND39YvCKEKAfXspfGVeR5JhLXd9Vdd/HKQUDpXeQm8pC3QenaJGJ79UEAbEQ1WSihJipiEB8tKzr9h1NRQlF12qLgNiC1XbqlCG4VvGOg8QSUAaSog2NRKBMkYIoW8Q01rFRAAkycVKFoq4vMl0KzJs4BgfOXcKynQeiQhnHoLJmMsbnb0FKyz2pCnMoZNBUBNT17dTU+RDjSk4EujdvEGfzFC2YogaLIhBIMAJiK00wZJrygCCsmjKTYhxKR4CIFAWRiMu8KTV/eDVl325Zuyrj7DJ/JX7+/h0vwqqtrY0zS/1x9d4jDPWYofS5Fw0KBJSLgKa8rcpFRbSmmQiQHytpWmMr7z594bgPoggEEoyA2EoTDJmmPKBVTGhYNWUuxTiUjICiMP2qpF1V8tCV2lxcvy/GGQ0wcWB3uC5YiV8hf2L2G+nhLCZGyGpijPvPXnK9oR1b4eLt+7h054FS5RWNCQSSBwFx0koeXEWrqoYAXfK2rVcjTrEOsSvNF1UTXcij6giIbVTVZyjZ5BOENdmgFQ2rOwIiRL9yZjCu35fMRob4/vMn/vwNjZOsmhgaYGTXtqhRpgS62Hnib6ic+soRV7QiEEgmBMRJK5mAFc2qIAKNq1aIM1ghmQSfvXFXBSUXIqkUAmLbVKnpSE1hBGFNTfRF3yqLgCTYUuw3xKRdJXNgcUMccwrLFy+EAjlyICw8DEcuXoNZvZrImSUTdp08h0cv3yA8XPILlCG9HupVLIt8ObKy2fWq/w7j89fvsgYNDfTRvVl9hIWHI6uJEbYcPoWHL15DR0cHjaqUR57sWfDzdwg2HDjOOXLLFTNFrqyZsffMJeTKkgkt61TDm/efsP7AMVkwJ20tLZjmyYlShQogT7asuPXoKU5dvy2TySBDepjVrc4BoO6/eIUcmTLh8MWrCA0NU9m1KgRTFwTEyUtdZkrImXQEyCS4hoIUN2tF8KWkA63pLYhtU9NnON7jE4Q13lCJimkJAeGDk/jZzp45E1Z52OLr9x+YsWYrrt5/DNPcORFgY46Atduw+fBJ5M2eFUsmWcFr6Xomtf3aNEGnRnXQ18kX334Ec+dbpjpj2c792HrkNGqULQkP834Y4DoNr95/RJ7sWbHMxRrXHzyGpd8C6Ommg0W3dujTqhFmrd+Bk1dv4c3Hz3Ac3JNJbF9nX26zZ4sG6NS4LnrYe0ELWljpboP1B45j86GTIL9YkmnFroM4cO4ySprmxzKX8ag9yIoJrCgCgaQhIE5eScNPPK1uCJBZcFwxIEjDKoIvqdusprC8YttMYcBVtztBWFV3boRkqYSAIu0qiSVJZSP8b+RNEf2+zLQZCdPcOdDWykVWJdBhLIwNDdDD3pu1nCtcbeC7YiO2HT2N6mWKY46dBTpYu+HF2w/IlyMbDs/3QZU+o5nAEkHd7OsI/9VbIU2JsMzVGp++fmPCSqV5zcpMiikI0/HLN/izvq2bwHloL5TtPgK/Q/5gSIeW6NWyIdqMdWbtrJ/lMGTLZIx+k6ZCN50O9gR4YNWeQ1i+6yCTVD+rYRjvvwARSuFUWpGiW/VHQJy61H8OxQgSioAiLSsFXzokgi8lFNa0VV9snWlrvuMYrSCsYikIBKIhIIItJW1JSAirOfR0dTF8coCsMcueHdGhYS00Np/AZDCLsRGTUTId7t+mKcb17Ij2Vq548votf3dy8TQ0MZ/IGlUisFunOcN6+kLWyFJZ5joen74GRSGsPqMHMSG++/QF1+nVshFch/dB1b5jWOOrmy4dMujpIij4J8j8l9owSJ8BbcY5Q0tLC5NHDUCr2lVZ4+q3egt0tLX5OVEEAglHQJy0Eo6ZeELTEOihIMWNCL6kaTOu5PGIbVTJgKpvc4Kwqu/cCcmTCQFFwZZuPHyCmw+fJlPv6t9sbIR1SPsWrOGsM3g8E1b99HooXiAfShTIy9pOz1H90c5SQlipeIzsD/IVXrpjP2qVL4Xa5UvDZsZCmb+pPMLqNWogutt74cHzV3IJK/mw5suZDcUK5EV6XV3WyhYvkBetxzpzfSKolr06om+bJrj75AVsAhbi6et36j8pYgSpgIA4aaUC6KJLFUOA/FjjSnEjgi+p2ISpmjhiG1W1GUk1ebSKdRgklkOqwS86VjUEFJkDE4Gi/HH0X1H+IRB9E5GnYR3fpxMTxFZjnDmIUoC1OeZv3s3mu5VLFsUi53EywppBTw+t6lTlPKvff/6CXrp0bIId8uevrNN4EdYWjeA6og+q9pFoWM3qVUfNcqXgv2oLPn79hmmWQ1GqUH60HuPMZDWzsRG+BH1HheKF4TtuMGtkm4+0Z0ItikAgYQiIn9aE4SVqayICisyCacwi+JImzrwajEls0WowSf9E1CrWYaCYMrWaMiFsciJQpkhBlC1iGmsXIuG5fGhiEtaRHAhJahIsDWj04fNXWE8PxPDObVjb2mCYDZP/+pXLYZbtSLSzdGEN60p3O+w7cxFX7z+SdRgeFo63n7/g7cfP/JnEh5VMgufz381rVgFrWCdO/qdhbUUmwX1Rre9ofP0ejLPLZ8B2xiIcifCbmmU3CoXz5kLrMU5MilvUroIdx85ye42rVcTsCaPQzHwiXrz7kJzLTrQtEEggAuJnO4GAieqpiEDbejUVBF+6I4IvpeL8pNmuxTaqVlMvCKtaTZcQNrkRUGQOLIItxZ+wFsmXG22tJnFKmKL58zAJHeQ6DbceP8Pg9i0wtmdHdJvgyQS0n1lTDOvYCm0tJ+Hxq7eYZTsKjaqWx9/I6WTCw/H64yeuQ5rWzb7O+BUSgl4O3iwUpcCxH9QTPSd6cR9UiBhb9+2MRsNsmXSeWDQN+85cgsei1WhWozIGtmuOXNmyoPFwO6TT0cZCJ0sMcvPD37+hqFuxDGZPsEDtgZZCo57cL55oP4EIiJNWAgET1VMRAYmWtWSsEkjMgu+kooSi6zSJgNhG1WraBWFVq+kSwiYnAiLYUuLRladhNTHMiKU79yMsTEJYz1y/A/L/pWJkoI/+Zs04avD9Zy+x9/RFJo/fg39hx7Ez/HnT6pVw+tpthCOcAyJlz2QC+0E9YDbOGbmzZQGlz9EC8PT1W3wL/sm+qHrpdBH0I5jbNNDPACLNZNZL5sC3Hz9jU99Ojevg/eevHOk5vZ4uujath6MXr3Mqm7qVyiBjhgxsflymcEGcv3VP+CsnflmIJ5WOgDhhKR1S0WCKINCjecM4+9lx/Iy4GEyRmRCdREFAbKlqsyAEYVWbqRKCJjcCirSrdAt87sbd5BZDLdpXtMdTWhupSTCRzfAE5IUhP+JzywIwxN0fp6/fluFB5HSFuy0GuEzD39BQ+TgpEkwt0BVCCgTkISAWt1gX6otA46oVkSNLplgHQBpWkZNVfedXbSUX26raTJ0grGozVULQ5ERAUbAl6luYA/+bgbj2+FxZM7P5r7a2FkZ6z8LDF6/x5++/YEmK5pE0nGsmT2CyOnPtNg66lDNLJlQoXoQ1n1fuPozahPjBUQSp+F4jEBALXSOmMY0OQpFZsCQn65U0io4YdqohILbVVIM+oR0LwppQxER9jURAkTmwCLYUf45YMHcOGOrrIyw8HLrpdJiwJiaqcrH8eWCaJyd+/Q7B87cf8PTNO/maWvGDo5HvpBhUdATEQhdrQr0REGbB6j1/Gim92FbVZloFYVWbqRKCJicCisyByRRYmCvFn7Qm51zFaFv84KQo3KKz1EJALPTUQl70qxwEKPCS4pysIviSctAWrcQLAbGtxgsmVaikVVSktVGFeRAypCICZA7ctl6NWCUg7eCO45JUJ6KkPAIKf08UVkh5mUWPAgHlIyAWuvIxFS2mJAKKzIJJlrX7jqSkSKKvtI6A2FbVZgUIwqo2UyUETS4EyBy4cbUKsTYv8a25mlzdi3YVIBDj90T8wIg1kyYREAs/TU67hg1aUU5WES1YwyZc1YcjtlVVnyGZfFpF2w8U06U20yUETQ4EGletoCB6oTAHTg7c42pTZTYllREkpWdA9Kd6CIjFqHpzIiRKKAJsFpw3V6yPPX4pcrImFFNRX0UREFu2UidGq2j7AQJSpUIqGlMnBCTmwDVjFVliDnxGnYakEbKm2qaUah1rxLRpzCAod29CIlur48ApF3JQ8M8I0cXCV8c5VEeZKbVN42oV4xR97V5hFqyOcytkjoaA2FaVuiQEYVUqnKIxdUNAkU+NCLWfOjOalH3eOKMB+rVpiiMXr+HGwycJG0BSOo7oKVfWLOjZsiEaVCkHj4WrceHW/YTJAMDEMCP6tWmCQ+ev4uajp6hauhgGtW/JEZOt/OYnuD1VeKBN3eowNNDHun1HVUGcWGWgtEwNq1ZgOROSPzglBlW3UlmUKJgPK3YdQMif+KeKkidb9TIlEBYWhgu3aX0qYeGnBACiD41AoG39mqDL4tjKjmNnEhVZXiPAEYPQHATEtqrUuRSEValwisbUDQFFycwPnb/CuT9FSVkEYtvnB7RtjorFC+NvaCgo0fyWI6fw929oFOFKFSqAzb7OWL//KCbNX6FQ8PR6usieyQQv3n1Q2rm9YZXyCHSyxACXqTh55aZCGaJXKFvEFBt9HbF6z2G4Ba6ClpYWpo8fjjw5sqGrrUeC25P3AOXJzZMtC77++ImgH8FKaTO2RrS1tXF22QyE/P2LOgMtk7WvpDSeXlcXAbYjYe2/IJL2MSktgueOSPDP37/xJehHvBvLamIE0vS++fiZn6F2VnrYopRpATQxt8Pnb9/j3VbMiuHQ0dHBLNtRcF+4Cq/ef0xCW+JRgUDCEFBkFkx7O5kGiyIQUGsEBGFV6vQJwqpUOEVj6oSAMAdWndmK776un14Ph+ZNwcXb92ExZbbcAeilS4eqpYvj1uNn+BKk+FDvZTEI+XJkQ1/nKUojrDXKlcRKd7tEE1Y93YgxPHoqIzmuI/qidOGCSiOspLVd4W6LEZNn4ujFa8m+GArkygEyQyWNsaqWZjUqc+7fwC17lCZiSdP8WDN5AhzmLMPuE+fi1a4WgB0z3HDg7GVMX71F9kyubFmQL0dWXLrzkLWjSSvhqFyyKHq3agzbgEUIDY168ZO0tsXTAoHYESAfViKtsRW2bDp/RUAoEFBvBOJ7sFHvUaaY9IKwphjUoiNVQ0ASHTh2XxphDpy0GSONEJX4mFXGd19Pp6ODo4G+OHP9Dsb7L4ghIPVI2jzqOyw8PMqhPrI8VI/61NHWxuRRA5E3R1b0nzSV2wsN/UcEEjIGbS0taOtoc8NEmIkMytOwKmqTYNPWijmG6ISV0dXSioJvXJ+RYOERQJMM1coUxzJXG4z0noljl64jPCycMZNMm6RdebJKv49tbqUyRP6esKG26F/Sjkcu8upLv488nn/1/o0jSjsRctMgo68neXMfffHQ42u8JsJ1wUrcfvw8qoyxrOXoeEfHi/4uXagAVnrawWnOMuw5dV6GswRlyRxGx5LW+TY/Fxw4dxkBa7fymqK5keIYGUPJ0//uWqL/Leki4tMo2EhQWj15IkZ5z8Lnb0FJe+HF0wKBBCAgzIITAJaoqp4IxPdgo56jS3GpBWFNcchFh6qCgKIk5myW9EqYJSV0vuho3KZeDZA2qFj+PMhkZAjPRWvw7M27WJuK776uiLCSeW+7+rXQqVFtbDt2BhS8gw7rg9u3RFBwMK7cfYjC+XKjUZUKmDBzEcoVKwSLru2QPbMJXANXsXxX7z1iU1nSkl67/xhkmtmxUR14LFqNoB/SIDVRh5IzS2ZY9GjH5r+fvgbxs2N6dIhCWPPlzIY+rRrjv9MXUSBXdpDpss/S9TEwoTG0b1gLHRvWwZYjJ7F+3zGuE5mwso+rWVOQ6TERLJKzXFFTjO3VkYmHzfSF/AxpC7s1q489Jy9AN50OmtaojDkbdiCTUUbUr1QOzsN6Y8qyDbh89yGbhebPmQ0jOpvh/ZevWL7zAPJkz4I+rZtgYsBi/qxj4zq48eAJMujpYmD7Fth86GQU7WyVUsVQr1JZ9r01MsiAyqWKYfb6HShpmo/x+P3nD8b6zmXZyCSZLoxIy7fvzCUUyZcbdIm0bOd+BP/6DdJMju7Rni8dSMtYvGA+ZDE2Qv3K5RCwZqtMU6ujo80+y28/fcH7T1/QtVk9bDhwHOdv3mMuSN/9DQ1jrXzB3DlAvrSW0+YjNJqGMk/2rFjrNRHd7DxlZriEs3kXMxy/fAO//4SgZe1qWLP3CB4+f8X+uH1aN2ZMl+/cz2vDQD892tWvifX7j+HguSu8rupULAO3Ef0wf9MunLp2G3QR9vrDR3RuXBePX71lU+GOjWrj2ev3WLnnIDLo6fHYfccNxflbd7Fu3zGu8/PXb5h3NUNWY2NYTpuHPDmywrpvV3wJCsKGAydw+c4DmBga8LyEhYVj+qrNyJBeD0M6tMT1h0/wNegHOjSqje1Hz+DCrXsyius1ejBOX7uF7UdPJ/RVF/UFAolGQJgFJxo68aA6IRDfw406jSmVZBWENZWAF92mPgIiH1zyzEH5YoUR8ucP7jx5jiwmRljn5cAaPPKVi63Ed09XRFipfSKPG3wcOGjO7A07YKivj+OLpqHbBE/cf/YS2TKZYJOvExoOs2Etoswk2GmKTDyHwT3RvXkDVO1jwcFtFjpZMuEmf9LohTS6i5wtcfLqTSzc8h9/3aR6RcyzHysjrKQZW+Zmw2SMzDypkAaN/ibSF70Q2d84xRErdx/EvI27YhBW+oB8eUkjSJrhczfuch0/q2Eg09suEX6uNI43Hz5h0ba9/L113y6YvX47fv4O4UBO8kyCp1uPYKJL/d57+gIbpjhigMs05MhsgtkTLNB4uB2T2/5tmzH5I4JHpWj+PFjpYYf+zr64+/QFk6MpY4eg7iArJmlOQ3ujRtkSMBvrzPUL583FbZNP7qOXb0BE/eBcb2w+fBJ+KzdznYkDu6NFrSqYsWYbthw+CTKVXu5mi0/fgjDSaybX6dG8AYZ0aoX2li4cqGVszw5Mans7+rBG8tB8Hwx08cPtx894Pe6f44VqfUazxjJyqVOhDByH9ERXO098D/7Jmvqt0ybhyMWrMnmaVq8E95H90NLCEV+//0ClEkWw3N2WCeu0lZuZXJN2fe5EC9QfYsNEU55JcPlihXgNkpUAEcjmNSvDYXAvdLJ2w8ev31jzKs8keGjHVnxR0WaME779CMZki4GoUKwwzMY5ybTnHRrWYg3xvWcvMXfiaISGhWL0lLkICwvltbFxihNaj3HAhy/fePjDOrVGCdN8GO8X02IheXYI0apAAJzaJi6zYJHeRqwSjUAgvocbjRhs8g5CENbkxVe0rqIICHPg5JsY0hD9CgnhDjIbE2G1Z2K2as+hKJ0mZh+PD2HNlskY670dsOngCSas5Kt8YuE07DpxDk7zljNJ7dS4jowoyiOsRERI+7pq9yHWxM20G4nsmTOhx4TJMYCjqK1EHIl4PXzxmr+ngxiRN6lJMJGWpa7j0dnGAy8puBMAIobF8udFm7FOMdokzdz6CNIdG2EtU7gg1npPxGA3fxlhdRzcExVLFJER1gkDuqNVnaoY6T0LNx8+RclC+XHv6csIYiWfsJI2sGnNSmg01JY1oqT5JE1gFmNDdGpcF6v/O8yErn2DWrDu1wX1Bo+XkUvSqEqDQpFfMEXbXb/vKAdbsujeDi1rV5URVvqbCGCH8a6y8dv174Z6lcvK6ozo0oa147UHjsOfv6GsLV/iMh7pddOhj5Mvj2OVpx1uP3oG94WruR0iqzNszNFkhB1HVT44z4c1pA6zl3KqGrqIkBepuHWd6jDv2obl/xXyh7XLhxf4YrjHDI44TYWIPK0tv1WbWXtfpkhBrPKcwOa+FNmUCvlZH5jnwxGi95w8L5ewGnEk6yb479QFXjO1ypfCnAkWvBZevf8UK2El2Qk3KWEl64UDc70xxN2frQfIxL1dg1pM7g31M+Dwgims4V66Yz9rVCmo1DZ/Vxw4ewlTV2xkeXu2aMQaXrrQEUUgkJIICLPglERb9JUqCCTmoJMqgqp+p4Kwqv4cCQmTAQGKwkr/xlYoHUqCU6Ikg5zq3CSZalYqURRt69WAa+BKNlOMXOgv0n6SNjJ6OXv9Dt58kkRHjVwSQ1jpedK6DTBrhufvPsBuxsIoPopeoyOCLkXSsEr7JJNQ0sj6jR/GJKKdpUsMmZpUr8TmuqTVJG0mleiEtVnNyvAY2R/TV2+VReQ1yqgPXZ10WL7rQIw2E0tYSaNKZFuqYSWCRVpRilJLZtlEoEi7SiU2DavriH6cOqXHxJjknJ4j0pMrW2aM7NoWDauWR41+Y7m9zVOdcP/ZK9gFLJK7bEd1a8fkWaphJbno8sDC51/wLDKTdRzaC5V6juQ2RnRuw5ralhYO/DfNwRJXazab7evog79hYezTfPrabSalVCiyLpnGklkumRaTSe+Qji3x5sNnli2295rIeH+zpowdEVu6ZNgyzRk9J3rjyr2H3DblkCTN9/6zl+AeuFpGWCmqsFRzLiGFLth65DTmbdwpl7BKASIzbUqDRBcogzu0RKvRDnj57mOshLVb8wYYHYmwUjt0mZLZyIg12yZGGZEzSyZe36RNJmzIPJyIMRFW6m+Fux37Efdx9GExqO/hnc3QYtREufMmPhQIJBcCwiw4uZAV7aoMAoKwKm0qBGFVGpSiIXVCQKSzSd7ZImLZuFoFFC2QF2GhYVi28wCbR0YutI8TaSPNVvRCJsSvI8hf5O/iIqxkwkkat+gaViY6WlqoWa4kp/Ggw7rL/JVM3qjII6x6urpMXsg8k4gQmbOa5s4hl7Ca1asBm35d0dXOg01fqUQnrOT7OaZ7ezY3/fDlq0LwlUVYqSNqy7J3JyYmO4+fhbV/IPcfF2EtViAPetl7x5CzZrlSqFW+JPuI0mUEmdBKCevh+VNw6tot1mTKK9EJK2mcP34NimKK2rpudUwdNxRlug5jMkuElfx5W4125CajE1bSfp9fOZN9XFfsOii3X5p7MtMNsDEHXaJ4BK7G9ghtaOQHmtesgjE927OGlUh9mSKm2DDFgU2eyW+XCl1eULohIsgTZy6WS1hp7Wzzm4SNB05g0bb/YiWsdJlAvtGkDc2fMztfLCSGsJrVr8Fm7Z1t3GGQIT2ba9M6pPfg6MKpGDNlDvvTEmGl92epqw2/d+0tJ/GY+rZpgqbVK6P/JF+F61JUEAgoEwFhFqxMNEVbKoeAIKtKnRKtou36C0iVCqloTNUR4HQ29WvGKib5wUnN+1R9LKouHx2Qp9uYs0ZsmId/FC1rYjYeJqwLp0qiBPvNjzL8FrWqsr8hpU5Z7+2ITYdOsL8m/W2gnwFvP36GcUYDzLUfgxIF86PeYEsmJp6jBnIQpL4RGlYiOO7m/Tnwzqx127iPAJuRbA7aLuKQL+s4HKhbqSymWg5DF2s3SS5XIqyU1sZjAgZM8uVATGSmOs1qODpbu0UJPkV9yYuizIR1iiPW7T3KWjoqpPksXbiAzOSWUtys87bHEDd/zklLhbAmU9wuNu78N5mH7jp+lv0xyefUqk9nDHH1Y2JJAZIoeu0IzwAOnCSVxdW8H4oVyPQED7UAACAASURBVIteE72i4Euazh4tGrIm73fIHw6s5Ux+qf3GcL2FzpbQz5AevaMRXWlE5lHdScNaDWZjJCbQLsP7onC+XOjn9I8oDenYCn3bNEWDIRIzYzIJbt+wNlpF17Cmj9CwhoZh3xwvnL91D/YzF8d4Hehdz2xsiBdvP4DMcCnHavUyJVCz/9gYuWerlC7GxI8IK/mn0nz/N3syj5c0/lTy5sjGfrfkWzxn/Q4JYZ08EdZ+82UaVlrr++d6wXHOMsa1BKW18ZoIx9lLOa2NNEJzgO0odLfzwNPX7/iCI9DZkscpNRknH9aD0dLayNOw0vo+OH8KArfs5pzEZP5La4qsA44E+rJmfeOB4yw/pXyidXX/+UvYRFxcUGCrLMbGcF2gOGdx/PebxLzd8W9d1NQcBGhPiauQ6b0oAgGBgBwE1HGblYaxT8SECsKaCNDEI+qNAJn1xZXORgR7UO789m7dhCPE1htsxb6MFKiHcnEmJjG8hLBOw9nrt2EVjbCSptRl/goJYfVxlPiwrt/OkWVb1K6KNf8dlpE4N/P+LE/Qj2CM6dmBCUNvB2/2PyRT8ZWeE9DfeQoTYyoUnIgIQAzCCiCLkRFOL5uBvk4+Ml9S0rr6W5tjkMtU1tAaG2bE6WXTMXXZRizZLgmARGXCwO7wXrIuBuBSwkr+n3M3RBBWcyKsBdE1gowSqVzn4wAb/wWsQSPt2u6ZnhyQqFOEXyiZ185etx2fv31norTVzwVr9x3Bmj2HUapwAQ78QylNjpy/imY1q2DfmYsgbCgIT/eIYEpS4bZPd8WzN+9ZY0eabIse7dG3dRMZYSUCS5FtW4yciOdv3/Nj9K5Rv3RZQPVb1a7K/pdUGlQtzxcB1fuMZl9ZKmu97VlW88kB/PeILmYSDauUsJIPq+t46OulRx9Hb/ZrpT7JB5QCFkk13ETsiaRS320b1MTKCO0rBXAiUl9/8Hi8/xxV001Rf4n80rhJfsLz6rp5cJyzlC8OqFBAMSKfpH2+eu+hXMJKkYjJr7XhUBvW5hPx3TDFCW4LVvJFGEVRrle5HF+aNR5GgZlC2OyZcI9MWAkLinQ8bcVGboPGRs8Qjm1GO3LQJWkhLalV3y4sOwXKokLmv0RkD567DNf5K/kzGtPxxX6wnDqPA6FRIc3uku37IiIHK+vdV8eTlLLGLtpJCAL0W0z7RGyF3hm6RBZFIJDmEdCEbTUphLWI0LCm+XcgrQGg6AeSEpZLD75pDZvkGK/dgO4gH86WFvas4Ty3fCZrqIhcJrRQChGfMYNZSzl50RomwHQIr1G2FDo3qcP+kQ2qlIf9oB6c6sUtcCWnA3Ea0hvLdx/Ek1dv2KfRyMAADrOXcEAlim47Z8JoeC9dh4K5c2LzoRNwHzmAD1FEGIl0UGqShlUqYIzvbBmJlckeLtEEkknpjDVbub/aFUtjdPf2WLxtL2at284aOzL/HN+3MxPpW4+eIVtmYyYJd59ICIa0UCRcMpOeOKgHB9KhyMQZ9dNzxF0KYmU/cwlrVEl7uMBxLEfYpTYpVU3tCqXRoWFtTnty4vJNTLMahmOXbjDBz5k1M5suUwAmSn1Dzy93s+HLA1rzlPv17afP8Bw5APlyZYfLvBU4dfUWE2AqFKG2Z8tGPKZvP36wFo+0vjbTA3H80g2kT6/HUX0pEu2G/cegq5uO/SkpaJRpnlzsw0saVTJJJg0v+XraD+rJ2NB6oMi5pF2leSATXIoiTNre4gXychoaIm80V77jhvCzDnOW8gVBoTy54DKiL36HhGDX8XPQ0tbipKQ7jp/lywuX4X04eBbhNLB9c9ZAkwzR88HSGAkvSiMk1VjTuiU8KXARmbRTRN1HL14jcMsexoQ0rJTHdPmO/UxGKdIxrXfSCpH5NRW6BJk9YTQ+BwVh25HTHAwp5G8oPEcNwNq9h/Hg+WuEhYdx6ptpKzbxc0RGyYy7UdUK8Fu5iSOqEvG07tcVFM3YZf5y7Dt9SUb06b3yGDWALxMiF7qIGdiuOctLBJ3+n/x6fZdv4GpkvrzCwxZDXP057VPiiyacpBI/evFk4hFQZBbM6eVeivRyiUdYPKkxCGjKNptI0qolCKvGLGUxkHgiEFdkQmEOHE8Q41mNopiu83bAxgPHZId8Mqv8EvQ9xW7NKd8n/UNaTtK83X/6Eu8+S3xNpYV8E4vkz43r95/gx69frJmjoDXBP39xpFn6mwjs+y/fEBoaGnX0ET8iRJwpt+rzN+/x4/dvGBvo88VH5HyfJAuRLiKH95+/itlWPHGVViNT3zKFC7CmkVLJUK7X78G/mASSFjSTYUYE/fyFkgXz8SN3nr6I0ieNq1wxU3z99gNP48iTK+2Pxkiau28/fjJhpfZJQyjVkFI9Ik8UwZj6ImKsqJBms1Sh/GwK+/rDZ7km0oraoHEQmS+SLxfuPH4hI1+U1kZLW5tzwpJMFJGXTL1jK2wK3bIR57aVFh0dHRTKkwPp9fR47dAlibRICSuZ11LbObKYMLGOToZJPpqnHz9/y3I7E4409i9BEvJP2JKXbvAviTaJftOL5M/DQaQoRZQ803GpHJRvlupRCqbohSIHE0nPZGzI7ZA5t7TQJQpfAkQQWEU4x/69ppykEo+AeDJxCCgirMLiKXG4iqc0EAFN2WYFYdXAxSmGpHQEFPmvEsEgbZMoSUMgY4YMqFOpDEqZ5ud8kBSlNK4Dd9J6U+7TCn8TFFZQrjyitZRDgEzOzbuasWb54u37CjsmrTD5AU+YsQi7I4J4KXxIRSrQZRL5r85YvSWKeXHixRMvRuKxS9tPKkpvI/xY0/b6EKOPQEBTtlhBWMWSFggoRoDT2RSNI53NA5HORjGKcdcgbV62LJlw9/FzvI9HRNyk9qeM5xP0O5CgysqQTrSR0gh0blKXo/dGT8UUWQ7SaFKKGfLRPnfzDkcqjm7endJyJ6Q/Mp2/9ehpDF/ehLQRta54MRKPXdp+UqS3SdvzL0YfTwQ0ZYsVhDWeEy6qpWkEhP9qmp7+WAefoN+BBFUWeKsjArFFb448FqpDEYHJcoBMcmlZkPm4uhRK8RMaGqZEccWLoUQw01RTwiw4TU23GGxSENCEbVYQ1qSsAPFsWkBAkTmw8F9NC6tA/hgT9BuQoMppF1Mx8rSGgHgx0tqMK3O8caW3EX6sykRatKXWCGjCNisIq1ovQSF8CiCgKJ2N8F9NgUlQ0S4U/gYorKCiAxNiCQRSDAHxkqQY1BrYkfBj1cBJFUNSPgKasM0Kwqr8dSFa1CwEhP+qZs1nUkaT4D0/wQ8kRTrxrEBA3RAQL4i6zZiqySv8WFVtRoQ8KomAJmy1yiGsmoCESi4xIZQKICD8V1VgElREhATvdAl+QEUGKsQQCKgkAuKFUslpSUWhJH6spWKVQGIWfDsVJRRdCwRUAAFN2DoTTVjb9tOE4avAKhIiqDoCcfnICP9VVZ895cqXHJse5bukHKSUtzPk7x98+x4sETo5OosEBwX/oZye8nJwUrVWdaohd7YsWLxtr3JBFK0JBJKEQDK/GEmSTTycGgj0aNkobsJ6XRDW1JgX0aeGIKDMLTeRpDMpSGoVEYQ1KfiJZ9UEAUUBl4T/qppMpJLEVOa+LRWJiGOxAnmxztsB6/cdhdeStSlCWB2G9ELzmpXRfcJkvPnwKQpC5Le9f643RnrNxMkrN5WEnmhGIKAMBJLjLVSGXKKN1EKgbYNaoN/q2Mra/w6nlmiiX4GA+iOgzC1XEFb1Xw9iBKqJgKKw+TdE/lXVnLhoUqXX00X/ts0xtldHbD18Cou27MGjl6/jJbuuri6GdWqNm4+e4vD5K/F6JjGVdkx3w+lrtzF58ZoUIawD27dAg8rlYO2/AB++fIsi8qAOLfHo+SscuXgtMUMRzwgEkhEBZZ6eklFM0XSKIVCjXCnQb3Vs5ez12yDTYFEEAgKBRCCgzC1XENZETIB4RCAQDwSE/2o8QFKTKnQDf3XdfHSf4ImLt+7FW+qMBvrY5ueKtXuPIHDL7ng/l9CKW/1ccO7G3RQjrHHJlz9ndjx/+z6hQxD1BQIpgIAyT08pIK7oItkR4IvlcrH7sQrCmuxTIDrQZASUueUKwqrJK0WMLTURiIuwCv/V5J0Z8u00McqIT1+DlNKRfvr0uL5hAbrauuPynQfQTZcOmY0NoZ9ejzWM4eHhyJ8rO/t0Pn/zHn9DQ9nMrEwRU0yzGoZ9py9hy+GToHl///kL9DOkR3pdXSZ2ZEKbycgQT169kfmEZstkDCMDA4SFh+P1h48xfEUNMqRHpZJFYaivj2v3H2Gu/RgJYV20BiaGGVku8mt99f4jCAuSlfr7/ecP3n/+KsMknY4O8uXMhvBw4FdICN59/BzF/ZXaymJihL9/Q/Hu8xf8DvmDbJlMkDtbZhgbZsSl2/fx83eIrD0yT6b2qJErdx/ic9B3/o601NRWBj1dvP7wGSR/3hxZ8T34F569eaeUORKNCAQUI6DM05Pi3kQN9UBA+LGqxzwJKdUUAWVuuylMWoUPq5quOSF2/BEQ/qvxx0rZNbW1tWHVpzMTs2U79iml+eiElQiYTb9u6GfWDN5L1iLkzx+cvHoTjkN64+PXb7CdHgg9XV0UzJ0DgU5W2HHsNNb8d5gJYwY9Pcx3GIcM6fVgP2sxkznXEf2wes9h1sKO6tYOVUsXx0ivABTMnRMeowbAYfZS3H3ynMdCZNZ33DDW2h65eBWt61SHbf9u2HHsDBPWkqb5Md9xLBPp3g7eCAsLQ71K5RBgNxLLdxyAz9J13I6xoYGs3/M376JPmybImCED5m/axd+3rlsdfc2aYrj7dCa/M+1GYeTkmdDV1YHvuKEoU6QgOlq5MimmQmbT7RvWQl9HHyan/tYj4BG4GtcfPEYmw4zwGTcUVUoVhXvgKq5/9d4j+Fub48TlG5i2YqNS5kk0IhCIioAyT0oCW01FQPixaurMinGpBALK3IZTmrAWFkGXVGINCSGSDwHSmpGGNbYi/FeTD/vShQtgkfN4Jl5LlUhYb2xYgC4RGlaSnnL4rfKcAP9VmzF7/XYeUMMq5THfcRzKdRvGWlHDWEyCh3dug5Hd2mKEZwAu332AqeOGYd2+I3j36Su32dTcDl+CvoOCKnmPHsw+VgMm+bIWdIGjJWs6x/jORmhoGPe7c4Y7Tl29xYSVCpHLPNmzMmH9FaEB3RXggWOXrjNhpXZnT7DAj1+/YDtjEZPaLdMm4c3HzzCfHAATQwPsmO6OzjburBGm/rf5uaDHxMm49egZOjepB7sBXdEhgrASMd88dRKajZzAWm1q325AN34H6Bn6rEPD2vAeMwiW0+Zjz8nzLOfoHu1h0b0dynQZxlppUQQCykVAmScl5UomWlMdBGoq8GPdfvQ0W8eIIhAQCCQCAWVuw4KwJmICxCMCgTgQKFvEFGWLmsZa49D5K6AowaIoF4EsxkZo16AWujatjw0HjsVKWIlQaWvH3PmkBDC6VKRhjU5YSQu61sseFj6z8d8pCQGrRp95O6Bm/zGs4Y2NsA5s1xwjuphxPTLHlRbL3p3QoEp5dLBykX3WsVEdOAzuidajHZlgHpw3hcn4ku3/UsbIfFgjCKvf+OGsnY1MWLdNd8WpK7eYsJIFwKEFvghYsxUrdx/kvvR007G2N+jHTybTrWpXQ9txzvwd4ZU9s4lszRLGjkN6yghr9+YNMKh9C7QcZS8zKW5Rqwp8LYehxwRPJrlt6lWHl8UgdBzviocvJEGrhnZshYmDeqBiD3N8+xGRkke5S0K0lqYRUOZJKU0DqdGDp9/qckULxTrGMyLwkkbPvxhcMiOgzG1YvQirMkeezJMkmk+zCDSuVol9E2MrZCIqbmyVuzx0dLRBuF+4dQ8r3O2wMQ7C2rNFI/Q1axZDgB4TPfHt+48Yn0sIayC62LqxDysVIqxrJjtgiPs0HI2IiFutdIkIwjpaAWFtgT6tm6LpCJsoPqOBjpbQo6jEzlNkMtStWBaLJ1mjibkNk8lji/zgMGsxdhw9I6uz1c8V527ekWlY/caPiCCsXjIN67bpbjh15SYTVhMjQ5xc4g/LafOw7/TFGOOVmCyTHL5yJ0lCWHsxsSaT4AkDezAeXWzcZPWlhL63ozfOXr+DNvVqsAlyZ2tXPH0t8Vsd2rG1hLD2HPEvh6xyl4VoTSCQTAiIs0gyAZvizZIFCWlZYysUJZhIqygCAYFAIhBQ5lYpCGsiJkA8IhCIA4G29WPP7SYJuHRa4KdkBMhE9+2nL/j45SvWeDkwYV2x+yBC5ZiaZsyQHgb6+jEkoGcp0FH0klKE1c9qBHJmzYzeDl4yEYiEz7KzQFNzW77kOLbQDy4LVmDLwRMJIqw7Zrizv6iUsJ5Y7Aenucuw5dDJGOOdaWeBnFkyoZudR7wI65geHdC4esUomuHa5Utjias1etl74eLt+zLC2snaFc8EYVXy6hfNpTwCyjyFpbz0oseoCPRs2UgQVrEoBALJgYAyt8oUJ6xm/RIofgKrJwfgok2BQDwR4IBLDWrFWptMgQ+duxzP1kS1+CBQwjQ/smcywcmrNzhy7hpvB2w+dAI6WloI3LInPk3EWYcJ68ZA1iBG0bB6OWCIWyQNa5kIDWu/fxrWLdNcsH7/UQRu3s2mtRRReGC7FujTpimaDo+qYaUcpt2aNUDLURNl8vRu3QQW3dvDbKwja0sPzvflYFJzN+yQ1dnm74qzN/5pWKeMG4oi+fKgj4OXLIrv8cX+2HnsDBNWilJ8aL4vm01zwKOILZbMgsn3dkD7Fpw/ts6AcSyvtKRLp8MRg9s1jNCwWko0rGb1amB8vy5oPPTfeNo3rA2XEX3R3c4T956+kBBW837oND4SYe0UoWHtITSsSV6kooEURkCcS1IY8GTtjqxG6Lc7tkJB80QRCAgE0hYCWoUVElbxQ5C2loRmjZYDLlWvFOugbjx4DAq6JIryEHAa2gc1y0tMurS1tNgcNvjXLzx+9RZdbdw4ou3EQT3ZlFZqjpqQ3sl/88zymRg4yZcDF1GpXaE0lrnbwdxzBg6cvcSf1a9cDktcbdBoqDWna6GIwCs87EBReKcsW89BiOj5EV3NQES0/iAr/Pn7VyZKZiND7JzpgeEe03mNEIGkIEuUHsbWfwH+hoVh1gQLZDUxxgBnSRCm/LlyYMMUR5y8chPj/eZzW+Qf26lJXSaHpJVtVLUC3EYO4Dq2MwKZODsN7Q3SgpLZ79uPn2Gc0QBNa1bG5oMnWO49sz2xbu9RLNq6B2Fh4WhYtQKevH6Lh89foUeLhrAd0A3txk3Ci7fvYWSgj10zPTHOdw4u3XnAqXTIf5VS4lAQp5+/fqNL03pwGNKLZSITOyqjurfD+L5dUL3PaHz48i/dTkLmRtQVCKQeAuKsknrYK7dnEXhJuXiK1gQCmoCAIKyaMItiDLEiQAEcysYRwIG0qyLgkvIXkNRSxDCjAdZ42bNJMGkiSUFYtUxxrPN2ZM3l/WcvE9Q55TSdMm4YiubPw8Rx5pqtePD8JYgkm+bJyQTYI3AVMpsYMfnKlTUz92EzfQFH8ZUQtd44fP4KE1fKvTquVycOcPT24xcOnnTyyg2ZTLR+yASY0r9QHlfK0eq5cBVCwyQRgSl36lyHsUwwT129ia/ff6BDozoonDc3y0HaXNIIb/V3ZdL7+VsQp8tZ4GTJY5g0dzlrVgkvq75dMKh9S9x69JRJ5lA3f07LQ4Vyqq71tucIv9TH0h37WUNbvnhh2PTrgszGRrjx8Cn8Vmzk9Uz1KcLxpHnLOUJx8YL5YD9zMctN3xFZpZQ81+49gu/yDfzZ6B4dOEfsxVv3+TlRBALqhYAgrOo1X7FLq8iPVQRe0pSZFuMQCMQfAUFY44+VqKmGCJB2Na6AS4KwJu+kkraPTII56NL2f3lYiSBSOpjUKGSCSwQx+NfveHVPGlAyTyPzW9KiRi/UloF+BjbXpTalpryR61EQKjKPpu9Ji0vBnMjcN7KJL9UnXHR10uF78M+Y/UTIQc9RrllFRUsLyKivz37DPyPS6Sh6RnwvEFBfBARhVd+5iyq5IsJK+aSFZZSmzLYYh0AgfggIwho/nEQtNUUgLsLKAZeOioBLyTm1lEpm8aTx2HrkFFbvOZScXalV2zGO1uKsrVbzJ4RVRQTES6SKs5JYmUTgpcQiJ54TCGgmAnIIq9j0NXOq096oRMCl1J9z0j5mSJ8ef0NDo/iHpr5kKSuBwl1VYYWUlVf0JhBQfQTES6P6c5R4CeMKvESXzdvFZXPiwRVPCgTUEAFBWNVw0oTI8UNAEWEVAZfih6OolXQEFB6tFVZIugyiBYGAZiEgXhrNms+ooxGRgjV5dsXYBAIJRyAWk2DxQ5BwKMUTqoaAogjBZ6/flkVIVTXZhTyah0Ccu6rYcjVvwsWIkhkB8dIkM8Cp2ryIFJyq8IvOBQIqh4BWYbO+Kbjrp2BXKge1ECilERARglMacdFfXAgIwirWh0BAXREQZ5eUnrlCeXODSGtsRRIp+HVKiyX6EwgIBFIJgRQmrDRKsfGn0lynuW4VRQimgEvkCyOKQCAlEBCENSVQFn0IBJIDAXFuSQ5U42pTEWGVRAp+nNJiif4EAgKBVEJAENZUAl50m/wIiAjByY+x6CH+CCQ3YaX0O1lMjPDl23dZntj4SydqCgQEAv8QSBpBpXcxs5Ehvv4I5rRSoiQOgZ4tG8f6IGlXScsqikBAIJA2ENAq1Ca5TYKTtvGnjWkQo0wOBOIKi//u0xccPHc5OboVbaowAtXKlEBG/fT4+j0Yl+88UGFJY4pGEZfz5MiG1x8+ISwsLEaFmuVLYamrDTpYTsKdx88TPTZ12bEzGWVE42oVkT1LZpA/+pW7DxM95uR6MJORIRpXr4gsxka49/Qljl26lqCuTPPkQtXSxZAjcyZsPnQCbz5+TtDz0SubGGZEk+qVQHI9ff1W7IGxoqn4LciVNTPef/4q93KoTBFTrPSciEEuvmq3zyRpgSn54XYNanMObHnl3afPYv0qGW/RnEBAlREQhFWVZ0fIlmgE6EeOogzGVh6/fCNuZxONbuo8qJ8hPYrlzws93XQI/vUb95+9TFCqHPvBvfDt+w+s338Ue2d7o5udO7ehLoUI2vHF0/HfyfOwmb4ghthTxg3FsUvXsev4WYSHKT5wxzbuxD+Z8khWKlkUKzzs4Dp/BTbsP5byAsSjx4K5c2LTVGes2HUAM1ZviccTUauM6dkRI7q0QRcbd9x69DTBz0d/gILRbZ/hjs0Hj2PK0vVJbk8dGtDR1kZ6PV3eN+JfYn8TqL1La+bh/K27GOI6LUaT7iMH4ObDp1i37wjCw9XpjYo/OilRMy7CSv2v+U/k9k6JeRB9CARUAQFBWFVhFoQMSkeADmWkSYitSPxfnii9X9Fg8iLQpl4NzLSzQEcrF1y9F3+NGmm4zq+aDcupc7H31AX0aNmIDzshf/4mr8BKbD2djg4GtGuBwxeu4OHzV1Fabli1Ah/IaWxcEnBGTkBVJY5GOU2RlmvrdFdMW75RZQkrXZ5t9XfFzmNnEkVY6eLNe8xgpRFWWkfbprvh6MWraYawTrUaxlrqfk5TErDw4n4z+pk1w7kbd3DnSVRrhlrlSyNvjmzYeEA1L1ASAECqV5VECs4dqxzbj54ScShSfZaEAAKBlEFAENaUwVn0ksIIUITgckULxdormQOTWbAoyY8AmSGSZlMZxKhGuZJY4+WAhkPG49mbd/EWnkwrD86fgtE+s7D7xLl4P6cuFXNmyYy3iTQXVca8pBZOTFj9XTFtheYS1rYNasFH6YTVFUcvXhOENcbCTfrbkD2zCZsKi5J0BMoWLRTn77ggrEnHWLQgEFAXBJREWJO+yasLYEJO9UBAENbUmydtbS2M7NoOwb9/Q1dHB2b1a6LTeNcEme/GJn31siWx1tsBDQZb4fnb9yAiWrFEEQ42tGHfMZQvVgjVy5bAp69B2HjoBH4E/0RmYyN0alwXZBK8YPMu1oqcunoTf/78Rb6c2VG1dHFQkJS/oaE4dvEaPgd9h7aWFmqWL42i+fPg5+/fOHLhGlrWrspird93FLUqlEbhfLnx+v1H9p1sXqsKsmUywZ6T53H/2QtULFEUtSuUwdfvP7DpwHEEBQfzs/rp9VC8YH6QBUCebFnw+NUbnLxyM4ofXKG8uVCnQhl8+xGM78E/ce7mXYT8+YOmNSqjeMF8ePLqLbYePsntaWtro6RpflQvUxLQAn7/DmFCTv2SJq1upbIolC833nz4xL50zWpUQo6sWXDy8g3GISw8PMpFApk60rhLmubD41dv8eDZSzSpUYnNsA+evYxHL18jLCyc8SqQKwcK58uFrCbGyGigj+1HTuHzt+88xnqVyzE+F27ew6dvQWhTtwZuP36Gg+cuQT99esaADva5s2fBw2ev2Dw/VI5fLo3RQD8DqpcpDhNDQxgZ6OPsjTsyU+64CCvNIc1TCdP87D964vJ1ELGvUroYCufLg13Hz8jyMJcvXgilTAvg07fvuPXoCXJny4oLt+4xxgYZ0vN4qG/Cm8Zx69GzWIPpEDalCxdE7QqloK2ljWv3H8PTYiC2HTkl07BSnRIF86FI/jwwymiAD1++8tqTp/GPTlijY29ooM9tE/byCvdlmo/XlG66dLh4+x7cRw3EoXOXZYSVxkVrq1xRU9bO/wwJwdEL12TrVrp2yU+a5ptMa+89fYGHL16jXLFCKFWoAGND70aG9HqoVqY4iubNg0ev3nA//J6WLIKsxkZYT+9p8UKcsoT8aEnzbJwxI5rUrIQ82bPizLXbOH3ttsxPWzedDr9PubJlRibDjLj16Dku3bkPLS2gVvkyKJI/N4J//sKxi9fRpGZl5MmeBZdu38exSzd4jmj9Du7Qip+dvnozQ0Qy6WjroHjBvMiZNQs/8+rDJxw+fxmhof/8w/PnzI66lctxhUL46wAAIABJREFU+z9/h7CvdPCvX2hcrRKvK5q31XskZqm07xXJl4ffe8Kc3lky36f1T9jQ50Xy5UbQj2CcuHITTWtUQu7stM7u4sRlkjWmX3rq7eKq0bOiSMEitY1qzJOQQiCQEggIwpoSKIs+UhwBMgcmUhBbWfPf4RSXKa10SITl6CI/PnzTATmDni5q9hvNB76kluiElQ7HEwf1ZDI3Z/12PogSyQuws8DvkD8Y4TmdD5KVSxbDOh9HNgnef+YifoX8YR/n4V3MMGpyAJ68fgsy5XMc2hu97Sfz4Z8O5is8J+Dl2w9YsfsAk8HlHnZoOsIW5Ja22sueSeDS7XuZQPVu3QTdmjXgA+z+sxfx4fM3TLc2h46ONgZH+LmRrHUqlkH7cc5MxEimeRt3Mtmj0rxmFXRpVh+20wPxJeg7Zk8cg49fvmLSvGXInzMHVk2eiH2nL8A9cBXXH9S+JZrWrIzR3rPw+VsQKDK2ede26DVxMkJC/vCBeI23A67df4Sl2/fh3pPnqFCiCALsRqGF+QTWBEW+biQSQKSOtJb0DPlc0tjqViyLKZZD0c9xCvtRUvAq8pk1G+OIn79+Y9KIvky8rKbOY7JPBG+uwxg201256yD6tmmKDo1qo1pvC9gP6QnSnHSzcefLhHU+Dpi6fAOTfXklwHYkjly8hm2HT6FgnpxY4GSJUV4zcffJcyjSsBIB2jvHCws278bMNVuZxHdv0RDuI/ujj4MPX1zkz5UdsyaMRn+nKbx2aC1VKlkEXovXMvFYOMmKSdSSbXt5Pc+wHYknr97Ae8k6ucGvOjSqg85N6sJq2jy+OCEiuMTNBmv2HJIR1u7NG6BB1QoY5zsX6XS0sdJzAptzz9+0KwYE0QkrXbCQiavZGCcmUs7D+4KsGGhtyytkRt+nTRNY+y3gi4sCuXNwf0RypT6sI7qaoXb50hjtMxtBwT/5cmZg+xbo4+DN75FeunTwsx7BlwVr9hxGsQJ5sdTNBt3sPDgq9TJ3W76Q6mPvjT+hocidLQs2TnVmP1nfZRv4EoPf05qVMWvtNg6WQ+3SeiYSeOj8FVy//xglC+XHfMdxaDFyosxiwG5gd65Lz5F59Rpve7jNX8mXHNkyGXMbdHm1eOt/uP7gCZPzZW626Brh80sXJF5jBvEFyRA3f4bo1+8QmHc1Q9v6tdB2rBPo2ma9jyOb8Up/G+pXLochnVpjwoyFePX+I6aNH8Fr22rqXGTLbIK13o64fPcBrP3mc5tdmzXgdT7SKwCv3n3gyyLbAT3Q3c6dzVbpQotkpwsnkvXGwydM9Be7WKPzeBfcffoiqdujxj0vce2pHOu4RGobjZtyMSCBQKwICMIqFodGIhAXYaXDw/ajpzVy3KowKDo800EjOQIaRSesNN5erRrDaVgfNB1ui5fvPjAEFPSkUbWKaDTUmg/SZB5OJIyIzn+nzjMRIU3txy/f+IApLTtmeLAmzmfpOv5okYs1KpUognqDLFkDSJpCitZKWp8Nvs6sFelm687a2RplSzI5HOQyFUcuXOXnJw3vh9Z1q6PuwHEsx9henVCvclkmlKQSXe5ui2dv3sN2+gImBYcCp2LV7oOYu2EHPz9l3DDWQs1et419VDf6OrNmlAgr/f3fbC8cOHsJnoGrZWM4FOiLtXuPYMHGXUzQNkx1BmlOO1m5sJykLb2zdQlaWziwtlBe2T7djSPSDnOXHPCpHF04DUcuXsWkuctBwY7czPuxTyCR+27NG2BEFzM0HmbDdUnTtGmaM7YfOc1ku3yxwqzNpoBQdgO6o0KJwujv5MuyEPG/cvcBtxu9UDvL3G1Qd6Alf0WBt9Z62eP2k+dMJBQRVnrmcKAvNh86yYSVCl0YUKAmKWElDT2RpCGufqADMJX2DWszoaMIvYHOVqjZbwyTJir92zbD6J4d0MXajclH5EJzcmKJP19a+K+UaPOi+7ByncX+CFi7FSt2HuA6Qzq24nUsxS9ym9EJqwT7/kywSXvXtVl9mHdri8ZDJdhHLrSm9s/3wf4zl+ARcckh8WH9ZxJMlz6HF/hiw4Fj8FuxiR8nYk4m9Eu272WiXrVMcb58qT/IirXypB32GDUQY33nMJmbNcECObNmZsL6+88fXm87ZrizvzURVio0PufhfdBkmOQ9JfJH2JYrZopm5hPwNegHr+k7Wxaj9WgH3H70DNkzZ8LB+T7oZueJOxFr1d96BArkzonO4125XXqHShUugNr9Je8YyX5v2xIMdpnGRJiKPB9Wuuwxq18DPSdO5rmlNUCXB3S5RBht8XPF2Ru3Zbh5Wgxi1wbp3kD7x4t3H5iwkgZ1i58L+5bTRYW07JntxRdkfis28kcUOZgsD8hC5J+sS9HfyYcDpokSEwGR2kasCoGAQIAQ0CrUpo+K2/OquHhiHakkAiIcfupNC2ky/oaGscZPUSFyS4fqyIU0NKRdlFckhNURDQZbslaFCh1oiEA0N7djDRkVV/P+aFazCpoOt2HzRQlhdcMorwAmrHSgPrzQD2v/O8SaWWkJsLVAsYJ50WrURP5o0SRrPrz2d/aJIg4RrQ2+k3DzwRPYz1rE3xHxWefjjHqDxsr8o52H9WWT6IZDrFgOOkxT379CQviAT2Mh08rhHv6c+uTY4umwnT5f5mdLB2FKZ0NkmQ7z1Od5IqwLVrKJ6tHF/vBevBbr9x2Rybdqsj2bSxIpZsLq68x92M0I5DrU//0dy9HdzoPJr7xCQXnIVHlKBHGnOvMcx3Hgmk7jXfgRMpWlMZFcRKzJxLNGXwv+TkJYJ2Ha8g0cHTdyIezowoBIAkXQJcJKcsjTEBKp6N+uOaavkhApMrGtXKoYa4bpMwlhdYvwYT0qdyyHFkzFlsNEWCUReiWEdQJrD0nDml5PD7tmesA4owEC1mzF6t0HkS6dDlsIDGzXHN1bNGJNMpF9KqQ9DnSyQm97LzavjVzINP3E4umwC1iIHRGXYv8I61nMWL2ZNffHl0znfm4+kgR+y5M9G5ufk/Yu+i+ehLAOQRcbN1mUYIMMGdg0lbEfO5RNn6v3kWAfudD7dWyRPzwWrsKG/RJ8/gVdIh/WdTAxMsTxxf5wnrNUZmpOVgG0NsksfbDLVL4AIvPMPg5esubT6+oyOaVCgdByZcuCPvZeMsJKkYjp4sZ3mSQScc9WjTGmZwc0GyF5T2kNzHMYB9M8OdFy1AS2WpCQzaV8CXT+5l3UqVgWc+zHIGDNFnz6+o3bKVmoALKZmGC8n4QYLnO347khOXmNaGvj4Y7lGOMzGzuOSS4mp1oNjwi69O89JhxonknbamRggPW+TryeSdtJZtZkJUL4rNsrebeIYFPb0nUQmbDSBRbhvGjrf1i4ZbcMI3pnyHS+tYU9f0aE9cevXxju7hdJ1hUYOXkG9pzUPN/6GAsyER+I3/JEgCYeEQhoIAKCsGrgpKb1IUlS2tSOFQaRvy15VwgdXCnPI/l/kab15sMnsebItOnfjbVvkcujF6/hOn85a3Kil9gI68hu7fjQS9pzKooIKx1Wz6+aA99l62Q+aPTcZIvB6NC4Dkp3GsTtEGEN+fsX5p7To4giJawXb92D24IV/B0R1jVejqg3aBz7tlGJTlipXxovkVUirSO6tMXXoO8Y5uHPprjHFvtjqJuf3HydUQhr4EpkMjTEyWUzWMOzJ1IgqcBJ49nUsO6AsTLCSua9k+YuY5kSS1jJJLJM4YJoGUHmKRIq+c/SoT+LiTEse3eSkSYpYfVavEZ24JcCSIf78sWL8HgJg3G9O7FmSh5hJRNtwosIjLyiDMJK7dKadRnRDw2rVGCT0Flrt+Lj12+wHdidTWU7W7vJfFZJw7lp6iT0d56C49G0YrTeTyyZjuEe03E4QrsXnbCSzERYB07yZd9FRUUeYSXsyYeSCF5mY0NY9emC6n1GxWiKCPTJpTMYW/KnpBKdsBKBpjoW3jNZW0+FiBmZ1dI6pYsgMiEmU2FzzxlyxY0vYR3VrR1ajJS8p1LCSn7M7cY6cbvRCatZvZpwGNqLtamkyZVXiLB+Dw5m6wmp7ExYp8yWXRrII6xEyssUNkWeHFnx+/cf9GrdmC8T6EKG9q9TywJg7Tcv1iBtkQkr7QcXVs2Be+DKKNGqp1mNYAuLUhH7CRFWWldjp8yKJOsKjPSaEeUdVrQm0tL3cRFWibWUxJ1CFIGAQECzERCEVbPnN02OThFhFX4vybssyGeU/MakgYt8LYezHxf5HEYvdGiVV2LLXagswsoa1sBpbDo7Z/02mQh08C6SPy9aW/zTsCqTsJJJMGlvyGczPDwMy9wnIOj7DyasdFgmDav9zIVsjhq9RCesRvoSDavPkrVRSOEqL3sOnEO+uFINqzIIK/na/fkbytpgIsQOQ3qxzyNpw7s0rQe6fJBq+eIirHYDe3BuyhmrNkNHR4f9+uiSQh5hHdW9PYiwtRw5Qe46SQxhbVClPJa42sg0rBQQ6Pmbd0zkOzetD7eR/Zm0ksZxQLvmrMFvM9pBplmrX7k8+9ESvhdv348iV9ZMxqxhtfFfgJ3Hz/B30Qkr+TISqaVculItbFxvZHTCKsG+N8b4zOIAYZ2a1IXdgB5yCSsRL9Ke0gXQxgPHuZsYGlbDjEygJ81dii2HJMG8iMyt83bEl+8/OM+oz7ihKJQnV6wXBzEIq442ds+czAQ4soY1oYS1UbUKmGo1Al2t3Tjgl7ySWMLav21zFC2QF5MXrubAapEtCMh6gS6P/FduwvKd++X2K0/Dunjbfwjc/E/DOt/REvlyZkOb0f80rBLCOpvblGiDBWGNa/0rSm0jcrEm7++5aF0goCoIaBVqrWomwcIEWFUWh7rKIQI1qM7M0YF5va8zlm77jzWZdHinzygoSWLe9BrlSrGfaMPBVrK0NmRqyBrWCM0NjZ41rLWqoOkwWzadZJPg6W6w8JrJpndElKkd8mElzZKUIO+a6YnDF65iaoQZI/mwkgng8Ei+nNS+VMNK0UiJDFBhDau3I+oNjKRhHR5hEjzYioNOXdsQiHZjHTk6LRFQkuHD56/sK0q+hGS+SlF+PQJXcpskJxEUCnTEhHXqP5NgiQ+rN5OCyQtXyfA8vHAaVu06yKaJUh9WilRLBIzJiLY2HsTHJPjyP5NgMv88vtSfTZF3HD2D7QHuuP/0JWt3CTsKTjOsc2tU7x3JJNhvEpsrr40U4IzGc2PTQp6r52/es1nzOl8nvsyw9I0ZNKhKqWJY7mmH9uMmccRiaSGzYMJekofVjX0EKUKtvLJzpgencPFdKjFNpeBY7qMGoK+DN5s9169Sns1NKS8zXbIscLbiS4Uedh6oVLIYFrlYoe4AS15HVCgXrkWP9qz1I//iyIXMpEnrTX6fAaslJsgUjGr37MkcLXr6yk1sSk0XDf+dPAen2ZI5oUKmroRD9MsazsM6dgj7zNI6IHNtis47fto8rju4YysOHla9d0wNK6+pwKlMjL0XreE1QhruffN8OMgTzY+0zsb95MMq8bUkTSf5Qi/cvAfLduzjd4mCbJGfOL0zVCiQkrFhRg6ORPKRX2uPCZ5s6k2myIcWTsX6vUfgs0TiD04+rCO7t+NgX1INK/mNkoa17RiJhpXeq7tSk+Abd1Ewdw7snevDFwCRyT0FNJJqp5d5SEyMKXiabH3vjDAJjjDLJh93Cn5Fc07jz5ElM/bMnsxk/NyNu/zcUndbNgsnX29yU9gW4I47j57xGpdGsKZgU1Lf/LU+Dnj57iPPAxHPzX6T8PD5a9k7QW3unevN7/OMCJP2lZNJwxqEsT4SDSu/iztXsOy7T5yVu37T+ocUmTrOXKxHRC7WtL5GxPjTBgKCsKaNeU5To1QUCp9Sa4gcrCmzJOjgum6KE5MnOhCTWWnHxnVRq+9ovP30OcFCkD8oRQDuZDVJZmZs2aczerduikZDx3PKCCJFvpbDQJqwVhYT+YBNPn5kjjd50Wos2rKH+yVTPadhfdlnjcwNKfItyUf+q1LT4k3TXPhA3WCQJEiKtLDf4yxPDgwz2ltiitikRmXWvDUZZi0LxuMzbhhHnW1uLjnon1s5G5sOHmdCTNFqB3ZoiTcfPmOAsw8HcGrXsDYH1OloNYlJbanCBdm3kQ7rpLXeOdMTtx8/ZeJNpU+bpujRshG620oikRL5omis5DNHZIaIx+5Zk3H/+UuZOSeZ4p5ZMRPjfOfI1eRSu0SKiHj0sPPkSLjUz6AOLdDR0oVT5lD0ZJpbOtxTCikaS+t6NVCx23Dulz5b6+PIQYVIAxy5XFgzhwk1EToywxzaqTWniSGTTkpDEr0sdBmP6mVKsCny6/efOALvy/cfcfrqLQ7kRISUAkxF9kWO3IbXmMEcvIfIiZ6uLmz6d8XgTq0xxnsWp1QhLV6L2tUwMWARy06XFK8/fITjrCXczDIPW5y8fBMLNu1i82fSNBNpIfIur5AZM/m50jqiFEBtG9SEq/kANh+WatbokoVMkMnvkogXRUum9UgBt6KXvmZNWaNK/qOUJogiVXOqJqtJKF3EFBRxuE39mjLsoz9v3a8rz43ZaAf20Wxeqyomjx7EEa7J/JwKRQSmtdfd1oPTsTSrWRlje3dG2zGOjAkRSZpP8mkd4T6d3zEPi4Fwmr2E26TI1kTi21g4sJm3Vd8unPrl2Zu3GO4uMaen95TWEeVQpveULDFoLBRAqfEQycUQRRc+tTxA4n8aQTadh/VB95aN0GW8KwcJIysLitK7+7iE4NFapWelQZhIy31h9RyeH4rGS4WiZ1N0arrAovm4dPsBByM7cOYSXOYtR+em9TjCL10CtR5lzwSVUlX5WZujn4M3Lt15wP7WRJSlc0Tv/7fvweg5wZP7oOjQNG6S4/3nL+zTTUSeSP7fUMnesSPAg/Gi95UKadvPr54Dl3nLsGz7PrnrKa1/yLlYi8WeU50irEv367SOlRi/QECTERCEVZNnN42OTVGycUFYU25hVCheBLMmjkZXGzdOqUEksnbF0hyNlA7GCSmkjcufKweTMDLhowitlDKHgpqQCePX78F4/vYdB1AhHz/SXhC5IjJKgV0owiyRL9JwvP34iclEheKS6LVfgn5wHcqFScGc6EBOKVHo8KsFLT5g0+dEWumgTSlmTIwyIjwsnLVsFLiF8p3SgZfS31BdIkeR5aB6pLEjgkRRUk9dvcUH9BrlSuLs9TuyAEiUr5EOxqQ1evbmHUcZpX4j90mETRqEhrTOmYwy8qGNTBzpIE8XMqQtJLxITvIHfvr6HX78/ImCuXLCKKM+H/IfPH8li34beS6IBFy585D9HkkrTgTh4NlLHOyICvlG0sUDkZkbDx6zdrJf2+Z48vINY5g7R1Z+jjD+EhTERFOqpapWtgTqVSqHF2/fc9CjgrkluXQpZcqFmxJtV+RCxJii9lKKHtLmUX+UI5W0YDQ+Q4MMnEqFzHqDfkiCbkUu5J9KWlVaf4Q7tdG+UW3WUu4/fZFTo5CmkEgZaT9p3nceOysL/CXtn+aP1hmVw+evxtCESvuktUNaUWqH5o/GSSSLTMsp/y1hToUCCtG7QGmBSFNH8ywNGiZtizS9tD5JNiI6z169Ze1vxyZS7J9wOhgKTEWpdmiOyGw7ciF5KLUN+ZTTuqRx0OUMzR1pmCkgl0SeMjxnZAlA+UIJA6kvNn1P7wKRMiLLhOGRC1dYS06FNPmEMclJ64zmtWerRmyaTtFvKV8xpdOhd5JIL+FCZI2sYej9IoL37vMXJoX0nkdem6Tdb1mnGqe8oTRBhJ80Cje9X1lNjMgUAc9fv+M5ozVB7wMFfnv04hWPh7SqtD5JThov+ReXLlKQ00i9/fQFZ67dYk045UalHLB0GUKlSuniaFS1AqfBevX+A/acOI/fISHImzMbB0kjjTWNTfpekOaftP40Rro4pTRbtOZoDvLlyMrvDUUHp/GT73r+3DnYF53GK5U1xgJO4x/wBXT5UrGiQCmnHsdiLp7GoRPDFwhoFAKCsGrUdIrBEAKKfF4oSIO4kU3etUIHUyI5lEfUf+VGPhiLknoIKDS/jlaBIrwS6SCTUVEEAgIBZSCg8C1URica14YgrBo3pWJAAoFEIZCKhFVs3omaMfGQQgQkOVgzx1pPBGlQCGGSKpBGirQXHI326ctEmf4mSQDxMCOQoB02ojLFwCpTpBBWeNqxlna09yyZBk7AKhAQCCQFgQS9kUnpSKOe5ZgUNSrHOiayMCCrC1EEAgIBzUZAyzRVgi6JjVuzl1Xqji4uwirC4Kfu3IjeVRQBGWHVQvECedmEmMwYyaz4jpzoznGNQuzuKjrHQqxURkC8GYmdAArYFVuh6NFkFiyKQEAgoNkICMKq2fObJkcn8ralyWkXg04KAko8SyuxqaSMSDwrEFAxBMSbkdgJEYQ1sciJ5wQCmoOAlmnr3mq2i6qZuJqzVtRmJJQ3Mbby7tNnHDx3WW3GIgQVCCQbAsm0lSZTs8kGg2hYIKD6CKTtt4qCrlFAMHmFos0fPCt+01V/DQsJBQJJQ0ANCSsNOG1v3kmbcs1/WhBWzZ9jMUIlIJBM22gyNauEAYsmBALqikDafqviIqzk5rPtyCl1nVght0BAIBBPBARhjSdQopp6IEC3sGQSHFuh8Pdnrgt/F/WYTSFlsiKgxDOwEptK1iGLxgUC6olA2n7DmtSoBMofLa8IwqqeK1pILRBIKAKCsCYUMVFfpRHgiILV44goyDkjRURBlZ5EIVzKIKDEM7ASm0qZsYteBAJqhUDafsMoD2vhvLljnbHVew6p1WwKYQUCAoGEI6Bl2koVfVjT9uac8GkUT0gRUBQCXyQZT521kk5HB6FhYQgPV/67bWSgDy1tbfwI/sl9iKIYgczGRujWvAE6Nq4LvxUbse/0BcUPRapRsmB+jO7VEYYG+hg1OQBBwT8T9LwmV86ZNTMsenTA1sMncfHWPU0eqhhbiiKg/L0zRcVPQmeCsCYBPPGoQEBDEBCEVUMmUgxDgoAgrKq1EowNM6J/2+b49PUb1u87ij9//ypFQEq5Uq1MCQzp1BoLN+/mdquXLYlLd+6jaukSmLt+u1L6SalGDDKkh2neXHj4/BV+h/xJkW7LFSuENd6OsA9YhO1HE+gDFg7YD+mNRtUrorPlJHz9EZwiMqtDJ1XLlMBKzwlYuGUPpi5brw4iCxnVAgFBWGObJvJhJdNgUQQCAgHNRUAQVs2d2zQ5skJ5c4NuY2MrB89ewrtPX9IkNik96NoVyqBr8waYsWoTnrx6q7TuiawO7tiKCetYn9n4FRIia5vIwuTRg9F8hK3S+kuJhojUD+9qhk5WLnjz4VNKdIlShQpgva8zHGYuTjBhJUW5ZZ/OaFO/JjpZTsI3QVhlc6anmw6lCxfEg+ev8F1onlNkLWtmJ2mXoEafz3JFC4Eu2ARh1cyVLkYlEIgPAoKwxgclUUdtEBCEVTWmysQoI1ZNtscQ12lKJ2AlTfNjna8znGYvwfZo0SHTpdOBv/VIjPaeKQOCCK6Otjb/TSbJkc2G+XMt+hwIDwuDjo4OtLSAv6ExzZcjtxMWFoawaObN1BbVidwH/a2tpcWf/w0NZTm0tbVZBmqDCmlXe7dpikEdWqLPRC9QmobgX79l31N9aoOKPLNqMremQu1RP3GZReumS8dmvFTy5cyG1V4OMQhr5HFG6S/S+Zn+Vx5h5fFqa4H+iY419cn4kqwR2EkxkLdqo+AdHi7Dg9uJwJqeJ1nS6WjzHBLG0YsUv3CEIzRUgjnBqa0lmS8pXtQGfS+VjectYizycJcnHz2jnyE9aE5C/vzBz9//LlPiNZ7wcMk6TCfBSd46pD5oTPLWg2yshBe1lQwm+Kqxw6QFKQRhlc4y+a/GdRF9QFxEp4UXQowxjSOgQoRVbM5pfC0qZfhlFdzECg2rUmBW2Ijz8H4wzqgPa7/5CusmtMLQTm0wYVAPlO86VK4ZWOu61bH7xDlulqJGW/fvhgNnLuHDl68w79oWWw6fxNELV5lUtG1QC0M6tgYdeB48e4nvP3+iRe1qCAsPg/PspTIClC2zCWwHdMemA8eZgLeqWx0rdh1gv1kiTxY9O/Dnl27fx9DObXD80nXsOHoaBXLlwMTBvUAEfum2vfgdEgITI0N0aFQH7gtW4PHLNyhWIC+6NKuPTk3qwcZ/AT5++Yr7T1+y5rh+5fLo0bIRZq7dgmwmJmhaszKmr9qEz9++M6GhvojUHDh7EaULm6Jvm6bo5+QtI2aRsc1sbAinYX2x5+Q5vHr3EQ2rVmC57fwDZRrW7JlNMLZXJ6zafRB5smdFh8Z1MTFgoURTqICwZuJx1WasyRTcsm9neC9ey2bOVAhrumzYsP8o8uXMjn5tm8HCayZC/sQ0Eye/ZLuBPThdRVBwMIZ1NsO6vYdx9vodJvi9WjdB9xYNGVOymPj95w+GdGyF/WcuYsXOAxGkVAudm9RDgdw52J+0faPa+BH8Cws27eJ1MaKrGVrVrYGA1ZuRQU8PZYqaIpOhISynzkWDKuWRydgQF27cRfnihdGuYW1YTZ0rW29E/G0HdMPxyzfw9PX/7F0FWJTbFl2Cit3dXru7u7sbFTtQQVFRUqRVVMTu7u7uzmt77e6+dr/3rT3MXBhQagZBzn7f+67M/P+Jdc7/z1ln7b3PE1QpXhiHz13CvcdPZbza1auOOWu3Ytm2vdKWxAkTyJxds/sg3n34hJ4t6mPR5t0S42oWN47EE7evXwNrdh+SecrxbVa9Ah49fwmvmYt1w8i2dGxYCzNWbRKFvHj+XBg+eZ4MTfLEiTCgQwvM37gDZnHiyJxatGknbtx/FNZHTF0fJRBQayJFWKPERFSNUAhECQQUYY0Sw6AaYSgEQiKsVORUrIuh0A6+HC7AL62eDc+Zi3HmynUUyJENr9++w86jpwIpTuFtxfRhA6XMCp2sf1kElaiZwwfLePcfNUkUOpKw9X4eaGozDPfSX7UkAAAgAElEQVSfPBO1ce04NyGO9n4zhSzwmr2zxqKUeR/8++69qFmzhg/G5gPHhGzRDs0bj0lL14LZKRtUKoORA3qivIWVuMaSsFi1a4YWA13w+MUrDOzYUuJ42Ya9J8/K/XZd24FnC1buaiPxt8G5BJO07Zw+GhZOI3Dl9j0hxpMd+wvRtvT0E3Vw25QRGDxmKk5euiqkaM/MMSht3ieI+qvtw/lrNyXJEq1onpxY7O0AO7+ZQlipjM73sMPGfUexdNseuWaRtwOYqGzCkjVBjr8mOQroEkw3bZL6Iq174tPnL/C06gomd+rj6SdlLR3piBmrNmPX8dNC0uZ7DEV7ey8h3AGN/Vw+ehgu37wLx4mz5av8ObLK9Y2tnfHw2QvZCFjn54ZNB47BfdpCIaw5M2fAqrHDUaXrILx++xY5MmfAAk87NB0wTEgt3cXZ3zZD3HH68nWUKZRP2kSC6zZtAbytuyFjmlToOnw05rkPFVLbZIAzUidPhjW+rvBbtBpLt+4R3H1tLfHo2QuMnLNM2rdz2ighr65T5wtBXjVmOKau2IBZa7bA1NQEa33dcPLiFbhOWyDXF8ubEzNcBqKhlZNsdLDe1WOHC9YOE2bJnM2cLg12TR+FfM264fv374gdOzZWj3WRmOML12/LPNgy2Vvq4UYKNwByZMoAlynzpA4S1rNXbuDa3QfhfdTUfb8VAUVYtfCHpLDyubn5QG3M/NbpqipXCBgZgVjZ6pnHgLdiDOiikSdKdCleEdbfP1JcfO+f4wefuUuF4NErcdSAnrh+7wFGzF4S4QauHecuiYnaDHH7ZVkko/tmj5MY2vkbtsu1VMZIWA+euQDPGQuFlKwcPRy3Hj5GXy8/caEkEbi2YQHqWA7B1Tv3kT9HNizwsEOzgcNw99FTKadc4fz459YdvH77HjNcBuPd+w+wGT1ZviuRLzcWeTuizVA3IQxUBzs3qYPmJLD+8alU9iY79EfFztZ48PS5P2FtFOgaqrD92jVDzZ6Ddf1sV7c6bDq2QvOBw/Ds5WtsnjRC7u/jNU5U0IaVy2Lj/qNBcKGiuWOaDzo5jcDxC5fle00MqwscJ2iSLpEgbZk0Au3sPEBiS6NSXqN0MVTpZiOENeCbVN8lOH3qlChTMK8oy3ShdezRHtVKFUXNnrZS1nxPO6RPlRJdnEfi/tPnqFisEA6duRDEbZVK7dGFE2UDgYokjZ9x3Pk3xzNDmlRCAvlvqsFa2zNzLKav2oglW3bDqUcH5M2eBR0cvORrEsmtk0di9LxlmL12qxB2ElG6li/ctBNJEyWUzQlurlDZpgsxlfKUyZJgnX/dTKKULlUKHJgzDt2Hj8G+U5oNiOL5cuHZq39FYWXbSD6pgpKwMmswNzgGjJqkGxsq2Wt83WTDY/KydXLN6rGuoAfIsMlzpUy6t1/fsADlLKyEHFP1devbBfX72guhZVvnug2R68ztPIWgUkG3HjlRPAh4buX7T5/x7oNKiBXhl84fX0DUXiOlSZEcNcv8/Li6o+cuKcL6x89R1cGYjoAirDF9Bvxh/WecC+NYf2ZcyCozLgJUtkh8OjmPxJGzF6Wy+hXLYIKdFUq07Y3X794FagDdR1vXrhqkUTuOnMKdR4+DfM7MtmlSJkeNHoN+2ZEUSRPj4NzxGDR6irjBCgkwNRXVkCpZa1s3HWE9ePo8PGcukmuo8F3fuBAN+tnj0s07qFuhtJAfksTgEnbtmjEG567exAb/TLusg30iaXj26rUQVrpxthjkoru/QtGCWOjlgNq9bUUB0yisgQnrkC5tJeNxa1tXXT+rlCyC6c4D0cjaCVfv3EOLGpXF5ZkE3mXKXOz/+1ywcYuFc/2Fhd6OUtblW3elPH3CWiR3DiHa3rMWiSsq2WmCePFEDV21c38gssr7f5Z0ia7H3LQYZNFaVM7KXQZIfSSB7n27SHnEetvhE8G6A6dLmRwH541HNxcf7Dt1Tu5NFD8+lvk44/6T5+jlPlZHWEfOWSpt0xpJ4ImLV+A1c5EQwI+fPwtp1I4rXbP/uXkXF2/c1hHW3h6+2HY46LE+VOhJ4nNmyQifgb2wYvs+eM9ajHx/ZcG6cR5oNdgVZ6/eCDIH9QnrX5nSY+c0H3Rw9MbhM5rngeR4xWgXXL59D9YjJugIK4mzNsM1431vbFwg+N19/BR0hec88pq1WOJj6RKeKGECfPnyVeY3XaWpwJcrXEAyZ89YvUnItzKFwM8RiNpEVdtuRVjVHFYIKAQUYVVz4I9CQBHW3z+c3DDYNmUUurqMAokgjUfOkKA1snLElTv3AjWS8YOlCuYJ0vArt+7h6augGZ3d+nSRGMbcjS0CJeLRFsCdeMakUhk7NHcCrEaMl9hGGskk3V5JKBtaOegIK4keyYiW2AQkrDyrdGDHVoEIZ8DGnlg8BQs27pBYyODsV4S1Rs9BuHn/UbCE1aWXhSiEVDy1RqJLd9VG1o74x594Eu+ZLoOEJI6aS/VQQ9ACGhXAOW5D0WrwcFGNafqElWM0fdgg6afEneqtZfWXtvqElUTfolFtIaSLN+9C37ZNJdZXS1hZZ6pkSTFuSB+ULZRf2knypW9Uag/O8RNXaCqwNCrhS0c64dXbd7BwHPFLwsqx9F2wEvvnjMOJC5cxaMzUYMdFq7D2cvcNcg4tia1tpzaS1IsK9rJRzuJ+zDnCOFKq8i0HD5eNCn3TJ6wkvNunjkK7oR44dv4fuTxJwgSSofnek2fo4TpGR1g5j+jiK/NQj7ByY6J6qWJoPshFXK6Ds3hmcdG5cR0MsmglbsPE8K3K4BwsVjH7w+hBVLVjpAhrzJ6tqvcKASIQK6tyCVYz4Q9CQB0w/vsHM03yZDi6YCL6ePlh6+ET0iAecbPA0x4Vu/QX98aIGAnpFMcB6DJslLj2BjSqYl5W3WE3fgaSJEqAA7P9hBQxYQ+NLsFU3qgy2vpOEyK0avRwUSa15InE68bGhajvr7Cy7ZMc+ks8491H/x3PQ/LLrLR0F3374SM6OngFUSFZJwmrRcNaQjS0Ci3jXifa90cpc0uJm+3YoBb6tGmMZv5uw3T3ZBIe83o1UK+vna6LJM8ksmwLswlnS59WVDoqoZ79ukoypxLteuPlm7eBcMmTLTPWjHWDub0HzlzRqIIkrCt8XCRmki7BJMd0s+3o6C0qpbYz2szH+mOmT1iH9eoomXeHT9XEUNp3aydJjbSEtVyR/Dhy9pIkOOrfvrkkjKK78O2HgVV0KuNHFkzEQJ8p2HRA495MRZLjxhhgJqvSugTrK6x7Z/nCffp87Dp2Gox1zpA6FRpaOwZSnZkhmG7qJKxrfV3RU4+w8lgaxqCOX7xGNjq48bF+nDs2+hPW7BnTYdc0H4l11cYks43a+cC2rfF3CeZZrNxIODB7HHp7jtMR45RJk0h/qIzSTZ4uwWvGukrCpICE9ebGBajkr7DSC8G2UytU72kbiIRqx4dJqJhc6uu376hTviR8B1lKPOuy7ZrET8oUAv8h8GcRVoYwnL9+Sw2wQkAh8Acj8AcS1uj1Iv6D59Zv6VqNMsUkdutnxpgxZcZHYN8sX6z2jzdkbR0a1ES3pvVQo+dg4UF0b6T6dfrK9TA3hoSHi33GxDKRUcCjO0gu5rvboYGVgxCI3TPG4ODpC3CcMFPqjW9mhhOLJqO72xgw7uk/wnoeXrM0LsG8j7GDLIOuo2Zx4+L00qkSW7jS3/2U91HJmrRsnSRYGtSxFWr2Gixnb9IYM8q6rt29HyxhpQJWrWQxNLR2kOvpMj2sZ0chrCSwnRrWwqaDx4RwF27dXY65oTEWmGcSth7iJomVOjSohWkrNYoc42oXejqgYhdrjUtvAGNbLq6aDdtx03QutCTic92GYqjfdIkNjRsnDs6tmIFFm3bBfcYCHWF16G4uyqL+CSk2HVuiQSWewzpMCPutzYvgNHG2xIPS6AJeJE8OHWG16dASvgs1CZ8yp02N1b5usulwQW+hyU2Fv5dOxfwNO+AzT5PUiImwdk4fjY4O3jj1z9VgCWuaFMmwaaI3SrXvI3OifNECWORpD3N7Lxw5d0nKIbmrW76UEEUmPiJJJJHcekizsUJLljghzi6fgZLmfcSlmwmeGJO6atdBwYHz48yyaVi4eZcuJpvY8Vgikk1tAiUmmJq5ZrMozudXzsTEpWuFBNNIerXxwkwARTdozmkqrFP8FVbWQ5fgSl0HSOw0VdlTS6fCZfI8LN6iidulWzCzUHOzxa5LWyzbvg+3/JPPLPS0lyROE5etDTQX1B8KgSDuE1EcEkmAVrXCT1upCGsUH0DVPIWAARCIlbXun5J0SRFVA8yHaF+EIqxRYwhJqhx6tJekOD9+/A+dGteRLKuMu2QCnTPLp4vbKNW98BgVKivzZvjw8TM27D8iihNJYry4cdCwSjnJnEvjYfO9WzXGiu17JbusZevGknGXxILEiEed0PWTrpm8h4lzeMQI40fX7jmIkbOXShxg9dLFhBgwKQ4TJ8U3i4t5G3fgw8dP4JE3PIKFx9PQbZRneb55/14S7NB1s2fLhujdspEQ4ks37iBbhnRSL9UvbRImxn1Sgd5y8LhkJmayHx6XwiN3SuTPLUfZMGERMxAzNpHHoTCu06W3hah2F27cFkWWyXwcJ8wO9jxSHs1CVXPeum2iwFJ1tW7XTKdaEh+S2OGWnSQ2kwmjeKYo26KNe9WOVf6/skrdjM8cPW8F1uw+IG7TxIkqH/tF1bBvmyaw85shuIwe2EtiUk//cw2MxWWWXmLO+Ft9I5lkWxdu3ImX/75B79aNpU08KoYmCus4N2w9dBxrdx8SIjrQohWWb9sr9dPoHsv6eZwOCTnHkeo5/83MxH3bNJZ5yVjjJVv3SHwpMzZTYWV24e8//ofdx0/LEUA9WzaQdvrMWy7ZfhkT7NqHON0UhZhjwXp5JBHd1XlcEPvpNn0hbj94LGPYvXl9zF+/XdrRu3UjnLp0TZKBsZ0cV2vzZjh75aY8Ex8/fYZ5/eqwNm8uCaRGzVkm8bhU2B17mMvcunr7PhLEjydkmxmvh1ta4NGzl5KFOVWyJBLbPGj0VJlHyhQCQRGIPmsmIazVQiCs15TCqma5QuBPRkAR1j95dGNg335FWJlZk+c6KoscBEgiqE4xQQwJTMDlEWMZOR5chEfEmCE1Z+aMQkQYCxpceWwH1bckCRPi1sNH+Pbte7iqZDlZ06eVI1SkP3qSIxdVJKNUw3h2qNZIWOkS3GLQcCGUVEaZ+Ef/frM4sZEjc0Y8fPZcsg9rjX1knCozEfOYHO19bA/7TYKVPVN6PHn+StTZXxlJOtW9l/++FVLNo3D474BtoWqXLnVKcd2lCzQz/obWiAGv18ZYcnOCmwn8jGeDsu85MqXHv+8+BIthwHrYv3QpUyBhfDPcfvQk0LhpCeuoOUtFRcyQJqWcgcux1V+GEx8mf3r28t8Q8dHWz7qTJkqAt+8/Stv5N7NOcwy05fOzjKlTwsTUBPcePws22VWQ/qRKgQRmZkIi6U4eHpPnKn0a2QgiUdWOHUnzh0+fkCldatmM4VFNPMpJmUIgeAT+HMLKdz89ZpQpBBQCfy4CirD+uWMbI3umCGuMHPYo3Wm6DFMta2bz37E2UbrBxmqcAdfHVNPX+bnLmbKL/F2Qtc02YDXGQkKVqxCIAghEnyclJIVVEdYoMJ1UExQCRkZAEVYjA6yKj1wEFGGNXLxVbb9GgDG13tbdReFbunUPNu0/Kq7JMdIMtD6m4syYaItGtSWbMWNDtYmkYiSuqtMKgXAhYKAHMlx1h+0mRVjDhpe6WiHwJyIQjQlr9HnZ/okTJ6r2SRHWqDoyMbNddNk1NTXR5DiJFUtcNMPrChrtETTQK5suy0xyJK6w/APA56/foj08qgMKAeMjYKCH0PgNDVSDIqyRDLiqTiEQBRGIlbVuu+j5BjM6mAoWo0NshApqlCn+0yzBmhhWTUIWZQoBhUAkI2DEV6oRi45kkFR1CoE/AQHDPpGKsP4Jc0L1QSEQMQQUYQ0WP8O+bCM2ROrusCCgCGtY0FLXKgSMiEAkvkYjsSojAqaKVgj8KQgY9olUhPVPmReqHwqB8COgCKsirOGfPVHwTkVYo+CgqCbFTAQMu2YNgqGRi4+ZY6Z6rRAwCAKGfToVYTXIoKhCFALRGgFFWBVhjdYTWL/xirD+UcOpOhOdETDsmjUQEkYsOjojrtquEIgiCBj2CVWENYoMq2qGQuA3IqAIq9q3/43Tz/BVK8JqeExViWFHIGmihEiaOCHimMbG7YePdWeZxjczw6cvn6F3hGuYK4htaipng379FsWTDRl23arDyUjFhnkc1A0KAYVAcAgY9glVhFXNMoWAQiBW1joxNemSYV+oaipFDQSEsKZM/tPGLN68K2o0VLUizAiYmMQC/8cnlxlimSBW++8wF2bkG+KZxcUMl0HIljE9Gls54NWbdzCLGwdHF07C5oPH4Dh+VrhbECsWsGPaaLz7+BFN+zuHu5zofGNECX907rtqu0Ig6iFg3PWUIqxRb8RVixQCkY2AIqyRjbiqz6gIKMJqVHh/W+FUFJtWrwgv6+5YsmUXVu7Yj7hxYqNZjUp48vwlpq7YEOXUxh4tGsCicR0dYWV7fW37Yv+pc1i2bU+4saSy6tSzg6i2XjMWhbsc/RuTJEqIoV3aYtfx09h97G+DlWvoghRZNTSiqjyFQEQR+L2E9fy1mzh/7VZEO6HuVwgoBKIwArGyKIU1Cg+PalpYEShbOD/+ypT+p7cphTWsiEad6xPEM8M/a+eim4sPdvoTqnKF82OhtwN6ufti59FTUaexALo0qYtuzeujkb/CGqUaF0xj6Jmwbpw7Ji5dh4WbdkS95hp3TWyU/kbDJhsFB1VoTEDAeLM9JIVVEdaYML9UH2M6AoqwxvQZ8If1XxHW3z+gWdKlQfx4Zvj2/bsuVvPbt2+49/ipuPCG1+hme2XdPHQZNgq7j5+WYpIlToSzK2Zg0tK1mLRsnZzBmzBBPFy/+wDJkiRGzkwZcO7aTfz77r1cnz5VCqRLlRImsYAb9x/h9dt3gZpjYmKCvNkyI06cOPjw6RNu3H2AHwEkvdTJk0kZVEuv3LmHt+8/Bro/X/YsKJz7Lzx//QY5M2dAx0a1hbDyuqJ5coAq5rsPH3H8wmUkS5QIKZImRoL48XD1zj2w7FxZMuLB0+e4dvcBYsc2RcEc2ZEoQTz5+8mLV1JXrqyZkCpZEjAeVosDP6eLdNYM6QSTj58/48rte3I9r2ObEyWIj1sPHyNO7Ngo8FdWcSk+f/0Wvn37jpTJkqBUgbzwsuqGNbsPYvuRk3jx7xvBkcaYXG4EUd198uI1Hj59phtLfpZN6k0oZT579S/ef/hkeMU7IpMnvJMugvdFwyZHsMfq9piLgPFmuyKsMXdWqZ4rBLQIxCDCaryXqZpOUQcBRVh//1hMdbJB+aIFhLBqjcSn3VAPXfKh8LQyOMJKInVu5UyMXbACs9dshadVV1QuUQTu0xfg7fsP6NOmiSQ9GjBqkiie1UsXg6XnOImBneY8EHPXb8WuY6fl7xRJEour7Z4TZ7Bh3xE0q1ER1UoWRf9Rk+T7VrWqoGqpIhg0ZipyZMoAn4G90N7eC6/evBUiZ9mqESoUK4R+3uMR3ywunHp2FPJKwkrCXLZQfkx1tsH6vYfhNHG2kNVRA3qhaN4ccJ+2AK/fvsfdx08xz2OoEPAfP/6HM1dvoEzBvLA2b46mNsPw8Olz5MicAXPchuDF6zdoZjNMoEycIL64G+87dRYLN+2EY4/2yJIuLaxHTABjXu26maNt3WoYMWsJnr/+F2eu3ICrZSdpl43PZGlvjswZMcfNFnPXbcOqnQfw6csXIfTliuSHdbvmsBoxAW8/fIDPwN64fPMOpq7ciB8/fqBW2RKoVa4Eho6bIUR67OA+sB45QeJ2DWrR9BUeTZtt0KFThcUEBIw309OkSI6aZYv/FESlsMaE+aX6GNMRiJWlTlvjvWViNLoK1t8x/Iqw/g7UA9fZuGp5nLt6U8gMLWGC+MiUJhV2RNBlV0NY56PLsJE6ZbFMoXxY6OWA9vaeolqybhKmoeOmY92eQ0LUuJg5ceEytk31QdP+Trhx/6G0q2vTerAyb44m/R1x99FTOPbogDIF86HFIBdRB0nM8v+VFY2tHUUx3jl9NNrYuuHOoydy/5KRzvJvu3HTkTVdWmyY6IXq3QcKIaT1aNEQnRrXQSMreyFvjMNd4+uGs1dvCGGlta5dFZ5W3dDJeSQOn7kgn01xskHpgnnRdICzqNJUFy6uniPtOnXpqlzjatkZhXPnQDMbTdKlJtUqYED7Fqjde4i0vWSBPFg2ahgsHL1x6MwFVC1ZVEiu86Q5OnffJlUrwHdIX+RtYoEvX79JsrJ14zwwcela3TWs++jCyZi4ZA2mrdwgdZGsrxrrir7efjh0+gJ8bHrh89evuj61rFUFm/YfFZXXoBZNXqnRpJkGHRpVmELAmAiERFiPnruIm/cfGbMJqmyFgELgNyOgCKtBBkAtUQwCowEKCYmwksS8//jJADWpIkKDgKmJCRpWKYeN+44EUVdNYsWCqalJkGK+fvtPmQ34pZawDh47VQgo3Vhb1qyCe0+eYtqKDVJ+/UplMXpgL1EetS6xLIPKqlvfrmjYz17nBkwVeL6HPbq6jMKBv89jy+SROHDqHDxnLpRqSTATJ4wvZLNKySIY2b8n+nj54c17jXtxn9ZNkCJpEnR2HoEBHVqgVtmSaNDPXtdkTQxrAx1hNTU1xeoxrjh//aaO3DWvURkuvS1Qt89QPHr2Qu4da9sH1UsVQ/G2vYT004X3+saF0s5d/rG7zj07oni+3DrCOsdtqKjAXrM0SZgypE4ppNZ71mJx761UvDBmuw6RtpLA0uqUL4XpwwaheJue4v4bHGHNlDY1DszxQ7fhPrpNgpRJk2C1rxu2Hz4Bz5mLRHn2su4hhHbm6k3SDqrbAV2pQzNXglwTTV+r0bTZ4RoidZNCIDIQUIQ1MlBWdSgEojYCirAaZHzUEsUgMBqgkEK5sqNQrr9+WpIirAYAOQxFkDilS5UCf/9zLchdVEOHW3YO8nmtXoPF3VXftITVzm8GDp+9gHfvP4oySDdVrZGwMg6z+cBhgXbczevXEJfg5gNdhEzRCuTIhk0TvWHjMwlr9xzC38umw3f+CszfuD1I3W3qVEPPFg1hbu+hu5/xrgzkZNwmj7CJF9cMHR29wkxY7buZC5F+8lITo0rCWip/HlTq0l/+Dg1h3T/HD3uOn8bIOUs09XMzIJaJuPVScSVhnekyGO0dPHHy4hW5JDSENU+2zNg2ZRRaDR6OE/73JUmYACtGD5dYW5Jotq9Xq0YYZNFaPqOqe9NfxQ7DVAl6aTR9rUbTZkdoqNTNCgFjIqAIqzHRVWUrBKIHAoqwGmyc1DLFYFBGoCBFWCMAnoFvZVwn3WznrN0iREbfmLgonplZkM9JKKnS6VtwLsH61/yMsGpcZluiyQAnvPFPwFQ8Xy6sGuMqMa3bDp/A0QWTsHTrbvguXBmk7pa1KsOqHd2HnYIkauLFvrb9kCF1CrQZ4qa7N7QKa3CEtWT+PKgcBsK6a8YYnLl8HYPGTAl2FMNLWP/KlAG7Z4yBub2nzmWZSZ1WUim+dkPiXzOnSyOuy3Q7pvLLcaI787NXryM+o6LhazUaNjni46RKUAgYEQEmfKP31M+MGeKf+m/4GbEZqmiFgELgNyKgCKvBwFfLFINBGYGCQv5h+1v9sEUA37DcWjBndkk81DYAiQvL/YYkrKUL5sMkB2vUtRwq7q+0mmVLYLLDAJ3quMbXXcgo3Wa1RrdgJo/iYmmO6xDU7DU4EPmmyzNdkfu0aYrWtaugajcb3b2Mke3ajMfaaGJYf+YSbAjCOslhgGQhrtTZOpArLjcNSP5DQ1jTpEiGteM8MHmZ5lgbE5NYkrn4yIJJsPIej00HjkrftNct3LgDk5evw8COreS/nz5/Qby4cXF04SRMWLwas9Zuichwa+6NRq/VaNTUiI+LKkEhEIkIhPy7rghrJA6Hqkoh8FsQUIQ13LCr5Um4oTPijSH9sB09d0klZzAi/tqiSZSG9bIQsuQ2bb58nCtLJowZbIkhvtNw+dbdMLeC5OnkkqmiIq7csS/Y+5nEyLVPZ7S2pQL430HyZnHjYp0fydhaydJLc+vTBfn+yioElXHNdPt17tURnZ1HitssXV8bVS2PJVt2wdTEFCtGu+DN+w/iQkyX5dxZM6FckQKYt34bkidJhB3TxmDYpNnYfPCYZN0dZdML5YsURB3LIZKIieR34wQvXLlzH/1HTpA2MCkTld/6fYfi0fOX8hnJZ5lCeVGmfR8hw5pMyLPQf9RErN19UK5hQqgiuXOgdm9b+ZtH0szzsMOEJaslnpdn3DCmlsrnpZt3ULtcSUxy6A8LpxE4cvai3NOseiWMG9IXFTpZ4f6TZ0hMV18fF2w5dBx+i1ahfqUy2HHkFGa52kp2Yrpi0xgPzLElxk9fvsY4276YsHQNbtzTJLOiCzHjgPefOhfmMY5OBDVg59SvQdiHWt2hEAgtAiF5TimFNbRIqusUAtEXgVhZaqssweEbPrVECR9uxr1LEVbj4hva0uPGiYMlo5yxbvdBzN+giQnNnjE9Vo4djrZD3HHtzv3QFiXX0X2YKmbWDGnw6fNX7DlxWshUQNfhjGlSo0vTunIOKeNaeUbpob/P6xRHxtJOtLeW9pjFjSNJixwnzNJlM2Y9jaqUw9Cu7XDrwWN8//4d9n4z8ei5JhlSquRJhfSlTZkC/9y8g2t372Ps/BW6flQrXQzufbti/d5D+PBJkyG3U+PaOHzmopD2ehXLoGienFLuur2H8PzVvzBvUBOJ48eXM12XbN6FkgXzok75kkJumQhq66HjMK9XEwVzZcf7Dx/lGB664PCuqMEAACAASURBVDauUl6O0uEGzKqd+4XYMrOwz6Deoua+/PeNEOl9J8+KSkpcqIzef/wMc9dvk760rVtdsLr94JGcYUssW9epit6tGuPY+X+w9+QZbDt0Qupx69tFCOnj5y/RtVk92IyapFOa6QZMFfrg6fMSP54mZXK4TZkX8aRLYZohYbjYCK9uIxQZhg6pSxUCfzYCIRHWdXsOqmSKf/YUUL1TCEAR1nBPArVECTd0Rrwx5OQMSmE1Ivy6ohPEj4ctk0dg/KLVQqi0pnWxjYw2/KwOkmn873/48u1bsJfQdTeOqakc1RJcLC3JM40Jn/SNbrQs/8uXr0L0aCSTkWWsM17cOPjy7bsQ4/CY9O9/CIIPkyuxf+x3QFyYfIrZjAVXweVreKo1/j1GfGUbsWjj46JqUAhEcQRCyv6/ePPOKN4D1TyFgEIgoggowhpuBNUSJdzQGfHGkAirOmDciOAHKJousXPc7TB1xXrsPXEmcipVtSgEfoWAkV7ZRipWjaVCQCHgj0CNMsXl2K2fmSKsaqooBP58BBRh/eUYq6VIdHsEEsaPB2aE/ZnxcHG6USozPgJmVBq/BVbjjF+rqkEh8BMEDPg6N2BRargUAgqBEBD4FWF9//EjeFydMoWAQuDPRiBWltpt1G9vpIyxgjlSYAZgXr/mLwjrQ0VYI2sgVD0KgaiEgAFfwQYsKiohpNqiEIiSCNQoU+KnCmvoCKt6YqPkwKpGKQTCgIAirGEAK2KXqhdmxPAL/d2/IqxPXrzCrmOnQl+YulIhoBCInggY8ZVrxKKjJ9aq1QoBIyJAr6mE8eMHW0PoftPVE2vE4VFFKwQiBYFYmZXCaiSg1QvSSMCGWGzEf9xCrEJdoBBQCEQHBNRrONAoKTiiw6RVbdRHoP0vvKZIWHeGuAmtZr6aVVEDAYat0bQx2WlTpJC/tZ8nSqD5/mf27sMn+YpH8b37+FH+/fTFK/k3P/uTTRFWo42uekEaDdoQCv6V+xBvVQkaftfIqHoVApGMgHoNK8IayVNOVWdYBLiQb1qt4k8LvXn/IY6EmJdCvQgMOyqqtNAgwLmbKH58OeotbQpN0rBfJQ8LTZkhXUMX+Rv3H+mI7JOXr0K6Jdp8rwir0YZKvSCNBm0IBWtS4Gf46VWKsP6ukVH1RgYCPDooeZJEePbq38ioLmrXoV7DirBG7RmqWhcCAiER1nPXboLZ/39t6kWgJprxEeBcJSGlaqr9989qJbGkWsr/0t59/O/f/Pu9v5KqvT+hv/Ia0DU+tCRYS2KpxEZnAqsIq9HmsHpBGg3aCBJWdch45I2M5iRSOdYzyhhf8rXKlcTXb99koXPp5p0o07bQNIRn3ObNmhlnr93A9++Bz3jlOazjhvQVwPuPmhia4gx+jVncOGhTpxpyZskIv0Wr8eK18Yhzvr+yonqpYkifOiUmL1uLh09fGLw/f0qBlYoXQrF8ucFzdn3mLjN6t3JnzYyaZYsjQ+pUmLF6E+48fGz0OvUr4POQJV1alC2SD7FNTHHw7/O48/hJpLdDVRh+BPi+rlm2xE8LUIQ1/NiqOyOOgJaY/pUxQ7DqaUBiSrJIImoM0qh1KdaKNXxuglNzteSV/+WpGdHJFGGN0GhFpWV4hDryR91cKNdf4P9/ZoqwGn+4qfLRjevWw0fIky0z+PfSrbvx5eu3CFdeIn9uZEqTWkjw/SdPcfrydfzvf6F7Fk1NTbDW1wOdnUfApmMrlCuSH/Ush8rxO9HF3Pp2RataVdBykAsu3rgdqNnlCufHoE5t0H/kBDx4+vy3dalS8cJY5O2I8hb9cP/JM6O1g4TEpkNLdGlaD81thuHanftGqys6FhzwqSBRnepkI+S+Xh87o3eHY9O9eX0MsmiNVoNdQ6GCGb5JubJkwhz3IWjQzx4LPO3x6NlL9PXyQ6L48fD63XvDV6hKNDgCf2VKj3KFC/y03J1HT4WCAITu98HgjVcF/pEI/IqkkggyrtqY5DQsoLKtJLHBEdjoRl5jZa6ljrUJy+AHvla9BMOPnfHu5A9c2RB+4J7+QX79xkMy/CV3bVoP8eKZYfLStTAxMcGBuX4YOHoyjp37J/yF+t8Zzywu1o/3xJt3H9De3gOfv3wNdZlF8uTAJIf+qNjJGgVzZgfnyoZ9R0JNeENdkREvzJ4xPXguIV3bP3z6HKim9g1qYvHmXb+9P8kSJ8K5VbNQvqNxCSs737p2VTj3tkDzAcNw7W4ECOsf+joP2K2hXduhaskikUJYOTZ1K5YWxb/VoN9DWDs0rIkODWqhruVQVChWED9+/A/Na1ZClnRp0MbWzYhPqSraUAhw87lw7p9vQAthfRFSnN4f+nAbCmRVTqgQIPkrnDuHrBsCmpakUrEMeS6GqiqjXCQxtQniI02K5EGeKSGv9x79lo3F0HZWEdbQIhXsdeolGCH4jHRzSIT16LmL0c4VwkhQGa3YwwsmCllduGmn1DHXww67j5/G/PXbIlynqYkJ1k/wxKs379DFeaS49obWmlaviP7tW6BaN5vQ3hKtruMPUlTIFJg0UUKcXz07Ughrq9pVMUwR1p/O08CEtS2qliwaeYS1QmmMG/r7COvgzm1AV+gm1k46fHwG9VaENRq91UIirGt3HwzFO0+t1aLRkEe5pnJNKSplSk3iJFp0Iam/ApPPFgmsPgE/d/UmmMwsKqwlArZfEdYIPRrqJRgh+Ix0M3ePfhXzwrjFkJM0GKlxMaTYmcNtkSC+GXq6jsHHT5+xbrwnhvpOC+LCGh44/iOsb4WwUjWpUrIIyhbJj3/fvsem/Ufl7xyZM8jGxNItu/HpyxdRVC0a10bl4oXhMH4mbj98Ii/lxAkSoG7FUjA1NQVjbqla7jhyUv6bNHFCNKxcTnYjV27fJ2px46rl8fc/13DozAXUr1QGVDwXbNiOtClTgAm/Ysc2xczVm2AWJ460I3fWTLj7+CkWb9qFj58/g66SubJmQsbUKeVswTzZM0ts3fELl3XKaOKECVC3QmnEiW2Ktx8+4s279zjw93mkSZ4U9SuXQ/aM6TBl+Xo89Hf7TZE0sbTz89evID4vXr/B3pNn8fnLF9lNbVC5rOCxcOMOpEqeFKUL5gXrmL9+O249CD6OJWOaVCDBp0vvuw8f5cd69a4D+PT5i9RBtbpAjmz49OUrkiRKgD3HT+PWg8fSBy1hrdqVLqgaXL59/45VO/ZLeQnjm6FexbIoli8X9h4/LQmi2MbHz19iztotQKxYqFyisJTD/9NW7dwf7A+oPmElvpnTpUH10sVkURHfzAz/3LyDM1eu4+u371JWyQJ5JGzg8fMXglWh3H9h9pot+N+PoO/0+PHMUKtcCSRJmBD/vnsvbdh/8gy+ff8hOOTLkRXF8+bCh8+fkSRhAhmnG3cfSD0VihdChaIF8f7TJ6zZeQDVShdF7myZcf7qTWw+cAz5c2RD2cL5kCpZUizbthcXr9+S+xgHXDRvTpmbaVMll7o5dm/ff0Dq5MkEq1xZM8qcSpYkEUoXyic4LdywA9fvaeqmZUidEjXLlQRd4bnzX7FYIRTNk0NHWIlV1gxphcQSqwTx4sm7kQsWjhetTOF8yP9XVhmb56/+lf4u2LAjWBWf86BB5XKIbxYX7z98RPKkSTCgQ4tACivnKj0EOBacU1du38PeE2eCfRWkTJYEzapXxMt/38qxDWzf9sMn5Nnks5g3W2aULJhH3jGcz4fPXMDVOw+kbaUK5kWfNo1lLnjOWIiL128jb/Ys6NmyoWA4YvZiqfPBk2eoXKKIPDvnrtzA2as35X5ifPLiFcEtdYpk8t5IkighVmzfiwTxzMD46Xhx4wp+z1//i/V7D+Pbt+8yr2qULS7fTVm+DtVKFZX3wPhFa+RZy5Q2NcoXLSAbbXw2j5y9hHNXb4TnVRgj7uFv+a8yqy7y3xQNGQy1XgsZI3WFFgGd228wRFVD6KJX/OevRlbrNqzvycDfBL6foopqHCtzrdbqKY6Sz6galogMi/kvzm3ji4YqqzLjIcBF2YoxrrJA23X0lFQ0d/3WIEmCwtMCDWH1wqs3JKwjZOHLXcIlI53x+u17TFm2FqcvX0PWDOmwceIIdHTwxJGzFyWO1rJ1EzStUVHiVr//+C5kd7bbUFkwTli8Gj/+9z8M6dIWRfLkhIWDp5ASktLJjjaYvWYzpq/aCC/rHrIIbtDXDnTBHdypjSxMF23aIQvpqU4DZXG9bs8hHDp9ARnSpMS2qT7o5OQtxDRbxnTYMMEbXjMWYsmWXWhUpTwcenRAi4HDdAR03NB+OHv5BhZs3C4L8U2TRqC3+xhcvHEHXZrURf8OLdHCZhiu3rknBHjpqGHYtP8IuHjj32MG9xGSwlhWGt0i7bq1x7QV66VMZiccaNEKdcqXQtWuA4IdhtGD+2DfiTPYsO+w4MtNiE6OXvj89Rva1K2OPm2aoL2dh8TKknjNcBmMFjbOePT8pT9hnYMx85Zh3vptgku/ds2kPnM7D7z89w0YizzPw17Kn7hkDXq0aAg+t0VadkXnpvWQM3NGDBk7VfqxaIQTdh39W3DWNw1h7YTmA5zFJZiEfOUYN7hMno39p84JGeR8mbp8nbSFxO7Q/ImCN8kS2z7JYQCqd7cJlrC69u0i7Z28dJ2QjN2zfOE2dT72njiN+pXLgjHFbQe7ClFkvPYCb0d0tPeUsrkQmOtpjx8/fojHwbHz/6BckQKYMdwWs1Zvwrx1W4WMdWxcG50a10FFCyvpHnGwbt8clTtbCwma5GSDe4+fypzh/G9Xv4a4QU9bvkG8FripwesbVimHyp37SxkkWfM97TF95UaZiyTBfkP7IXPaNKjXZ6hcQ7K1eIQThvhOw+EzF4VAbZ/mI/Us27YHyZMkxrHFU1DPcohs7pCMcf43snIIlrBy3nITxW/RKnl2ujati0GdWgcirFOdB2LzgaPYuP+IEPG1fh4YNHoyTl26GmRs7bqZyxmDs9dukWRRowdZwnbsNNmIIZFhfS0HuuDyrbuS5Gu5jwu6DBuJs1duIE7s2PC07gbGsdL9lwQ8tqkJRgzoiUxp06CDvafUZxIrFlb5uspmRGenkfjy9auQzRNLp2LYpDlYs+uAkONieXMiRdIkoAvqBHtrIZ58BnlkxcqxrhgxazE27D0Ms7hxQRWXmzncyDp0+jy2Th0lc4Zkd5mPCzymL5ANKsacj7e3RhtbV9y49zA8r8M//p5fEVYuqNfuPhTFMFBrtyg2IGFuDhVHkjdtRt4/QU0NLQjcHOJ7Xl9NjgrEVRHW0I5ipF+nXnoRgfxXhJW7RbtCPGg8IrWre4lAk2oV4dK7E95++AArbz+cv3bLILGVwRFW1jfLbQiK5smJsu37CLEgQb25ZQmsR0zA2t0HZFAs2zRBi5qVUbPHIPmbpGjjpBFoOXAYLvirW1Rb5nnao4Odh6ioJFZrxnnIInP6yg0okT+PlH3s/CXULl8KXICTjB44dU7KdO3TRZIAlWzbE09fvkacOLFxY9Ni2IyaKCohfwjGDbES4siFO8tf6O0kZI8Zi7Wkp6y5pRBoElYPq27wmbNU1Ekqrz6DLHWEtVSBvJjlOgRVulqLmzSNJI7taG7jLIt5LvqmuwxGdxcf7D7+t1zDTL4sJ29jC3z4FPTAcbpxM0kWSePrt++EpK7YtkeSXXHRzQ2DXm5jdJN9nZ8nzl69gWGTZusIa+vBw3HU/4xEEort00aj+3Af7D72N7JlSIc1fh7YcuAYHCfMFGLBjQCqZH8vnwGnibOwasc+Kb9v26ZoVbsaqnbVkLGApk9YLRrXQffmDVClS3/dfPPu31MIRGNrB1HXjiycDLep87Bg/TbpD0nVmHnLg5SdMU1qbJrsjbq9h4jCSBs92BIzV20SXGe7D5Vz9thPrS0fPRx3Hz/B4NFT5KMJjJkuVghlzC2FDFHp3jN7HHwXrIDv/BVyTfUyxcVtPl9jC1FwqQ53bFQHlh5jRdF2sewsimHDvppkSdVKF5O6e7uNxbZDx+WzZjUqwc/OSsaTZXAOWrZuLG7ZWrVUE8NKl2ANYeVmS6Oq5UAlXJu4jCSQpJaEPl3KFDi+dKrMgWVbdgtW3HjgBoO+Ub1c7euGSp2tRbWmca4GdAnWzG0HVOtqI23ks7x4pBP+ffcBPV1HBynTd0hfIdEDRk7Es1evZR5z7vC5mOJsg8xpU6NRPwddFvLFI51F7bT2Hi9lkZzSm4HEUmvBuQS3rVcdw3pZoGyHvuLNQA8EzgmSWHqJ0KioUmFmO5hIKkOaVOI1ws2c1ePcZEOFSi6NYQd811To2A8v37wVtZabZsXz5YZt5zao3ctWrmMG5Y2TvDBr9WZMWro2SP/VB0DT6hV0xEEfD/6WcwMhaplau0Wt8Qh9a7jByA1FLVnTxnVGRffY0PcqfFfqY8FS+LzxPfa7XIUVYQ3fWBrhLvWSMySoTar9/EeO9aizWA2JdtCy0qVKge7NG2L++q2Y5+kgBKbdUDdRnfSNClrqZMmCfP763TtZrAe5PhiFldeQtFFVsXD0kluoitzeuhRDx03Dks275DN9wsoENGNs+4o6d+eR5rgLLkw3TRwhxGvhph1CKFf7uqPHcB9sP3IyUHNIWLmopspDt1OaU08LtK1bDQWbd5G/tcTZ3m+6KKA0qkVUzmg9WzXGIItWsqjmEQ10WSTZp4KrNS7sv//QHGFTp0JpUZq0CqtFo9ro0rQ+Gvaz0/2Q0AV38QhndBk2AvtOnkWNMiUw0aG/ECutO3zLWlUw1rYvirTsJuRT37Tfs03dho3E89dv8P37d1GkDsybgGVb92D84lW623yH9JMNg2rdBugIa/mOfXVZgtnn65sW64i/lrCOX7RK4wbsb2lSJMPRhVOE0GvdW6mSkjzZ+U2DfkJofcLKdnC+dR02Uldmu3o1QLWOfWX753s5iJvyloPHMXTsNHz59lU3HgFxIOFy7NlBSBFJu3ZeUTGlUW2l+7j3zEW627i5QBfQSp2s5TOqcVQ72/on+aGquX/ueNiMmoTVO/fLNVVLFZU2FW3ZXdRcquQccxJNEqKF3o5ImSwpKnXSKLAkrNwoaTvEDaf/uSafNa5WQca4iH8Z3HQhCe3sNELXNn3CusxnmLjR9wyw8UCld0DHlijWqgdMTGJhxejh4nHA7OpOE2bLZpCWAAfEyrx+DfRq1Vi8F7QbIPqElXPVyry5uLN/8489z54pvbj0jpqzNMgcrFi8EOa4DxV1uYvTSJlL2udgx/TRsqE0fPJc3X3OvSxQr2JpIem00BLWHJkzYs04d7hMmo01uw/KhsHNB4/AOkq36y0bQa1qV8GqnQdELec7i8ZjpbgRQg+AzQePwcFvhnxOtbtp9UqorhcrP2pgb3HJpns3jeEDPP7n+Pl/xN1eWWAE5AzW6hV/CosirGrGGAIBfZdYraJK19/fRc4M0S9DlBEccSUuvyOsThFWQ4yowcpQpNVQUDJLsH4gecCyFWE1FNJBy2HMIF3gnCbMwoG/zyFj2tSY52GHr1+/oX5fuyAqK+PUhltqyF1Am7duC04G4yb4U4XVdYiUTQWPpiWsduOmSeZcmj5hZdwn3UmbDXDSHQPDBfTO6WMwZv5ycePUElYSoF3HNOqk1khYSfqo0FJxo5GwUsUt1rq7/B0cYWWsY6UShfHp81dZ/NIltcVAZ4kdpCpNgkB1NDjTJ6wDOrREvYplpA/arMF0Z6LbMRU6xkqSsJI4tRo8XBcnGRJhJWlirCFdiUkiSeCZ4IS4nl4+A2Pnr8C89Vt1TSRRa127GnI36hAsYeWFVLzpljxy9hKdwjp23nIhp1qjqnlo/gS0GeKGY/7q7K9mqz5hJVEXlW2ERmWjEZ9JjgOQo765zBHOob7tmqFf22Y4e+W6uH5qNxwC1kUS1q1FAzTr7yzKm76dWj5d1NYpy/5zVSYp5D15GnaUuoh70sSJYOGg2UjREtb+ovwflM/0CSuJYrG8ucWdnKoes+1Sha3k7zJMwkqFse1gN4nNpekT1p0zxuDSjdviYaA1fcK6b844nLh4RacGSzlVy4urbY767TVYmZpKHGrvVo1x8tIVIYjBbTxRVWT8ahNrR4nVpukTVtsubSWms9kA51Bl9+YcLF+kAOy7t5dYb7rV0s2WdnLpNCzYuAN+C1fq+te/QwtYtWuOXA07SNtDS1i50bXUR+OSTzWXhHXvyTNY5esmbtx0B+d7QKvm0b2amxKmJqZ48/49PPp1w5FzlwIRVrr61+o5ONCUWTLKGa/fvIOlh++vprT6zh+BkAjr71o4Bz9Aav0WHSeuflKv360iRlUMqTrzGMCAbtKR7SasCGuUmh3qhWeo4QiJsKqzWA2FdNByNG623qjfx07i3mgkdoyBLNpKoyBFxAxJWOmqyRgyKqy3Hz6WZlExIdmzHz8Dy7buNjhh5TmYu2f6CoE5cfGyJB5a7jNcR1ipsLauUx01ewwMFiZ9wtq2Xg1x/aQiy+RINCb6oWLXydEbB0+fDxdhZVIlxgJS4ZvrbodSBfOhfMc+ePTsBfbO9sPaPQcxdv5/brQkZjmzZJJ4R03SpTkIqLAyUc3l9Qt0irdWYdUnrPxhpMtuX89x2HLwWIhTRZ+wjhzYC+lTptQp7SzAolEdcdMs0bYneOQOk3BRvafrK0kJFcMqnfsHyThNokh33AZ97IKdt9unjxZ83abM07WTJIlJnbRu5+EhrI2qlheS3cef2HBTpVb5kmEirFT92C/OgZ8R1gVeDtLnrsNG6a6hO3WvVo1Qql1vpEyaRAgZ48TpWktFloSLLq36KmvHhrXRo2UDOULmw0eNi7k+Ye3arJ64KtfpZRvkSKbgBprz+PDZC4gX10wIOkk743pvP3iMLVNGirrMBGpac+vbBTwDWJsFPLSElfczVt2xZ0dR3OlxwDOO6TLduk5VjFu4St4FWnWXhJ4xp4x7Z2K2Nb7uOHr+nxAJK9X/rOnTyJnBykJGgO+CXyVQpHti1Eh+o9ZuIY9m1LoiOPffyCZgUQuR0LVGn+BzjUfcIsMUYY0MlENdh3rphRqqEC4M6Wgb7pSrs1gNhXbgcpj+feuUUWg6wEkUHlqZwvkxzXkgSrbrJa6XJCuMDwvOFTWkVgUmrP8da8MYVrqLdnfRLL7/U1in61zA+7RpCiqLTLBDYwwc3TqZlOXvfzRJX2qVKykJhKhwMhuwVmHt5jIqSLxUcAor3RKbU2Ft5a+wxjbFzc1LYO83QxIzdW1WX+LlCrXoKllfqa7NcLHVEVbG+a0e54G6vW3FFZJG1TpT2lS4dvdBkBhWZnBdMdYN1br2l5hZGgkak0c1tnaUTQMu+sbbWYtLsDZWl0SPyZl+5hLMuFFtXB3jPqmaD/KZjH2nzmK+p4PUwyRMjCek0X2SLrYkscERVroLLxk1DO2GaFRBLWFlLGfA446YlffE4qniIklVV2tlCuULlElZ+7mOsNo449qd+2hWvZIocuUt+urcfKmusg/sf6Y0qVEgZzZsO3RCimCyJ6qtFS366Qi/tmx6B1CpZBIlZoylUV3jjzb/ZrlUTBtbOYqrKG3T5BE4evYS3KfNl78Zw0qSzDJoTAa2f64fAiqsVEzpwqt1Cb64dq7EQy72dyFnAixm6w2isNq64czl6xLDyTCIgC7B3Pjo3boJynfoKwRd0xZr5MqcCXUth8jfvKZbs/qoYGGlI6B0waXiyKREHCPG3Go9C+jqSmLK+GD9M4AL5MyOVWNdhSxyU4PG5FD0GCDuVMPy/pVVzlAmiSbZ0BqfObpW6xvnMONlWRc9FagI0/164/6jGGvbRzIp1+oxWEckN0zwkjhqenfQSFj5PFHR1Zp9N3PZJGo92FVc85mAic8IM3LvnT1OsgRbeflJmTn4Lps2SjwtfBdolFx6RFxZv0AwYMIxuquv8XOX7ND/uQS3EKVau2mhrbtO+ZLws7MWF/OAZwazHxxHZYERCOlIm9CdwRoZqKq1W2SgbKg6As6r6HD+qKH6bahyfhfZV4TVUCMY6nLUiy3UUEXgwpAIqzqLNQLghnArF4GbJ4+UI1OWbt0tcXB0J7x+94FkBuWxFqeXz8LWQ8cCJe0JbYu46063T6qJdP+l+ydVQCpKXGhTLaVLYpZ0abB/3gTJGkxSRALLDKdUfer0GownL19LEpzhlp2FhJBg8Okc1quTLEqZaIb3iDupQ39xY6XrKmNa6G7IBTTj/Wy7tJN4SSYX4lE2I216iWtkafNeknyGhGbfnPHiNuq7YDnqVyorRJFugXQjplsyYwYZI0u3wi9fvkqMaskCeSULMutjPbyfxKNzk7oY3Lmtrk4SJSo3TArEeFDiPW6oFW7ceyCZS+nS2aFhLTh0b48ewzWKINvOMRnYqTUa9bMPNh6FGXxt/RMuURWmGke3Y/apSsmi4gbZ0220KE2MNaS7aauBLnjz/oMmu+yiKZKMii63dO0kTimSJMaAURPBnQUmryI5YpZg71mLhbxrE/9oSSjjfklsSDbz/5UNq3dpYj61xvHmJgQVQc4FPtdMgrRohLOM1brdB5EpXWos8naC27T5kuSKqipVT5ImEqG+7ZqieuniMm+Ci81kBmeqbzxCid4B3PBg/C5jWpmcZ7KzDXq5jhEMebyMh1V3mA91F/dSzss5HnZCWJtYOUpsJ4nnMp/h8J65EHPXbcOP//0AY2zd+nVFs/5OohrSQ4FH/dj5TkPx/LmFjDLmtlrXAXjz/iPaMUmQZSdYuo3FnhNnZL52a95A4nRJnok5j7Rh9uiVO/dhzpqtSJc6hYwZldIa3QdK+1MnTypZjacuW4dNB47JcUlMqMWsvSSpPLKJSZM6Onjj0+fPGNSpjcQpm9u5B5vxW5Oo6yuGjJ0mz9LgTq0lk3Yfz3HYfvikkHqSSJK5jg5ecgwSXWtJcLXJuQKO7yxXWyGK3IjgM8rjsRi3S7c9oOCE2gAAIABJREFUZu0lyWdSJG42cWOJxJ4bA1TduKhinK+Q2p6DxbWa48uND8aSNu3vJJtFdDt/6E+wudFx5vI12XjRGsvg0Vh0EaZxLh9dNBlrdx2Q7MXctOL8Y6ZxO9/polizfKrBVJK5iURMaMw+TIwYBtHbfaxs2rWuU00yqQfnZh3ad+Kfeh0T4PwqtCd0Z7BGBjpqXRcZKEe0juBiVZWqGn5U+WzyGdWasV30Y2WqqY61Cf9whfVO9VILK2LhvT4kVyIuaALu8Ie3HnVf8AiQsDCrKRfoTKjC5CTnr9+SpD0kSx0b1RayFp4xYNl0L6WRcHDhTUWPP0ZcTFK1JcnTXkcFkEeHcFGfPHEiuY8LVyabIQGMGyeOkAGSJZIHrrRJHCW5iomJLC5JjFgOXR1JyHgtiXmKJEmkXGbTJZmJZxZX2hIrlgk+fPooyVr028EK6IpM4n730VMhOnRjZN3Hz1+WRSz7whjXLOnSSlZSHvlx99GTwHV+Y51vBVOeT1mhWEFxc2U5n798lXuknbFjy3EcAdsZO3ZsJE+SSPrHa0n69Y0EgAmKSHjZBx5RpI3T5bVU0rOkTyNjy/byKCHteW2sj8lluAhnAi7ez7nA/hF7bgSw/yT4bCPHkTGiWrWW5dMlmVlVOQ58Xk9cuKxTCrVt5REi2n6QFAgeP37ImJEQc+MitokpHj57riMEzLrMmNxkiRPLebAJ4sfDyQtXgsWA9bCOCkULyLEpLJ9u0gHVsSzp0yJn5gziNst5yTNWtQSIc4GklefK/vv2nWyyMHlSvLhxpJ2cgxwv4sOx4DziePP9VblkEbmeXgocI6rkdFO9cO2WYMfn6IvMgTfy7//K+Cpkl0aFlASZJIobC+w7z9elUn/28nVpAzcDiubLKXMnjqmpqPr8nsb2p0iWROpj7BL7xzHUuvXr/6JxLKqVKiaZse88fCJEjecfc+5Qkf74+QuooNPVl8oty7l0485Pz2fmc8ky+PyxDcSV+GuNR8tQQWX/+OyxLCZmorGvjBUHYklSLboy8zpu6DC+lG0lnicuaJRzGrNUcw5rCSY/y5g2lbxPeL/W2CcSYW5KcJGWOX0ayTh+6tIVPH7xKtj3jPZebl5wg4fPzsOnL0RZ1YYjqN+TwAhEnyNt1Nouqs9d/kbxPG1tDKaxyVVUx8NQ7dNXW42ZCE0RVkONWqjKUS+1UMFkoIu4s/8zU4TVQCCrYhQCCoH/EIhhr/gY1l010yMZgV8daRO1zmBVT0IkT40wVadcgMMEV7gu1sfYGMq1IqzhGprw3qReauFFLjz3/erHjuVpjxgJT9nqHoWAQkAhEASBGPaKj2HdVRM+EhEIKUOwMZWcsHdTPQlhxyxy7tAnUjuOnIrxR9UYC3l9z0ZDx5jHylSzlXrSjDV6v7VcNaxMwU23xZ+ZIqy/dYKqyhUCfx4CMeC1GwO6+OfNy2jYo5AIa8x16VRPYGimM11/GWNZOHcOuVyTzfa/RG+hKUNdE3YEiDvjWkleaZpM3prTIiJqirBGFMEoe796qYVEWKNOwoYoO4lUwxQCCoFfIRADX7MxsMvqGfgNCISUhyLqHGkT2eCoJzAkxPVJExOiMVeEsshDoGbZkjrSaij8FWGNvPEzQk3qxfUrUPUzmOlfG3N/8IwwFVWRCoGYiEAMfAXHwC7HxJn92/scfY60iWyo1BP4K8QDklXNkTUPFVmN7CnqX19A0moIhVsR1t80kIapVr24foVjSDu0MdelyDCzT5WiEIjxCMTAV3AM7HKMn+a/A4BfZQhme2JuSI96An82HxVZ/R1P6q/r1BxNpQnN08SdBz1vO7StVoQ1tEhFyevUiyukYfl1pmDGNFwKqQj1vUJAIaAQCB6BGPAKjgFdVLM7CiIQfTIERzZ46okMDnGSVe2xNUpZjew5+ev6NN4SEY8lVoQ1ao1rGFujXlwhAaYyBYeEkPr+T0OAZ6fy3E+eb8r/KzMiAsHAK/DDfwx+/OCxvgYznjP8szHl2be1ypXE8q27DVon51Is9iAW8OOHIXtjGFhkvvtbwHN8A5aueSYAPg7qmTAM7sYsJaSES1ErQ7AxkQiu7Kj3DEY2Avr16SurDPfSngn+u9um6tcgYAjSqghrtJtN6mUVliFTiZfCgpa61hgIkGS0qVMNebNngceMBfj27bsxqpEyEydMgOY1K6Nbs/rwnb8Ca3YfMFpdqmAgOGaYNHFC9GnbFE2qVoSl+1icvnzNIFBVKl4YnZvWhffMRbh+90GgMuPHM8OiEU6SkdFnzlKD1KctpEDO7PCw6oZnr16jx/DRBi3bEIWVzJ8bQ7u1x6s3b2Dp7ovvP34EKtbExASVSxTGsN4W2LT/KMbMW26IalUZRkRAhfP8Cly1BgyITsBswFRWFVk14oMZwaIDugeHJ3uwIqwRHIDIvV29qMKKd0iJG1TipbAi+vuvt+nYCvUrlcW5KzcwaMzkYBs0wqYXSubPgxXb92LaivW/tdGxY5tion1/FMz1F+r0Gmz0M+ByZcmE1ePc4Tl9AZZu3f1b+x4jKg/mtVynQinMdB2C5gOcceLCZYPA0L1FA1iZN4eV13jsP3U2UJlVSxVDxeIF4Tl9oVEUxLFD+iJLurRoMXCYQfpiyEJim5piqY+mXW1sXfH9e2DCqq1r+zQfHPj7PNynzTdk9aosIyAQ0u+2oc93NEIXjFykWgtqAQ6o3BkqG62RBy9GFx+QtDKeNSxKeKxMNdQ5rNFn9qiXVFjHSmUKDitiUf96uovN8bBDifx5UKObDW4/fByo0ZnSpsYCb0dkTpcGuRt2wA89xeV39JCKQdJEiXDt7n2jEIqAfeKcX+PnIUrc0i2KsP6O8a5euhjmeTlEjLDqve6pomZOmxq3HjzG12/fAnWrQrGCOH7+cpDPw9t3/V8aT+vu4iHQwibqEVZTUxNRl7kx1Gbwzwnr+olesnngPlUR1vDOi8i6TzyjMv/8DPWdR06FaaEbWe2OvHrUWpBYF8r9X2ykkNWr6uiayJuD4a+pZrn/jrzZeST0pFUR1vBj/pvuVC+qsAKvEi+FFTHDXB83dmzEjhNbAsc+ff6Cn8WXhbW2OHFio3/7FmhavSL2nzoHx/EzA5HAfubNkTNzBtStUBp5G1sEKt4sThyYxjaV6z9++izfmZjEQpzYccCF75cvX/E//A8J4sXD/378Dx8+fQrU7rhxYiNO7NhCgj9//SaxfVoXRFNTU7DPLIeE4vOXr1I+CTbL472Pnr0IVJ5Z3LiIbWoiZRAjrbFcEhTa12/fpY3a8oLDK55ZXKROngyM1UuYIB6WjBoWhLCyfWZxYiNWLBN8/volRNdktjd27NhSHbEiZnRvjksMTWLJ/d9+/ECCeGb48vUrvn3/rocjkMDMDJ++fNERKaphZnHjSJlfvn7TfR6wXPaX+LLcT1++BiJhxFfMPx6ROLNMYk7Tx4h1mcTid/+TsjgW379/x0d/rImzmVlcmJqY4Nv3H/j8JcAYxALim2nG4AvrMTGVvmiNeMbz7wvbwf5oTZ+wCmYc5+/f5Tr+O7apZq58/vwlkBurFiPi/eXLN39cY4OuxvHixsWL12/w8bNm7tLoBp4sSSKJm33x7xu8//DRf16byFz9b15DMCW2H/zHM7i5xM/4K5MqWVIkSZwQb96+h41Fq2AJK/Fle1mmFlP9MkkkiV0sk1j49Omz4M259fFT4HlBPDmv2Dfixf9/+PhJhw3/jhPbVIrns6J77kxMsGikhrCaD3FHulQppZzHz18Fwik4wspxZx84/wLOR84zE1MTwZRjHp9zxNRUyuO85/OYkO8IQNoY8N3GMtlWuiJ///E90HPNtvO5Zn2cC3zHcO6oX/XAs6ZmuRK6Mxz15xPn99rdh342dWPI52rGiNt4uZIy3oqsRr9pryWtmuf5YKg6ECtTjZZq5ocKqj/9oj93GpDYMM7hZ7Zo044/fXAjvX+lCuZFvYplMHX5OjSvWQU5MmeA88RZQRZv4WkYCWvvVo2RNUM6VCxeCA372uH5q3+lqFTJk6FkgTyoUaY4GlUpj7yNO8rnXCB2aVpPFrOzVm9Cp8Z1ZAE9ctZiWcQP6NgazWtWwpi5y2RBefnWXVi2aYK/L12F74IVUkayxAnh3LszfOYskfnUt10zzF+/FWcuXxc1l/XRBZcEwmeQJQaMnICHT5/Ld279uiFjmlRoau0oJJiL32G9O+HqnXvYfexvOPW0wNFzF7Fgw3apy7p9C3FtXLZtt7g292nbDM0HOAl50TfW5zukH5Zs2YUb9x6gcdUK6Nu2GVwmz8HSLbvk8uRJEksbxs5bhnSpUmBgpzbo4z5W4hKDswaVy6F2+VKCD/+bO1smOPrNQNy4cdCpSV10a9YAs9duFiKbJGFCtKhVBc36O8KyTVO0qFUZo2YvERxzZMqA7JkyoLOjF9KkTA4Pq+4YPXepYODY0wITF6+WxQaJe69WjdGhYS1MXrpG8EmZNAkqlSyCZtaOun7T9dWtb1e8fPMG9uOmyzhRUedYPH3xCmPn/xefSPJerUxxuFh2xvHz/4A7uSRqwyw7oeVAF7z78AGufbri6NmLOHftJjytuosL+bo9B2W+cHxuPXgkcY9VShZBt+YN0LifvRClpIkTYcSAnpi0ZA3+ffde6pi7bgsO/n1e4Kxeuri/wuokc6hl7aoY1KkNJi5Zjfnrt4EJkuy7t0eFYoXQ222MYEDLkj4tPK17YOSsRXj84iW6N2+ICYtWyXf2PTqAR31YeY/HifP/yGf5c2SDQ88OcJ08V4iUXff2cJ86D/efPEOC+PFg26UtOJYcj0QJ4st849w4fOaCtD04I9HiOBTM/Rf8FqyUZ7d/x1b4348fOoWVpMzGojUYM7Zyxz7p252HjzFl2bogRebJngU+A3vj89evWLB+G56/foNkiROhZ6tGGOQzSc5JZL+9B/RE8iSJYOc7HVnSp5H5sH7PIcxYtVH63btNEwwePRnJEydG95YNMXzSHJm/bMuikc4y3xZv2oErt++hToXScpQCY4i1HhYawnpF8KGR/I8c2At+C1chedLEcO/XFf28/HDz3kPw/TVyYG/cuv8Qc9dtFQZfPH9u2STr4+Erz8TJi1fQpVk9XLtzX54TGt8l3Vo0wKKNO2VzZIxtH4kp1rqF836WM2HxamTPmB4Mb+jsNCLQRkl43ol/0j18tzatUfGnXZKES0fCfzTGn4SV8fsSNdeFuozACeJrjkpR88H4U8HANQR8zkM7hoqwGngQondxUfPlFFFMAx5eHFxZirBGFOHA93OhuGHSCPQa7oODp8+LAnNg3gSMmrMEa3ZFPAkQCWvPlo3E/WeOhz26Ontj30lNTF/RvDllAUyyEZCw0p2R1zbsO1QUqhL5c2P5GFeYD3HDsfP/oEyh/Fgx1hVTl6+H14wFGtJRpjimDRuMfI07CmGyaFIXhXJmh+2YKfJ9/cpl8eDJc5y9ch0DOrYS0lSoWWch5ePt+4va2c9rnFxL8tu9RUNU7mQlMaxNq1eCW7+uKN+hD959+CiExq5bezS1dsDj5y+xbfpoISGMVaQ6u3HyCNTsbhMkSyvVs4Xezjh39booqrQ82TJj1TgPeEybL4SVC/plY4Zjw97DmMfFN4DZ7nZCMFynzA0y+CQ6myePRFtbV2kLifba8V5wmTQbmw8clYU2XY6pbg8ZOwWdm9RFk2oV0bS/o6SuXznWDfPWb4PrlDlwsewi91t5+UmfSFimr9wgddYqX0qITIM+Q/Hg6XMhX6t83bFp/xEp16Zja5QrWgDtbN0CqazOvTuhRc3KKGtuqVM8G1UtLxsH9x4/DdIfjiuV0kE+k0UpGzXIEuZD3dGkWgW0b1gLDSyHinLG8TGvXxNNrBxEGds3dwIs3ccIMeGmwL6541GidQ+Zz5unjMK+k2cEY1qRPDkw19NByDVd1AMSVi1Z+XvFTNnAmb5C0/+GVcrBd6gV2gweLqSWCuHy0a6YvGQNGKNHO7l8hmwUbDt0HNVKF8Mst6HoYOchhJOEaOcsXyFgm/cfleu7Nq8P6/YtZa5wE6di8cJYNMoZkxavFtJKa+Bfb75GHUXl07fKJYtgmstg1Os9RAg7bYrzQKRJkUxHWKuULArfof1QrUt/IewkcBMdBwih5yaCvrlbdZP+dnb0xtkrGnJOski3/rq9bOX54jNt1b45Rs9dhrW7DmC1nweWbN6FVTv2YefMsWgzaDiu33sgz9Vo2z7IliEdOth7ikJNwpohTUpxwWa/qZyvneApGwjaJFQBCSsV0rme9rhw7ZYOlwkO/YX024yaKO3j3xzX/t4TJHFW7qyZZA6v3XUQg0ZPFiJMV+x5ng7I06iDbDC1rVcdXv17oGDTLrIp49SzI3JnzwILe08pk6EKJPjrdh+UeTTJaQD6eowLdiMqCIgx5IOAyllwXVZqWmROhKi3JpSMwEULiAJPdW7HkVOycaYs+iEQVpU8VkalsEa/UTZIi6Pei8gg3QqmkIBB3sHVEdbAb2O1808pt0eLhhjcuS1q9RyEu4+eSLfG2vYVQlK3t22Eu0nC2qtlI0xetg77ZvvhxMXLGOgzScqtW7GM7LZSrQlIWL2se4iK08HeQ66jgrNzxlj4zF2KGSs3oljeXFg/wUsWosu37ZFruFjdNGkkirXqLkpO42oV4GvbD/1HjMfG/UdEtaTa9ubde6RJkVwWtIfOXBDX2dGDLFEsX27U6G4jZZHUUTWt5E9YF3g5SpnadhfLlwurxrqj1SAXnLl8TeqlAkxi9eI1iUchnXoXEECqiwfnTUQnJ5L2M/IVY1jX+nnCS2JYd4nCu3e2H9oOcdUpPUO7mosSWrpd7yDjwQzDzWpURsN+dvId1bDV4zzk3qG+U6W8deM9sXrnfnhMXyBup/w/F+hF8+QUHO39ZoAbQVp3y3QpU2D3LF/pz9FzmrOPqdyxnRwDqo65smbCuvFeQurGL1qlcT02NdG5bmsbyk2JZT7DYe3th22HT4gaShdxv4Urg3WtXOjtJKS5uv9YUAXjpgH7cPLiVbhP0yhuJB9z3O1RubMVXr99J5hx/hJbKsncwKAanj5VChxZNEWUNhJ4Gt1n2W8qtFTkSVjnezmg2QAnHeaHF0zC3PVbdYSVG2lThw1Ea3/CSlVvspMN6va0FddeWr6/sopqTnfV8kULYuEIJx1hJdljLHdjK3vcfqCJ42YZTLjV3WUUth06gdKF8mGVrxv6eo4TtZLGxd6KMa4o2qIbnr/WeCYENBK19KlSomWABEv6MayTnW3EXZYKprad26b5oJfrGGw5eCxImUO7mYvq2aivnS7pWNt6NeDat4tsPLx68xbmDWrCuZcFKlr0k00lLky/fP2CRlUroH+HlqjS2VpXbrMalUAS3MzaCTfvPxTCyvdC60HDdeTPsWcH8QTI3aiDENEN/gqr29R5stg9umgKermNwfbDJ6Rcvrf6tG2CYq16yN9U0CuVKIyKFlbyTKdPnRKHFkzEtOUbMHK2RlEtkCMbtk8fjcItuslzyk0EjgE30HgPlWd6blTo2E+un+YyCBWLFUKzAc64evuebPCcv3bT6HHtQQYkCn9QOEBcYnDN3BGGmLco3M1o1LSotVbUzg9u9KqMwNFoGv2kqQGf95CebUVYo/94h6EHUevFE4aGR+hSKn4krT+z8KTXjlCD/vCbHXt0RMdGtVGli7UuMcaQLu1EQcnVsH2QxRlJV+em9YKgMnvNJjx8+iLI51rCOnHJGrSqXVXcTCt16icxihWKFpQFM11yAxLWjRNH4NXbtzo3SLo9UjWj+x8TIWkJa/fhPqJm0YrkzoFNk0eiRJse0g/G3Y0e3EfKJTEZM29ZkMQfGdKkksQ4XGBnTpsGlTpbSVn6hJWKM91UWQ6NLrCJE8QXckOyQsLjYtlJ3DpHzqYyvT/Y7KfcBNgw0RstbYbpjk/RJ6wFc2bHugleotRpE1Qx5pXxvCR8+jbRYQCyZkgrWYZpJIR0JyW5Of3PNR1hnbx0LWau3hTodi1hJREISFz4o0RCTgJ34fotuYcEgONCIuU6da6OsJJQaF2Zg3tUqJKSQJPIWXuPl40QLl70k29p7yVhpYLaY7hPoOKOL5kqpI6KLo2KV8IE8bH/5Fm5noqgQ/cOEotIUkvXYFqOzBmxZ9Y42QCg0klLmiihqMPX795Hb/ex4SKsdKvu17YZmlg74M27D0G6rk9YmSl7eN8uoggzNppGdX3HzLEYNmGWuLKSsFJh7uTgjb0nTss1fBfyM9mIeRnUJZzE8/y1W+J+qzV9wkrF8+qd++ISL/OXz1OCBOJaTTd4fSNh5RmxbCs3C2j1KpXBJMcBKGveB09fvhLCOqBDS9ToPhBv3//X/yFd28mGTeN+Drpi6UpN8t5igLN4OJCwUqEm+ddmCabHw9Cu7VCwaWe8ef8hEGHlM7J3jh+GT56Lf27elnK5QcLngnOCRsLKTajm/ommtISV7r/T/FVyLWEtqoclNzC4IWPRuI6EKJQxt5QySVBH2vRCprSpMGHxGizcuF3c1JX9hwDnCTcUfmYhLWoVloZGIOqsGzkvOD9oVNrPqSRLhh7s31Ke9pnn7/iv4lkVYf0tw/O7Ko06L57IRqB9g1o/rZI79CStygyDQC/Gplm0QZ3etjqXwoEWrUVhzF6nTRAVjIpXziyZglROQqJd3Ab8MiBhTZsyBTZNGoH5G7aJKrZy+15ZAOoTVqpbxy9clrjS4ExLWLu5jNIpLvqElW6GfILa1K0O7/498Oj5S3GD5aKf5I9qytNXrzF7zWZ49++J8v9n7yqgqly66Mbu7u6O3+7OZ3dhK6WggiKiKKAgYrcCdnd3d9ezu7sVu96/9sGLgMQFLnAvzKz1lg/4vpkzZ+abmT3nnH2KFw4SsJ5dOQuLNu0U0BtUoWWTllhaXwnOR832cfn1W0jpTytlC2sHX1fLgIC1ZMG84mpKIHTpls/hPLhCwqZfv/6D8aARgT6msbAyBnL22i3+ntEAVlPnsdj2G/jzAf6eLtjU1+XfMjCWlmO35eBxiW/WWFjpprw8hHQ8japWwAjLHqjQsRdKF8kfqPVZIxgBK+eR2XD/OUQvrp2HSYtXiYU9qELLMMEd3aBHei3C9OXrwLRBu2dPEGse445ZkhGwjh8uFlnOobBYWLlG0crXxIqA9eNfIgUErHSDdjDrjGZWQ/DkpQ9gpQ4pG93JGav9B7COxL6TPhb4kAArXZ8JxBkjrCkBAevJZR4C9An4tCmBAVa61E8e1EcsrLwMIWDlRU/tAIB1iGknsVoy/ltT2IdlYxzR0nqoXKIECljbNQPbLdK8m+jTr4U1X46s2D1rvIxhUGs/AWuebJkl3plFA1hHzVoMz99zJiBgpbsyY1hJgEZX5N7tmqF9g1q+gJX18AJkin0fiYddveuAXLqo8kcD1AsvyAIrIR1olR4jQgP6cW7UxK1ybvACmRcXqkQPDXBsm/+OWw9ubBVgjR7jrWUv9GPh0VJYnT6miJd0qs5gK8uROYNYzpymz5V4LVoyPR0HiAutLl2CCeJoFWO8HUHa3LVbBbiyBASsjEXNlTUj6poO8GfhpfWQrnvaAFaSDa3YtlcIUuhWOdvZTgAM3VfpysnYPf4/i7u1ebCAlSCT7sR0u2T7fgv7REvMmSvXhRiGxDkEMmXam/1l0aX3AA/enQb7xOux8HfrJrn4ugTTIshnug91x54TZ3yb0vQ94GAO6tFBiJsqdbYMVFdhAayUaafnOLS3Gy6WZR85fVyXJy1eLeAqNICVFuldnuMwf8M23Lj/CIfP+vQ9sBIUYN3lNQ63Hz4BwXXAwg00a4a0MqaMf3Wx6iFxxiVa9UCCBPHBCxBaUrf9dn9NTZfgya7YsO+IuIsGBljpur1w0w7fvMCt6lQD8wUTNDGGlcROkwb1QW0TG18SMcpFyyFdWgMC1nLFCsLT0VaslhrrMq15jC8mkRMtwmEBrLRccm4Y2/25sGBcJq23mrQ2S0YPQ9LECcXq6Xf+ai51AuozMMDK74lzu1x7c7lQCAqwMi7UrE0T1OjWz7dauueP6mcmRF837z8KFLAOMekoRGv5Gav765c/wEoXcY7hwAkzsXybTwgAi99vIiyAlaEI1MGg32CfFmO/gLVuhdLYcfSUeGuQ2GqoWRdZE0kUpQoZ1f8cXAPThwIqUTFL9OPc6NcVWMWtRsU8iNg2/VrPg/KiUIA1YsdAz2rXj4UnKpQSUhwr3RBU4L7uRoZuvoxbvXL7npAg0R2YYJKEOzysWbVviY37jwhraWgLSYhouWDsI0u9imXFtZAxlxrCF7ZN0KVxQS5XtCCWjnaE+YhxcjPLQ3ayxIlQvnhhsaiShIngiW6jGssgLZsbp7ihbHszPH7xCkNMOmPN7v3SJ5Yl7kNx6eYdITu6s205bMZMFYsJ3Qo9BSBnkng8FroEW3VoKRZXpsGgPkgM1bD3IHFpZKHljqddxiMyJpPWV36xZBVdPtoR1bv3FXIiv4UxoudXz8Xkxaswbdk6+VPZIgXkAM98k9Q540tPLvXA/tPnMGDcDHz//kPSg/Ru38In7jMAYE6VIhmOLZoBhymz5MKB5DKMzWtZu5rUx1hgxn9yLAOywlJn6ye5ovfIiULypCnUybmVs+HqtdCXCZkAjRcZjXrbi1s2AZFP7O0i32eCmxuW7ZujX8fW+MdioLwfVOE40U2082BXf9Z9Wifb/1NLLHd8n0CjZKH8uPP4iQDEbk3/EQssS63ypTBnuB1KtzUVkqFTyzwEfGoIfciEu3aiC9r0dxSXZ7LaznOxFwsgSb1YfGJmr2GExwIBRrwYIAtwe1tnsf6TKfnksplw9VyElTv2ipWbm3j5YoWwfu9hcYslaU8ne5/LCV4EnVruCVOnMb6kYwRBTr26oXq3vsIUzHdXjHNClyFu2Hv95d9jAAAgAElEQVTCxyWY9dA6yb6QVCtgIXCkB0HJNiYSS8oLFBIWkRhJ45bbonZVIV1qN8DZ10JJi3nm9Glx+tK1v+okYGWaqcaW9uK+zTLRzlJS3FgM94mDZRgBLayM+37n/cfCnDZVCokdrdixtw+hkpGRj3yF8qGljaMQr3CMOafbDHAWOWnppKfA9iMnMGftVql/8/RRItuwaXOlTwfmTxaw29NxjKRlolszQfTcdVvlm+ClF9NjMd6Uhe7+hxdMERd9krOx8BC9dcZolGprimevXuPu9uXCAEziKH6bBNWMjdbEijNGl3HfrJ9uw1tmuMuaoyGiCm6+x4S/+T20BtZf5QYaFbMg6s+NfufFkXOXJG5dleingZBcgxVgjX5jHqBHUb/Y6IOKVRxr5I8CD5Y8GNLqM25AbzTvN0QshASzJDxhXKAmFiw00jEVRKNqFSW9DMElAfAU+74Cxmj95MG4b8fWQqykAW2MT2Mqm+7NG4iV8fU7bzn8rtl9QA6qtt3aC/Ms6yPrKmMZ2Q7jBJds2SVssMMsuuL1u/dCvEPGVMbIkaTpzsMnYIwuXTR3HzstJCpZ0qeDVYcWcJg6C8u27hHAat6mqYBOsggz5pF/r1G2JPaeOCO5Vq/dvY+tB49LTkembiH50vGLV9C+fi05/I7wXBBoHGvF/xUWSw1jQekaSuBAcEwwbT/JUy4MSN5Dq++7Dx/Emkcyo/V7DgcJ9FrVqQ5aqKgrMu/SAkbwyoO9RZumcrC/9/gZFm7cjg37jwgpEV2YB3RtC757+vJ1LNu2W+IB+Q4LrdgEmQR6Hz99EasZXX95gUA3r77GrYSll3pYvGWXuJz6zU0bcI4wdpXkUd0c3ALN8cs+Nq9ZRQjA6HZOi/zy7XvxzvuDVEWraP8ubVCqYD4fkhz8J+6lO4+dRpKECcDYyVMXr+H0leuSYuX9hw8YM2+5AHiyTtN6xgsKurNatW+BDfsOS/wNCYs0AG3dnoPCjs35RjDZq20zTFy0SiznJNVysewhenX1WCj1VC1VHC59euL4hcuSpod6n7V6k+iHaYAaVCmHTfuPymUGwSYZfWl958UBQRAtirRWEyTTo4FpbsiGzMshN69F4ro8oEtbYWhmCiW6OWvSvmj0y9Qyzr27yxxdsmW3pHOqVuZ/YjXmt0GLpE8aosaSfmTX0dMS83v/yXPRgSa/sd/xoj4E5C5YKWRDRfPlEkbv4TPmC+ES56dTr66gizuZxNfuPoRTl676VkGCMHHFn7UY6VOlRJOalTB1yVpxcecaQ4IrMpLzIEu9cQ2AkU/aKq5DtGYP6tlBwgaGTpmDg2fOi5s3rahGRsCJC1fFkk2r9MUbt+WCgumPGJdL12jOUc5XfrPnrtwQYi3qn/lpmTaIbMa8iOB3zjVm9/HTcrHF3L5Ml0M9c96PtjEXl/iDp88LoRM9KQaOn+kvh29o1sLo9qwiXNLHEY3aMySt7tzjCFqVhV0f54duZeI+ycJzS8BwDaPMNVUeVt2qW99qi9rFRl+0IYD1f0ETL5F8R8Wx6n60yJ5LS8y8dVv9xZykTpFMrCiB5RUNixS0In7/8SPEV/kc02G8evdOQERoCq2MjI/NmDYV4sWJi/tPn/lLM0OQ+/37dzl80lrHXJ0fPn+W1CFdmv4jgJnMybTeaQqBFF1saTnVWJ74Nx6e6faaPUM6vHrnLQykwRU+ny1DOiHrefvhoxA48XAe0HpKaxVJi5iOh26SwRVaqbJlSi8W4Rdv3umEyZTggYCa8j7WQobA5KNcBJc5MmcU4KexeIdmLP0+SzDI+MSHT18I8GKhnPwvQby4YlF++vIN3nr7ny/8Oy8uEsSPj0fPXmg1l/m8kH09fCJ5QzkWmnmoGSvWS3dkgnUySQcwgP/VTeqD1j++zwsLWmZ9SziW/1TJkwr7NddGzm2yQH/95nP5oCm0kObMlEE8EAKLu9U8Jy7BFUtLvC31yUsMxqiH1De/bfFiKWvG9Pj85Quev6ZefnfOyEi+tbfvvREnThzR3bOXr7UmM+JaRGDKi5mQvglt5hhdyH/hP0m3w8Lxpu5o5efFE9cD6uDzl2+SazfgN6pNG9H1mZAIl3iRoTyhInv0w7GI6EBUnt0IWBUrsA6UaQBVaMabogZ0DTbKXLNl1M5GA1BgzBUxek0N5lwMrizetDPmDrWOe05iER4+SJZCC9LV3260Om5G76sbbNIJv/77hU+fv4qr8Ojf6TD0XnA9FpBxnrS+0jWXLp66uvTQ4y6HXTQ9WcLJZkxvgoYWA/1dzIS9Y3/e1JMu6qIrMbqOkOJXFeGSIU6P8H2dPkRLpcXDxMfi5sPKrkr01oDPxVUqCbPwS66lAGv0Hvdw9i58i004G9f560K8FAT7IBtjQnh1e6sbtROcMdaULrQxuTCekJahf6/fAt1D/VpXY7JewtP3+a6DJRaUhxf+q0owGtCDJZweBEMtukjMJtM47T1+JtDY2bCOox50Mayiq/f8aCCk+NXAXASVAvVdA+H7Oukyz/98LisO6ntnlXw60oDPWlBGatt59KQv2aQCrDpScPSsJnyLjb7pRIiXsmYKUqyjKphf34bM4OWheyddNhknGL2+pqgbGuqTetWF+2bU9SKSWtaDSadxr9b0mC6wunSD1YMuRtJgRu9mVPxqdB3fsH2hPhb3KqIUptlSREvRdX4E3q/ArKwKsMasORDK3oZtoQllI5H2uIpjjTRVq4aUBpQG9EED0WsJD1SjMaCL+jCTIlwGFb8a4SqOogbC9oVWKF4EubNmUtbVKBq1qG42MCurAqxRPSp61X7YFha96kIIwqg4VkMaLSWr0oDSQLg0EA2X9GjYpXANcXR4WcWvRodRDKoPof9ilXU1Os8H7fsW8NJCAVbtdRdNnwz9YmLIilBxrIY8ekp2pQGlAa01EE2X9mjaLa2HNTo+qOJXo+OoavoU+i9WWVej83zQvm9+Ly4Yy6oAq/a6i6ZPhn4xMWRFqDhWQx49JbvSgNJAsBqIAct5DOhijJvkKn41Og956L5YZV2NznMh9H3TXF6QdE0B1tDrL5q9EbrFxNA7r+JYDX0EdSN/ymRJJadj4gQJcOHGLZ2n2giNlCSlSZE0Md56f9QpGU1oZFDPRhMNxIDlPAZ0MZpMRu27oeJXtdeV4T0Zui/WJw9nERW7angDHSES+41lNcqk8rBGiJINp9LQLSaG06+gJe0YQj7WRSofq8EPc7w4cZAqRTKkTZkCCRPEx+PnL/Hy7TvEjxtX8ncSJLr1NQVdxJv2GYxrdx9EWZ+zZ0qPHR7jMHfdVoyavTjK5FANRxMNxLwl3SAGTg1L4MOk4lcNYvqGQ8jQzXwNO+z567fA/1RRGtDMCQVYY9xcCN3iER3VQ7dgss8FVdaqfKwGPewJ48fHCKse2HroOM5dvYHvP34idYpkKFukIFrUqoq2tk7Sv7b1a8C5V/coB6ypkicVOdbsOoC9J88atO6V8HqgAbXE68Eg/C2CGpbAh8XHolY4yDHzAS639XJMlVDaaED7ma+xpjHvKvNsP3v1RpsG1DPRXAMaq7tRphottJ9N0Vwpqnu60oB+TynN5A+qtyrnl67mQeTXkyB+PHg62uLpq9cYNH4mfv33Zy4mT5IYS8c4oYGFrQjWqm51uFj1RFMrWljvR76wqkWlAX3TgH4v3fqmrVDJo1QbuLo01pOglEmyFQVcQjXVDPbhwHJvhq8z6qsLn/705+1mNatAAVb9GY9oIIlhLA5+feIDUzqDu3m7p0r4NBArlhEK5c6Jyzfv+AOOiRImQNmiBRHLyEgOIpdu3glfQ37eLle0IJaOcURrG0ecvnzNX710A3bu3R3Dps4OErAaASiaPzcypE6Fr9++49i/l/D1+3ffeuLGiYPKpYrix/efuHbvAdKnSomLN+9I7GmsWLFQOHcOpE6RHHHixMbBM+fx9es3xI4dG4VyZUfSxAnx5dt3XL1zHzXLlsSTFy9x6dZdlClSAGlSJMej5y9x4sIV37YYZ1uqcH7EMoqFR89f4PKtuyrGVWczRVUUqAYMYwk3yMFTqv172PwS7AQ2qLS0rdtz0CDHWwkdOg0EZIQN2yWF+spCp3XDeZrkSwqwGs54GYikhrFg8LYmSaKEQep07e6D+Pj5s4HoXL/ETJU8Gdo3qIV2/9TCz5+/UMfEBt9//BAhG1QpD9PWTWA+fBxevH6Dbs0biKvuwPEz8Nb7Q7g7YtfDGGatmyBPg/b49evXX/XlzJwRdx49CRSwJkqQAONse+P2w8eYsGAFiuTNhbEDemHwJE8BkvHixsGuWRNhP9EDtMI3rl4RfTu2Qu2eNqBb7+zhg+A+ezGOnb8Mm85tULlkMRgPGoHPX76iaN5cWDByiLy36cARfPv2HR6OtqhgbIFi+XJj6pB+8Fq9CePmLRPZapUvBdNWjWHlNglv3nnDwawzYseOBcdpc/Hz589w60lVoDQgGjCM5dpgB0upN/ihC+ny+Nmr19h59JTBjr8SXHsN+HUHDvslhfritNe4YT1Jz0gFWA1rzAxAWsNYMDRU2UEpVLkFh2+qkehozvBByJg2tS9gpYXz+FIPdLZ3ESsjC62w6ya7YdfRk5i8eHX4GgWwcJQDsmVIh2pd+4RYV0CX4H+qlMdoG3OUbN1TADbl9XKyRZJEidB+oDNSJE2CMytnwdhuhABPWlRnD7dDdwc3FMydAzs8xwvwXrJ5p7AcejgOQH1zWzx69kJkWTvJVfRRz7Q/kiVJjM5N6sFt1mKpd/2UkVi355AA1vjx4uHwwmlYtXMfRs3yIWGiO/O+eVMwbOosbNx3JMS+qQeUBrTSgGEs11p1RR8fUuoNflR4Wcf/giqKeEcfZ3XEyKRxBw6fh5v64iJmdPSjVgVY9WMcooEUhrVQhBTHGr5FMxoMZzi7QHffaQ42KJgruy9grVmuJEb3t0DpNib+arfv2RHNa1dF2Xamf7VK0Bg/Xty/fv/9+w/8DMSCSlBIS2jDXna+77COTOnS4L9fnKP/4eev/8Cb+4CAdWRfE+TMkgntbZ193+3a7B/0MW6JMm1NxbV3u+dYxI4VG2PnLRVSJ7IQk4GYrsTZM2XAk5ev8e37d7StXxPDLXugrokN7j5+KvWtmegC74+f0GXISH/9oevvhiluWLfXB7DyZwJ7gt91u33c4Ribu27SSFy9ex/9Rk0O5+io15UGfmvAsJZtgxs2pd7gh0zFrxrclI4QgXXjDkzR1BcXIQOkJ5UqwKonA2G4YhjuAtGxUd1g1b5o0w7DHZYolpwgcdoQaxTKncMXsFoZt0CT6pXlZ79FLI39zJCrfjt8/fbN398IAg8tmPpXb0ydx2LrwWN//X6+62AUyZsTpfyAYspCsDxpUB8Bg20HOOHQmfN/AdaV44cLkLV0nehbb92KZcSKmrNeW/z4+ROMYV0+zhllixTA7DWb4TR9rr+40nSpUqBDwzp4+vK1MBXX6ekfsBK82oz235+AgDV96lQ4vnQmug5xw77frMEE4UtHO4obez2zAVE8uqr5aKUBw13C9X4YlGqDHiIVv6r30zfSBNSNO7DhAFZ6lhFb+yWFjDRlG3BDCrAa8ODph+iGuyUrt+CIm0GBAdbOjevBpHUTVOnc21/D/Tq1Rpem/6Bk6x5/kQrRUkuSpoDly9dvAiADFvM2TTHYpBPyNzLG569f/f2Zv+/QsDaKNOsivw9oYZ3uYCM5W7s5uPm+17peDQzv3R1FmndFnNix8OvXf/IMQXbvds1x6MwFmI8Yi6SJE2FQD2Ocu3oTq3ftR6mC+cQ9OSyAlaRNJ5Z6wHLkRF9QTivzqgkjJJ6182DXiBs4VXP014DhLtkGNzZK1UEPmXIHNrjpHGECh8QOTA+m9GlSIV7cuPj46bPswa/evsPnr/4vuAUIAoHyV0SY8GGouGi+3ChZMC8WbtwuZ4qYUGLHihWoV1xo+q4Aa2i0pZ4NRAOG+7Ept+CIm9ACWB2sUSjXHwsrSYxWjHXC/1r1ELdZTfFyHiibz6AJHvIrkgvRfTcst48FcmbD6okusBo5EXuOn/HXQRIkdW5SH6Xa9AwUsBKANq1VRWJMyfrLMtikI2qXL43aJjZInTwpsmRIh7NXbsjfbLu1B12Gy3cwB8G4edtmqGBsDjJbVipRFPNc7cMEWJMmSoRjS2di7NylmLtuq7RF0L595lhhzBw3f3nEDZyqOfprwHCXbIMbG6XqoIdMuQMb3HSOMIE1JJjBpTBimE354oVh7T4FPLslShBfGPr9Fob1bNh7SIgP9blkSJNKLunHzF2q9+BaF3oskDM7alcohalL1oSrOgVYw6U+9bKhxwwot+CImcNM60JWXLr0/mM2AO8/fpI4z5mOA3D/yTOM9FokoJDsuTOG9hdSowdPnwsZEeM5tx0+7ks4FBoJeYtHdmIy+PYY5o6Pn7/4vk634yoli6Hybwtvl6b1McS0M1paO+DC9dsCRtdPdoX58PE4efGKEB1t8xiLZVt3Y9KiVUibKoW4Lps6jZFNhgzHFm2bicWYll2Lds1Q38wWr9++Q+em9WHduQ1q97TG3UdPpa9bZ44RxuDWNsP83TSmSZkCm6aNwo4jJyXlDsE+yZ8YH9t92Ci5ga1QvDDcbczRvK+DgHtVlAbCrAGFosKsutC+qFQduMaUO3BoZ1L0fV7b+FXu6aULFxAGf14K8xI3Y5rUMDKC8FbcfvgEBKy7jp3CvpPnkDVDOpD5P26c2Ljz8Alev38vzP33Hz9DwoTxcf7arRCVmi1jeiFFpDcXyRN5BkiTIgV+/vqJ56/f4uWbd3Jpvf/UOUlNR7LGw2cvhFivD2CtjzFzl8ne/uHTJ6RPkxonzl+WsCOem7w/fpRz05MXr0Ksj3LSrdpHzpfSZ/7u05evoDfa3cdPYNqqiaTaS5ksidR3/8lzVC1dHOv3HEL2jOnleabZy501kzyXIF485M+RVbI3UKYrt+/BuFEdXLxxR8gyKePK7XuRL0dWcAyZKeHouYsonCcX0qRMjhv3HqBInlzYuP+wz7mrZDHMW7dV6qNhgWehBLx0uHFb/nbv8TMkCmFcFGANcSqoBwwdlAY3guqWV/fzm3GWDapWQL7sWaRyElht2ncY3txkEsTHoJ4dhSX45v2HaFy9kixitx48kmf593UkINp9ENOXrQ2zcKUK5Ue7f2pi17HTsuBzEb5+76EszFsOHkOWDGnRolY1AaUPnz3Hyh37ZBOkFdiiTVMs27ZHXHZevn2HJZt3CeBkup5qpYvL4nzlzj0BxnTp4cZHN14CStZ37uoNzFyxQVLiEFzOXL4eRfLlQtE8uUDUfuPeQ2zefxTenz4hYfx4aFqzCvJmzyI5WwnUz1+/LZtwr3YtRKZHz56jU5N6cJw6x5fAKcyKUS8qDSgUFWlzQKk6cFWH5A6sSA8jbYpGeUPaxq8SsJLJ/+yV61i5fZ8AH5subXDw9HnZ41+/98ZQs87YuO8wTl66iin2/dB/zDTky5EFvdo1x/CZ8zCyr6lwVBCI+c15HpQSGPrz+p03jv57SR5hurpRsxcL279l+xbo5z4FK8Y6Y8rS1eJ55dbPFL1dJoSoUw1g9Vy5EcvGOKGJlT3qViwNpt3j2ShnloxYvGmncG7wIj+4wgtuR4uuGL9ghXCGvH77HnUrlcH2wyfk/EDPMvuJnlg2xlHONf9evSnebx3tRqBvp9bYe+IsXr55K8SXTMvXvXlDXL/3QM405PQ4c+m6XL67zVqEMf0t5HyyYvseHF08E6Xb9MQEOyshiGT4FLk73n/4CFrMh06dhSGmnTB27jJkTp8WtcuXwtSla4VPJEnChJKualBPY8xavQmufUzQ23VCiONilKlGc7Wmhji91AORp4HInY7KLTjyRtZvS2TcjR3LCN9//PwrbpVWUroDa9xywyMhbwYJ/gJrJ6h6uQHEjR1brKCBMREzrjZOnDj48ePHX27LfFcjN/+fJTz9oJ7YHtuK3C8jPFpX7+qVBtTEidThUOoOWd3qojhkHcWUJ0KKX9XoQWNhXbF9L+48fIyv374LweJgk84SKrNi2x6MsOopLsHnb9zGhIFWMHMeg0xpU2PX7Iko1rwrbLu3R/IkSTBq1iKt8r7zfDjUvItYTZmuzqWPiZAm0prK0KPq3fpgnou9eIxdu3sPXs52MHUaHeKer3EJXr1zv4C1tgMcUSBXdlh3aoMhkzzh2Ks7bj98JJfdAbk4As4LerON6d9LXKU1xalXd8xcsU48zDydBqLDQGfMdx2CSYtWygW9p5MdmloNAvPW/3vtpligSTA5ZclqAZ4ElKlSJJOwqks372CUtTnsJ8zEcKue2HzgKA6cOofrm5egTFsTTLDrgzFzlyBO7Dh48fo1smbMgNKF82PG8nWgHNOXrpW6alcojalLVsPKuBXeeX/AyYtXxVLNvPe23TogRZLEkubvrbd3kFPfKFN1BVhjysJgGP2M/O1euQUbxsxQUioNKA3ouQYif/nWO4UoFQQ/JIkTJUTzWlWCfIhWIU06L70bXCWQzjVQp2JpkBmfuc1vP3gcZP1NalRC6SIFMGLGfHF9pTWS3lz0YrLu0hYjPReCBI7bDh3H1Tv3MG6gJXo4jBKX1TEDeqGv22R5j+3xEthr1aYQ+1KiYF5x/bXu3Bozlq1Hr/bNYDtmOrJmTIeR/UxhPHAE5o8cAlfPBbhx9z68htvBxFFLwNrsH8xbuwVLRjtK6FDVUsVRvWwJAYS0VFp2aIE1uw6Im3BwhRf8E+37YODYGeKSnDxpEvRo0VAA9pdv3+DUuwcsXcZjgZsDJi0kYH0BT2dbNLW0F283eoQJYK1UBlMWr0aPFo1w+dYdAdBXb98TQDvYtDOcp8+Fa18TbNp/BAdO/YvrW5aiRMvuUpep4xh8+vJFgHyOzBn/ANbePoA1ZfKkAlg9lq8XzzTKtWrHPhm/dHRl/vFT/s6+eK3aqABriDNTPaAnGoj87T6k215ZSB8GvZDqieKUGEoDSgNKA5GrgchfriO3f2FoTakkeKXlypoJFf9XJMiHxB343MUwaF69Ymga8Ht5sfPISTx79SbQLtBbiSE+BJ9rdx1AtkwZ8PTFawn1uXz7HmqWLSFAp3Kp4qhRtgSWbdmFDGlSI3WKZIgbNy4On7kgucyL5csFxuUwvpIWvpBKizrVJHa1SqnimL16k7jcUoZ3Hz7i7qMnArAHm3bCim178R9+oWG1ihjltRDfvv8ItuqyRQuKaywtmm3r1xK3X8Z5Tlu6Fvzbx8+fUbZoISzetCNEl2A2VOF/RYRQ8ti/l7B+z0Hh42A95M9gOfrvRTj17o4dh07gy7fvaFStglhAjRvWkfAmAtMeLRtJeFbJgvmwauc+4dAgiKQLMeNVGYs6oGt7XLl9V6yu1p3bYuiUWSCob1O/pqQKpMWYMbkMraK+yPPBs/Px85eFlJL64jjT0n3q0jXpG12IGSLAEtK4GGVUFtaQ5qz6e6RqIPK3e+UWHKkDrBpTGlAaiC4aiPzlOrpoTq/7EZHDqrGoBaWA4ICLXitNCRdqDUj8asUy8t6ijaHPey/hO3Fi+wOITH1DSyNDcZhxgOXnz19CZsggHf4bWKhPYMLz2TixY/sLyaEVkL//O61e2L8ahi6xPsrMujUpYEITThQrViyf8KHf6f74M+uhLkIqJQvlQ8s61TB+/nKJ2dW0qwl/8pvVIbC62A6VSz0HVahHhnqRsJJ9JFEW3bpDMy4KsIY0kurvkaSBsH/suhBQuQXrQouqDqUBpYEYp4GoXbpjnLojo8MRNaTKHTgyRs9w2tAA1ujjBh5RX07EjilJpBjb++j5C3h//BSxjYWjdgVYw6E89WpYNKCfH7RyCw7LWKp3lAaUBmK8BvRzSY/xwxIeBUTUkAo7cH4f97/AinIHDs+oGd67mvlANtqdR04ZXgf+kjiivpxooBoddEEBVh0oUVURGg3o5wet3IJDM4bqWaUBpQGlgd8a0M8lXQ1PODUQEcOq3IHDOSjR7HXNfGBquPPXQ86Lqv/dj4ivRv97HVkSKsAaWZpW7ej96SYkt+C1uw9KMLwqSgNKA0oDSgN6v6SrIQqFBiL6qO03XjEwsaKPW2golB7DH9WWIVgbNZUrWhCfv34LFPhmSpdGWGzfvv+gTVXheCaiv6K/RUsQLx6qlv6f5LUPSA6aLlVKNKhaHgs3bNc6bje4zidNnAhJEyXC4xcvQ9QR43LZNgmXyHocsDCffYqkifHoech1ad5VgDVEtasHdK+ByP+otemDcgvWRkvR9xnmPC1RIA+ypE+L1MmTY9+pc7j14JHedrh8scK4+/hJoJuB3gqtBIt+GtDP5Tz66TmCexTRw0gmU7K6BlWij5UtggcqGlXfrFYVSW2iC6Itsu6euHAFvPgIWGqVK4lX77wlhUvEloj+igKX3rRVYzx+8UpSzvgtBIXn18xFwSYdQ2Qu1kYvTFmTL3sW7DhyMsTHSaY0fagNvFZuxJkr1/96PmuGdCicJ6ekIdK2KMCqrabUc6HQQNR8tKEQMNBHQ3ILljiLo9EhziK8mtKf91OnSA5uRokSMh/bWzx7+QaJEibAuw8f8O+1W8JIp20pX7wwpjvYoGoXS+yfNwX7T52TJOH6WMi4d3nDQpy+fA3tbZ31UUQlU0zRgGEu9zFldLTuZ0QOY0hkSxRSF6BF686qB6NcA9qmtKGgBD85MmeA98fPSJ08GZ69eiW/Y/qWC9dvI0WypKAFn2lcMqVLLc+lSp4Mr9+9l3NB7qxZBMjSQy5dqhTw/vAZObJkwLmrN5E3e2a8//DJN31M3uxZYGQUC7cfPBLG3WSJEyFNqhT49OkzngaRduePMv98RWQkZhoc70+fQZZdysK67zx6ipTJkgpLLvOfxoplhPw5suHpq9d48847VOOSLEliFMyVXeql9SZMZl8AACAASURBVJiAlVbLHJkz4frd+8LCe33LEtTo1lfaZE5VliSJEoHn3ZsPHuLT5y9at5ktY3oYGQGPn79CrqyZ8frtO2TPnAFXbt/Dx98XBRwnpv1hX8ba9saSTTvx4s1bsfBSBzQIPHr2EmlTpZAxfPz8pcjy/uNHJE2UENfvPQxSHqOM1ZtF5DqltSLUg0oDutFA+KZzSG7BO48GnStMN/KrWkKrgWql/4elY5zQwMJWblB5YzvL2U42KBOnkJN4a9rr16mN5B1r1Gug5Ankost8Y/paGlatgIs37+DeY59ca6ooDUSKBsK3xEaKiKqR0GsgIodVuQOHfjyi+xt+AauEWwViGdXogMBmuGUPvHzzVowGbv1MYTd+JupXLoeHz15g66FjmGLfD/YTPWDRtpns3Wt2HcDs4XaoZ9ofVsYtxfV084GjWOjmgFGzFiF96lRi4fNYsR4DurXH1CWrpb6LN+7gy7dvks91/vptWD7WCV0d3FCrXCks2bxTq2GhvP06tca2Qyfw/cd3kb3bEDecWuGFBhYDUbpwfjlrWLtPxTQHazhOm4PRNhawGT0Fz1+/1aoNuub26dgKU5euQecm9XDn4WMcPX8JbevVxMKN2+HahzqagcsbFqGuiTVKFymANClTYN76LTBv3QxeqzZg/EArWIwYK8BWm0LXY7peT1y4Aju8Jsq/l2/dxVCzLug+bBRG9jHBzBXr0aBqBSzZvAODTTsLYKU+/qlSHu6zF0s+2AXrtyFVimSoVup/GDt/KbbOGItZqzcif87sGDUr6Dy2RhmrKcCqzUCpZ/RVA7rdZkNyW1Ishvo3D4rmzYXtXuNRydgCdx49EQGL58+DTTNGo0bXPhLboU1x7WuK/DmzoVU/B20eV88oDSgNRLQGdLu8R7S0BlV/ZKo2JLIl5Q5sUFNHJ8KGNgcrwdmTFy+x/fBJ7J4zERU7WKBFnarIkCY1Ji1cifF2lhjltRit69fAi9dvsWLbHpxY7okqnSzRul51fPn6Dat27BOAOGrWYqRJmRzVy5TAxAUrMNjMB1iZtG6MkZ4Lxfo5e8QgtLYZhimD++Hlm3eYtGil/KtNoQfUuIG90ddtMmiVHGvbC21sHHFo0TS06++E9GlSoXvzBhg9ZylmOg7AwLHTkStrJhw+e0HrNqqWLg6eV91nLUbrejXw+csXsWKWKpwf63YfBF1u9544g0vrF6JQk05IED8evJwHwnPlBsl9y7hWWkPp3vtNS8BaJG8u1ChbElMWr8Kycc4YP28ZTl68ik3TR6PrEFdMc+iPNjZDkSJpEkmP497fQvRK70TjxnUxdu5SWHZoie2HT4ga/6lcXkDvIvdhmLZktVi8P3/9GqSKFWDVZvapZ/RYA7rddkO6CaYiwpLgWo8VqHPREsaPj3w5syJD6lQgbf2EBSvEtSZDmlTInD4tcmTKIMmpuZjqonAR3eE1HhWNLXD3N2DlOJ5dPRdNetvh1KVr0kzCBPHRtEZlvHnvLTeNiRMmwIIN2yS2o0yRAujftZ0stC4eC3Dxxm1xX8mdNbPctD54+hyM3yAg3nH4BNjHpjUro3KpYth15BSevX4DWnrp3sMNhH4zjatXxOcvX5E8aRLZPOau3SJ1li1aEE1rVpENlO3ztjVfjmyyoUxZvFpukVnoUlSlVHHkzJpJ3GZ4o0qLL+NqueHwhvbW/UeYvmytPE+wzXbYnwI5s4kb0uJNOyVxOG84m9Wsgvjx4+Hpi1eSwDtbxnRqLutiAqo6Ik4Dul3eI05OA6w5slQbkjswPWFoNQvOwmaA6lUih6CB0OZgJWDl3nfw9HnZ78u3N0Pb+jWRMV0aAZ1+ASu9jjbtOyKAtWpnS7Sq+wewTh7cF25ePhbWSiWLYtqSNXAw6yx7ZY+WDeE+ewnix42L6cNs0GOou+ydJq0aIWGCBHCZOV+rcSVgpTwErNkzpcfo/gSsw3BgwVR0GDgcebJlFpA5evYSifNs3HsQ/vv1C+TR4FlJm8KzR9VSxQVgt29QG96fPuLnj1/ImSUjZixbi1ixYons1zYvQcHGxiAJ0kxHW8xbuwXliheGm9dC+ft///0n/2lT/ALW5eOcRY/0ats8Ywy6DHbFXBd7NLWyl6rY/ihrc7G0knSp42/AatejI9bs2v8XYB0/fxnOXP471tWvXAqwajNK6hk91oB2H1poOqAhAgjqnSPnLuL2g8ehqTJGPUtgyFs4t35meOvtjdo9rAU0MbakS9N/0LtDS7h6zMeMZet0opfAAKtxo7pyW1qzW1/fONbRA3rhyYtXsrnFjhULa6eMxLItu7F40w5ZXKcOsQZjYjvYOgmg4yLOhXjIJE/8e/UGcmXLjFUTXNB1sKswERIg8me6iY/0WIDeHVrApFVj5GvQAb3bN5dYjX6jJsumsHj0MLk9pCtSnDixMWPYAPk7N0veNiZPmhgHF07H9KVr5faShRtah4Z10NneRW4rl451wvfvP+Rn3gBTNgJYtpEoQQIsH+8sgLjb4JHInS0zNkx1R1+3iXKDmjFNamyeOQb1zfrjxes3KJQ7J6w7t0HPYe46GQNVidJAhGhA98t7hIhpqJVGhnpDyr0afXJwGuosiBq5QwNYYxkZYaS1mVzmbt5/FEvGOKL9ACc0ql4RWdKnw+g5S0Ag6jh1Dowb1cFb7w9YvHEH1k8bhbY2w9CqXg0kShAfM5evw/Sh/eEweRZKFcqHArmyY8ycpWINJTkQQSzPKoynzJEpI/adPIsqpYvjyfOX+F/BvJgwf4VWyuJlc/eWjSRmltbe3u1boEXfIZgypB92HT0ll9Pc2zvYOsOlj4mQEvE7OHjqfLAWRr+N8yJosElH0J26XqWy8P74Uaymtt07YPex0/j0+TPOXLmBnbMmoJvDSFT6X1G8fPsW+0/9i6HmXbD/5DkJmzpy9oLWDMJ09W1QpTwcJnth3RQ3jJ23VOJwpzpYi3Ggf9f2Ekf89OUrHD5zHtOG9cfuo6ew5eAxcdVevXM/urdoKPJRz81rVcXgiR5YOWGEuFvz0oAX7UEVBVi1mn7qIf3VgO63XLpmMIYxqKLcgkOeDQSEXsPthBVSA1j5FgHhhXXzMWLmPJ0DVnPnMUKekDFtahTLn0du9kjIwEL3nxPLvGBsNxxHz12U3zlb9pAbyhrd+sjP04baIE2K5Gjb31F+prsQ4y2qd7WSn0lasH6qG/aeOAvHqbPFmrlh2ijsOnoaduOmCwEEf3f2ynWcXjkbTtPnYvnW3fKuaZsm6Na8ISq0N5OfuUnRylq6TQ+JHyFgPr92HtbvOSQAmYB0h9cEYdAjyGXp2bKRxNZoLPxrJrni/pNnAljjxokN685t8fHzF8xYvlYA6o5ZEzBx4Up4rdyArBnTYf+8qRLTsmrHXvBCtWWd6li9c1/Ig6meUBqIKg3ofnmPqp7oZbsRrd6QrKtUiiJb0supEeFChQawRrgwfhqIHy8u4sWNK5fEBMr8RuiNRQ+A0H4v9K7KkDolGG5E92IWcmzQu4qFoI2F3lN0hdXWuqoRl5fflPXHjx/4+fOnAE+eJVImSyJebCy09saNG0c8r/gcC/tF2QjstbWuajsGJL3kxbqmb5r3+Hu6HtML7fuPn2FqVwFWbUdBPacnGgjtkhE2sem+EFwJiSQgbK1Gn7c0lOZkyfMLWOlKe2v78mABKxf4RIkS+lMGF8CHT58HumH4tbDSFYjArlyxQrAeNQXenz5JPYVz5xAL45w1m/HsN9Nf8iSJwQOV09TZUm9AwDrKxhyVSxaTW0vNIp82dUrcuv9QbgIJUDdOGyXAm3EhmkL2O4Ljldv3+qbF4YZHd2OSK3CDIGBlnG3j3nbyGvV1fu18bD14DAPHTQfznR1f5gmnaXMkFiew4hew+v07N6PqZUti1nA7sSZPXrxK3ItXT3ZFuWKFsXTzTjhM8hLwq4rSgF5qIHKWeb3semQKFdFqDinERuVejczR1q+2NIaB6DwHyKhbNF9uIRyasmgVPn0JOj4z/KMT0V9z+CUMbw0KsIZXg+r9SNZA5HyUIZFEKCtr8MMeHsDKeIyCuXP4a+D5qzeYvmwNfv36e/wDugQTGNK9dtmWXXD1XCD1lC5cQNyICBCv3bkfqPABASufpyXSeGDgaWM0gHXakrXCcKcpmdKmxrFlnuLuc+jM+UDbImCl3M1+x3sEBKyk6T+9cpZYTzfuPawVYGXONcbNkmWQSdJJGuGxfL0AVha6apu2bgIr41Y4f+2mWHJJR6+K0oBeaSBylni96nJUCRPRqg5pH1VkS1E18lHfbkwArNQyL4vJaaFrS+bfIxjRX3PUzxkFWKN+DJQEodZAxH+YIbkFU2RFvhT0wIUHsIZ2OgQWwzp/5BDJzdbUcpBUR0svWYPb9XeU5OKBlYCA1c3aTIBunZ7WgT4fFGBNmzIFTiz3Qv8xU7Fmpw+5QMASEmClhfXokpnCfui16g8Y1pAksD6/FlZargmwl27ZJRbZTGnTSOwKKfsJWDOlS4NXb9/j67dvKFUoP+a6Dsa1u/eFCCLiN9LQjqh6PkZrIOKX9xitXr+dj0hVh+QOTMsawzM0Hi9qUGKWBmIKYI28UY3IrznyehFcS0YZVFob/RgJJUUoNBA5H6YiXwrFkAR4lG6pM4b1R8FcOVC7Zz+Jn2Cha+zNrcvg4jEf05b6sNsyvpTMwacvXw8TeCKpx3bPcajUsRduP/Qhw2rXoBace3VHwSadhHSJ7r//rp0nAJCsxZrSvHZVoYAnaCNbX7pUKdHKeqj8uUSBvFg9yUV+9steR3ZeEicwXpUuwdMDuATHjxcPJ5d5Ys+JM2Ih1ZTqZf4nhAdsy/W3hdWXUY8uwet8XIJtx06XuJNN090lwbaZ8xjf2JZyRQvh+IXLUuVaxrA+fY6+bpNEliOLZ6BUm56gNZrsxptnjBYSJwJWAnYSSpCZmaDX0aIrmFOtjok1fv78FfaBVm8qDehaA5GzvOtaalVfAA2ElCKOJDM7jpxSeouhGiC/BblCeHHBEKuIKAwv+vr9h2QG0Kbw3MIYyx9h2BPp4ZQqeVLJKBA1xXAXTsbdZk6XRlL6BJvWRgHWqJlaqtXgNKAfH15IVtboHHsRnvlJsMUUMFMG9wWtjT2GjcKlW3dBIFexeBHMcRmEDXsPwdVzobD2Erx1a94AJVp1F/rz0BQy/7WpX1NiQq1GThTAR0ID3u6fXu6F4TPn4eyVG+L62rFRXQzs3gGuXgtx9vJ1SevCmbbn+GnJ5ebpaCvsumTzu/3wibDVTRzUB1VKFYO1+xSRrUrJ4jhy7gJu3HuAiiWKYubQAdh/+pxQyz9+8dIX/DFmhf2aumSN5FYjCzDbYL/TpUqBKUOskT1jejTvMwRPX71G9kwZsGXGaAHGfUdNEmtoheKFMda2t6S6OXv1BuhqTMvrxn1HhGF4sfswIYboOmQk/sN/2OYxFmt2HsD6vYdQsmA+SdOz7dAxAegcB6uOrTBsymzZEMjg/OHTJwya4BGmS4LQjJF6VmlAaw3ox9KvtbjqwcA1EJJ1lW+RvVxZV2PuDGJ8c92KZUQBCzfuiBBF1K1UBvmyZ5V9WJvCi91mNStjpJcP0WFoCi+NR/Y1QSd719C8psNnfRZPprV58vyVQXFU8KJg3sjBQhIZXGobowzVmqotQodTRlWlbxoI3/Tu2LhesB3yYTgMHcjSNw3pWh5a8MiEFy9OHKn6248fwrDHWzQeZOLEjiWxoST9+fT5i+QkK5o3NzbuOxxqljxabHNlySRMeQRipFjX3NCReIn5SJnjj3lMuSjmyZ4FhXPnFJB29c493Lj3UJj1yGCXMF48iTUhux3l5e8Z91kkT07kzZ5V6OmZRobAlH1Mmjgh4saOI6CX4JYMvX7dawnai+bNJUCd7reMneVzdN9NlDC+RLcwTyvjTQm8+XvWpdELdUdgSvAZj3XcuYerd+6LfNQv2Qz5wscvX4R9L1fWzKKLJy9f4c7Dx2J1TZsqJa7evoev379LG2RBZg5atslcs5RZFaWBKNVA+JboKBVdNR64BrgWBce072NVO6DUF4M1QI+fP4DVh9gwpML9+L9f/8keyb3fJwWKkeyFnFPc47k3cu/m3saQnhIF80pYDTMX8G/enz4jdixaUn3ylNL7i3vvl69fkSpFMvl/su+z8Hnut2Ty5/7Jenkhz0tx/r+mcF9NnyYVrIxbwtx5rO+7/B+/5wLKzLp+/fcLtMhyH2Z+1NixYuPz1y9InCCh9InnkXcfPiJBvLiSm5UX0yzsZ4J48YRMkvIzXywZdyknGX/5/MJRQ4XUkqn3fPrgw0BM4sqAJVmSxHIGY108TFAW9o1pd3hu4ztkIk6cIIFccPvtM2Uk6zB5Rfi8Rv8847GP1BvPQzIeP3/9ZTmVM1SihPj09Rt+/Pgpl/NMbaMAa0hfgfp7NNZA+E5DPm5NmYPUDxNZa9KkRGMlqq4pDSgNKA1EjAbCt0RHjEyq1jBrgAdWglUCkqAKSd/+/X2gDnND6kWD1kBoASu9lgg6CRh5AUxyRobmvHz7Dg5mnWFsNwJWHVpixvJ1kvdUuBzSpfEFrE69umHeuq0oUTAfCNSu3L6LRtUqYqTXQoyyNhemf1p9q5QqjuEz5vnkMz16Cj1aNoTd+JlCVvjz1098+PgZF27cxsHT/4r+eTHO0Cf+PNyqB4wHDpd6mcudQJNeUVsOHEW/Tq3l8ty8bVO4zlwgnBot+zlIJoKa5Uqit8t4HFwwTcKlCPD4e5I5DjHrAvdZiwXc8jzKvKmNa1SSHPIL3RzgPmexpMVJlzollmzehcXuQzFs6mzxKnPs1Q0LNmyDTee2GDdvGe48euI7Z8YNtMTctVskDKpa6eKYtWYT3K3NYTFivHiiHT9/CZv2H0H35o2w+cBhDOrZUTzNGGLFQn3QEHDiwmUMt+wpuV6ZW5Y5VssXL4w9x05LLvkrd+6hRpkSmL5srYBqTaF+6XE20a4vmvUZDNe+JloA1qrKwmrQX70SPhAN6O4ExEW1zm+3laBUzZtiWuRUURpQGlAaUBrQYw3obmvQ405GrWiyZ1bycfUMrEgoza4Doc5pGbW9Uq1HhAY6NfHxYFu764BY6IIqsWPHwviBVujnNgk5s2TCG29vtKxTDdfuPBBgRrBj5jRGwOP1uw8EFK7asQ/JkyQRwLrv5FnY9TRGz6HuIHN1riyZsXLHXli0bYZRXotg0a6Z5FcnKSHzoxMorp86Cm2sh6Fl3Wo4ePo8iuXPLfnNCWxpEdR4cg0y6YhFG7fj46cvcO1nCkuXCXDrZ4phU+dIPtRJ9n3RZ+REcXn9x8wW1cr8T4wcG6a5w9RxNFImTwqbLm3Rxd4VK8YPx8zl68STytPJVvgzGNrD5zOnTyseWcfPX5Y0ObNWbZRc98zT/vb9B5i3a4oRM+Zj6VhH4cEwghFG97dAe1tnVC1dXEDk6NlLRMUE5isnjEDVzpais1Z1q8s7Xs4D0c99ChpUKY/vP77j0fOXqFeprJA3dm5SXzgxNP0mKI8TJw52HzuFYRbdYDt2GszbNhNvt037D+PFq7eY7WIPS5fxAsgfPX8hemTJlC6tcJyYDHOHRbvmmLV6E6w7t1GANSI+MlWnvmtAt6cSAtbgbouVlVXf54OST2lAaUBpQLzeVIlgDch+mSZo66rsl2cvqqGI4HEwhOo1gHXH4eBDq+iqOmGQlYBBTWG+dU2ojUtfE5g6jkENAqNnL9CkRiVs2HsYyRInFsB6+vI1dGn6jxAU+gWs5m2aivWyd4cWYhmkqzFjWBdt2imAkanp6LrK37epVxM/fv7Aim17/anWqXc3eKzYIK60BKxWBKzWZnCYPEvcYZeMGQZLl4kYZWOGVv18CB1ZtnmOFZlJOtm3U+vfgNVZ+DDIlzFpcF+0tXGEvUlHnLxwFUXz5cKlW3dw+MwFCamixXWag7XE2xLI0h3ZefpcX8BK9+L+3dpKG8z53rpedZGJhZwZJJlsaDHQH2D1dB4oVlSmx6OLNEvWDOkxZ80mcb1mm5qwp4bVKiJunNhiSR3WqzsGjJkq5+T6VcqhSslisJ/ggfF2VjB3HvPb9fq7L/lmwVzZYdfDWKzKsWLFFrdpguuQXYKVhdUQvmslY6g0oNtTSUjxOBRNWVlDNUDqYaUBpQGlgcjXgG63hsiXX89bDMm6SvFDAid63kUlng41QJZ+grojZy+CFxlBFYJGWlGZtu312/fCdVGzfCmJv7z94DGcLXugs72LWFFJUtilaX0BoHTHZRwrXV8n2vfBgNFTUa9SOYkRXbFtt7gOM1vBsF5dxcWWwK9FnWoYPWcp1k1xRT+3yXj9zqe9ZjWrIF68uJi1atPv2FkfaWmdZdwlGW5H9OmJnkNHoVf7Fli5fY/Ej7b9p6aA4jWTXWExfJzEfJIPw8N5AMbPW4482bKgTb0a6DDQGasmuojF99W79wJ66V7sYN4Fx/69JHGhOTNnxOqd+yTO9vmbt5g5rL+4LzN216R1EwGJBLFz1m4R4sYRVj3Q22UCWtapinfeH7H6d5o9xtJu8RiD9v2dUapIflQtVVwsrFOG9MOoWYth0qqR8HscOHVO+jJ50UqJc3328rUvz0it8qWRKV1qHDpzASOsesLMabQQUR7/9xJ6d2gJr1UbMNbWEhMWLMfTF68lFpaXCSy8SFjoPhQ27lPw6ctX8VAcaW0maQD3HD8T9DzIoACrDj8/VZV+aED3p5JmtXwW1qAKY3I0Qe76oQMlhdKA0oDSQAzXgO63ghiu0OC7H5J1lQdesgOrojRADZB0idb4kAArn82QJhUK58kpwJCWRhId5c+ZTYgWmYv98NnzAv4IfuLG9SEPIiFmgvjxBSCSAJHAk9Y9Eg/OXr0JZYoWlDQ0TKny+p23xGSSTPH56zfiekziwpdv3uLyrXtIkTSJEEkyZpb1aAoZ+PPlyCrvFMiZHQdOnxMyJGYF4HN8nqnm+AzjRd+8fy/1kZGYRE4ExJR/68HjEodK9166gjDOlm2nSp4Mn79+E5BcqlA++f+HT1/g1dt38jyBKS2dJHFif1kXyYxOXLyKvNmzSMwpdXXmynXRiaawfbrvUq+1ypcSwFq2aEHRA+UiwDx7+RpKFSkgscP8du8+fur7PuXieDAuluSWZ69cR+oUyQVYJ0ucCJdv35MYYrI0UzeXb93FTz96Y/t8nvLTBZrZE2jJ9ul/4MVIAVa1cBieBiL/FKKNlZVxDKooDSgNKA0oDeiRBiJ/u9CjzkeeKJLKpnbVYBtU1tXIGw9DaKliCR9SS1pXCVojupDNdmCPDsJ+y9hPutbG5EJgb9KqsWQiYAywXxbgyIufMNJ6CBRg1VpV6kH90UDUrDIhpbg5cu4ibgfj1qI/+lOSKA0oDSgNxBANRM12EUOU+6ebFX6Dj6A6LqlsdqlUNjFuYgTTYRIZMb4ysgArLYW0KjKtDC2BMb3QlZhuzgwop3XTf4nMhVM70KoAa0yfsQbb/8j8mHyUFFKKGz6jrKwGO6EMUnDmZSMzH5kFw7oBx4plJHE1UVkoA3PRMVZJk78tKuXRx7apG5oEAhspxheRwIRkNtfvPdBH8aNOpqid2lHX70hsWRvrqjZun5EosmpKDzRA6yqtrCwLNygPNT0YEj8iRObCqQCrfo29kkbHGojMj+mP6MrKquNhjIDqeLAn8x4TbDPeRUPDHgFNRXmVzHtGinvmQCPVfmgLqer/qVpeyA+evHgV2td19jzjg+x6dhTK/25DRuLanfs6qzu6VDTNwQYv3ryF07Q5f3WpSJ6cwsjY2d4VT19G3Tjqha6jZmvQi65HlRDKuhpVmjf8drVNbRNRPaWVkTlTtSlkK+blalgvhzVt8IzCfLJkHdayaW3E0/Ez2ulEN41qDVibRKZUuumbqkVpINI04P/zCMnKyqD3nYpUItJGx29DsWPHFvKACsWLYNO+w5KkulCenEJWQHY9WiGjsuTLkQ2F8+TA+t0Htd4gg5OXednGDOiNfqMmCalDSKVG2ZLyyN4TPix83CIG9jBGg6oV0XWIi5BXRGUhO6ObtTmaW9kLQUN0KJyTPBDRahyeQle2DdNGC9FGZ/sR/qoi4+P0YQPgPmtRtNFbeHSl8qWES3uhfllZV0OtMvWCHw1oAGtUWOAJHCfYWWH0nCVCuBRc4bO8UG1So7Jc8IanlC5SQIiKfvz4Jay/JGfSpIsJT73R/V2jDFUVYI3ug6z6Fx4N+AessjnXCp5YQsWyhkffYX/XtHUTtK5XE636DcG7Dx99K2Ly8IWjhqKJpV3YK9fBm/YmnUAq+Hqm1vj581e4ayySJxfuPXkK74+ftKpr/VR3XLxxC0Mmefo+Tyt00iSJBAhFtVtwo+qVMG6gZbQBrCmTJcXo/r0kRqjrYNdwH0iSJ0kspBiMBfRbyIz54dMnyd2nisq1GtlzQFlXI1vj0au90KS2IagTW5yRke96KqES/Oz5t9+/9/s7/s2vFVXzN6kGEKZb5nP99v2HvK+pK6CWGftKVmKm0GnRZ7D8OajnA4Zv+H2Osrj374WV2/cKey7PLSSA0uzjfoGr33r4Hk+jmn5q5NM8H1zISHSZMUbpqyjAGl0GU/VDVxoI3ulAQ8UeVGuKXOKPZpjvjLnSNIXuNMzBRXcYuuoyYbQuCmnUd8+djKmLV2P++q1/VWnZoSWmLlnt+/v48eIhXtw4IgfHS2MB4+9JEc/FnyCAedT4DK21mo0iUYIEQvnO8v7Dx7+ACHOkMbaUxA6sm0AwS/q0oAzMU8Z8cQQej5499wWJCRPEFzIItsGNi//Gjh1L3JrjxI4jumJ9BC0fPn2RDZhuz6Syf/DsuVD5s9BliRY3DbBhH3/8/IVMaVNj1ohB4mo7Zu5Sobp/+95bKPM5RncfPcVXP6QLfI/9pBzMk+bXQuiruzix8eHjH91pbTXpBgAAIABJREFUNnDS8f/33y98+vxV0gswt11Qhe1TN99//BSafzcbMzSz9G9hZXvUg1EsI9GNX2p833llZATqkGP15dt3ubGmrsgm8e6D/3do9UwUPz5ix4ktdXGM2E/qwedAZCSuWjzAkFWS8aHUlyYlQHDysH3GZfEkxH7RdYyAct66LSIq/66RkzoNCD75DHMHsk1eanz89EkOKelTp0TCBAkkvUDAfIW5smSSOinf7YePfecjZWd7PnP5s9TLceX3yDFVRQsNKP+zYJXEVG8hMQNHFqGOFqOpk0fUlNCJGn0r0YYpmOth7w4tsG7XAaRIlhQNqpbHmNlL0Kh6RZy9cgN5smWWf4dadMVIz4WoVLKo7Bnrdh9Aq7o1ZM3MmjEdNuw5BOsubXHywlUUypMDSzfvglmbJpi1epOkrWEqGu773D//vXrzj4z/KyJrcpLECWHWpimaWw1GzXIlJQVM8QJ5sHTzTtkvWIrly43vP38icYL4uHL7vnhVcR2OEyeO5CF98vIVZjoOwMQFKyQNjW33Dpi8aJWkf+G5YdO+IyhfvDAu3byDVCmSgRfuOTNnwLlrN/G//HmwZtcB6TfPC9z3n716I+ltmHambLGCmLd2a7g9enQ7wrqrTQFW3elS1RRtNBD8lsTk6HUrlQm2t1Hh3qIv6meuse4tGqJssUICnhpZDPRdQJmo+/6TZ2haqwoqFC8s8YonLlwJt+i1KpTGQjcH5KjTynfj8Fspc69duX1PfsW4T4JB3nByYxjZzwz1TfsL+CyaLzfmuw2RPGeuHvNloxllYwG7cdNFTt6u0rX4zfsPmD7MRgCgq8cC36bqVS4n9VuPmiwbIJN/d7QbgWwZ08O8XTPpc4+howQAMeE5Y2eYeJwgh7GJvG0l0LF2nyLJwQd0b4+uzRqILASnKZMnBV17m/exxwgrE9QuXxodBw3H6UvXBKzSkjx4kgfeeX+AvUlnPHr+AlMWrUKOzBkxY1h/XL/3EBMXLJcN+b33R0wY1EdumFv2G+LrElwwdw5Md7CRsWEOOafePeA0bbaAnlZ1qyNp4sRYumUnShbKjzEDeqGBua20xw197WRXTFq4CicuXIZJqyYgC2R3B7dArYtlixbCDMcB6DxohLxP9+T6Vcr5A6y0SPOg0mOom7h6d2xUF8Z2w/+qjxt9306tYdq6KSYuXIF4ceKK6zMPA09evET/0VNljAjYGCs7Zs4SOdAsHeuEaUvWYNP+I+jUpD6GWXTFnuOn4Th1jhwmeBgZZW2OCQtWYPuh46hRriSsjFtJcnjmrOvS9B9J+E6gS/1PHNQHD5+/kMMI5zrHst+oydI2gTwvLcbPXyZju2ycMxynzpak8CwElnyH/85atRF0G2tcvRLsxs9AuWKF4OE0EJdu3Jb2WCi/m4057j1+Cs8VG9CrfXPJGzho/Ey54KB8XsPtcOXWPQHMHL9cWTNhiFkXtLEein+v/TmQhfsDjK4VKHQS7Mj6Jc0J7MHoeHmrpoRuP3ZtiZdG2Zhj/vpt+PL1K8bZWqKdrROWjXWCudNYpEmVXNa5o0tmoqmlPfLnzCp7o5vXIvTp1AoL12/DppljULJld0x1sMapS9dkz7x44zZmj7CDy8z5aN+wjqy73McczLug94jxvuvsyokjBKTSwurS1wTGts7YOXsiqnbujRFWPbFh72Hfdbxf5zaytp67ckP2+bEDe8PceRzyZssMJ8seaNffUdblkR4L8PDZCzj17u67v1t1bAmnaXMx0b4PFq7fjjsPH4uHTtt/asFzxXo5fwwYMw1Na1YWEtCxc5dJztOVE4ajbFtTeW/G8nW4fDN6hNQEnGkKsOr221O1RQsNhLwlKStr0AOtsTIRjNASWatbXwGs/yuQF/efPJVbSVp7Lm1YKMm7nafPDfes4QbDm9T/tegabF0EFSsnjBCLVENzW6RNlQJbZo4VgKGxzLr2NRUiIoKc89duYd7IwRg6eZa8s3qiC1r0HSKbU7NaVWDbrQMqd+olgCVbhvRYPdkVrfo5CIioWvp/WOw+DBWNzSU5+WBTH5fguiZ/XIJzZM6A5eOGC2B+895brIzrp46CxfCx2HX0FEoUzIt1U0YJQLSf4IEB3dpLAnJz57GoVa4UPJ0HorX1UJy8eEWeJQDlhk0AyFtX44Z1BGyxbJjmjgt0CZ74xyW4db0aGG7ZEw172QqApvVw84zRGDhuBs5cvibA6uSKWegzcgL2nzwnAC9D2tSo2bWPgOdN00fL7bTXyg3ImDY1Ti6fhZrd+ghTLW/CJw/uiy6DXP4KK6Rr/Q6v8ZKs/MjZCyIfN+URfXr6AlYmL9/mOR4d7YbLJQdBKX9esmkHvFZt/GucqTv2cfWOfRg0YaaMCcH4Vo9xyF2vjcxBbvRTHWxQsJGxALi+ndqgRtkSaGZlL/WtnuQqByJeMmhcrXq0bCTs37RubvUchy72rrj76IlYj7d7jseyLbvguXIDaOncv2AqyrUzlXgoAs5VE1zQ3tYJR89dBAnbRvYzlbbpWeDYqxsK5MqO9gOcpG3+fUC3dqjexUos+sMte6BOxTKo2tlSZOetfJoUKdDK2kGe500/50Pp1j3EBZ4W1cOLZ2LGsrVy8GJhXwlcefnAG3taka9sXITx85dj0sKV4f7uon0FIW8F0V4FQXUwJlpXqQs1JXQ/5bUhXuLF8sKN28VjZ9zA3mjVb6hYOfnuqu375NLxyJIZaG41BHlzZEHdCmXgNH0uiubNJXv3XFd7FGzUUfakFdv24tCZ89KRWQSPXgvRo0UjjKX30X+/MM91iOzz3AO4z00dYg3jgcPBy1yu4QTJs10Goc/IiXJRyfVe49LL/ZmXpzfuPsCctVvg3t8CFs5jkSFNKmz3Gi9nFO7brh4LxcuKgNXFY4FctA/s3kHkopcXLxfPXbmJ05evIl/2bHKWsunSVi68G9eohJRJk2DBhu2y7/DyvNeI8YgXJ47sldHVg0YBVt1/e6pGg9dAyFuSsrIGP8h0/Z3paCsHcg1g9fsGrUh3dqwUsoPpS9eEe8bwYE4Sg9o9+oVYV/4c2cT99e7jp+A4bvUYK9ZWN6+F8i6BJWNhS7Ts5q8uyszDP29P6X7ZoEp5jLOzQqHGHWVjo4WwcsliaNLbJ1aWAIeWTY0LZ2CAdZBJR5QomM8XtBD0bfcch7lrt2DcvGUokjeXAEiC+jlrNvuThwQQ80c6+AJW3lQfWjQd05eulQ2Y7q607HIDYwkMsNKCxzhLDWBtWK2iWBmrdbH0dYHNlC6NMAizj3RvpXWWN79pUiTHxhmjsePwCbEU0r2XlxCb9x8VwE2QRcBIoBSwNKxaEc6W3VG5Yy/f/G+UZZydpS9gbVqzigC4Oj2tZTPnRcgi92FyZGxjw3/9Fx4UNs0YgwnzlwtoY+H4/rt2Hkq26i6HCrpSFy+QF2evXJe/W7Rrjp4tG6FU6x7yMz0DHMy7okZXS9x7/AypUyRD+eJFsHn/ESHbYNL5uj2txe2Y47vQfajIxUuKKqWKy2UIwTEBaTG6b01yRV+3SfI+AW6hXDl8LZucD01qVEH59qbSNi8qCIT5PAutwZSflx0sJAfJmiG9L2BlW7z8MXMa7asIHo7oJdDAbID8jqRcdLmrZGwhP2u+O17OcMxUCUIDIW8BMV51GlfOoBQRHa2r7KuaGrqf+trEsdKSuWL7XrmY42Uf11zuR5++fIFVh5bilbR//hS0G+CEBlUrgJfBdPnlJeXiTTux3Wvcb8DaDyu378HB078B64hBGOkxHx0a1YXHivWynnMPtBg+TjrK0JjVk1zEU4x79VCLLnKhuXfeZLlM/PLlK1IkSyJrMQvPCCQwJGjlPkSrKtfovNmzijWWe9esEXbimfXw6XNxYx49e4nsr7y05V63Ye8huPY1kb2c6z/3nXFzl4l118p1ogDWVMmSisWZe9S++VPEwspzTZKEiZAgfly8ePMu3LwJuh/p8NWoAGv49KfeNkgN6GbLUVbWoAefB2O6oJKlNzDAyoV/+tD+cvhmXEfAQldidxsLIVfwW7YeOIrNB47+9bxLHxMBFMWad9FqRtIluFSh/CAYc+ljKhZMjWsvgUT1siUFmARW6NpJ61mxvLnFzbdQI2Nx7Z3v5iAgzy+A8Pt+YICV1tt4ceP5gmUCKlrBCBAJXjSAlW6la3cd8CdOQMBKndOl2K6HMS7fvovBEz3EQqwp2gDWfp1bo2HVSmhoYSvsyoEVukxx/DKnSyMuSrzZHjrZSx4lyOSNMW/BnabPETAbWLEybonmtauJZVnTTkDAStcqEpyx74xJ5UxIkCA+vn37jnNXb/xVrQawOk2djSWbd8rfNYC1VKvueOSHBTJtyhQC7OpULI36lcv7Xk4whunYUg84TPbEoo07QAs0Dw+MReUBpGWd6iIPwbjIEz8+vv/4LvFTBOy0uNIlm0zh7I+9aSc0tRyEF6/f+srLOVcgZ3aJ/aNLepk2PeVvp1fOxoIN24K0fAYErMeXeUq804iZ83zrps7oVpyvQXs5rBCw5smeRYisWBRg1WJ50M32oEVDhvtITLWuakZMTRHdzl1t4lhrVyiNvNmz4OKNOxImQtfYiv8rgiu37iJvjqxYs3O/XEAyrRcvDOmdQs+p/l3byd5p3rYpbNynok39Gnj47Dm2HjyB+HHjiKcKzxTcw4vly4VnL98ICPYbquQTCpNIvKA6Nq6LroNHSmhO0Xy5cOP+Q6zbddA37Klh1Qq4//Q5yhQpgKVbdonnE/cVrscXrt+SvcCsbTMcPHVO2ujZqjG8P33C8i275YKfbfBylUCbe0/cOHExxKyzPFs4dw7sOnYKDLvKnjkDVm3fi1dv36NlnWrImSWTXE6zr3Y9jeXSO7CzlW5HLnJrU4A1cvWtWtMbDYR/y1FW1qAHMzjASsvUiD4m8Fq1IchUKnyGC3DA8vrde/C/gKVZraqYMWwActVrHSjJD8mONK6ntEQSfNCNk0QF2zzHYc2u/f4Aa7UyJVDPxMZfM3T9qVe5LBh76fab2IGWXQ1gXTbWWWIH6X4ZWAkMsNJKRvdPk2Hugb6jAay0uq3bfdDfMwEBK0kdfvx2vWaMTJYM6dBx4HDsPnZK3tMGsNLFme7Q/5j1DzTXHMeEbklz1mwSC+SmGaOx+9hpAawEsv/9+iXjNs9tCPJkzYzBEz19CYf8Ck9gxQuG4ADrYNPOqF62hLhua5MWRgNYHafMkoNCYICVRBVdm/0DMviOX7BcYlAJ8Pxa0wnCCWY72Q2XsdakAbLv2RGMlaY8XwMB85yzdSuVBeOYCah5qOAcf/P75p1uaTwcff/+Q27ySf7Rpn5NX8BKSzAtAaNnLw50LgQErMeWeWJzUID1n3ZiCSJgzZ0tsz9WS3o2KAtrMBtR+LcGvdnlIkoQbayrvLQJjFQsomSKzHrVFNGttv3GsRJwBTVvaP2khw+LJmSDJHp+ifhkH/qd3NQf464W1nGeW3hprGnDby8Dq1fzu4DtxIrtQ5qnKayTN5yBMfHL34Bwp7rj/kPQ7ZctWbejFPW1KcAa9WOgJIgSDehmy1FW1sAHLyjAyt8z1vTfazdw/e4DsfhwvQ5vShUy5u6bP1UIhggGAhaCkmlL14BxkbvnTBK3S95Y0tKmLWAl2CDAYLwj41V44+sXsPIWlIClWmdLf83TPZr9IwFQ/crlfGNYudnRtalOhTKo1NHCn/uOhp4/NICV1rob9x5KihqS76ya6IKb9x9K7A3L2iluuHzrjr8Y1oAuwSTDottS+fZm/tidCda5Ee6dNwW2Y6dJDC8tin4BK9vkJv34xUth6J02tL+AJcZk+mUgpiyt61aHnUknVDa2+OMSXMMnrY2GJZi6prtUubYm/mJygkr0rg1gHW9nJS5fjD1i4e12QMDKWKPdcyZj4LhpuHbngehQZK5XA469uosLr98DlUYeq46tcOL8ZRw/fznQj4JxS7w5J7kWC+eDX8BKXZL4q4OtD6kSi4ahmP8fELCuGD8c3p8+o4eDm+/z1B9v6QmqWRRgDcPmoputIQwNG8YrMd26ylFSU0T3c1Ubt2Ddt6pqNCQNKMBqSKOlZNWhBnSz5WhjZWXMo1/XTB12Qm+r4m0f06iQqp1xpbQ8EoR1alxPaN3p8spSPH8enLp4VUAB2UvJzBoY4AypowQNdiYdxQ2TgIf5zTSFLrxzXezRsp+DEChcXLcQNbv3EcBMFtvFox3FHcfFY76AMrLiksyhelcrYfnTFJIzZM+cEU17D5IbWLrf0rW1QMMOcrOZM0tG7PCaADOnMWKVY3/pDvT81RuJQyHgIcNsjW59kCJpYlQuWRyXbt2RmFWHyV5YsW0Pfv38hYxp0+B/BfNiy4Gjoh9aRgeNn+FrNdTIU6t8KcxxsUfb/o4CIPkzLYerduyTR8ba9hZXJJIWsRAw0WWZYI0ERQRPNcuVwkhrM4nP4RjQxZVMi2SyXbJ5l9xc0w0rW8YMOHLuAm5uXYbaPaxx9c49qWPx6GESs0r5Sf7A2BqS+VCPBPi0Zlbv2ucvwJoiaVKcXOElsUDHz18SXdl0aSeMyS36DpbvhQfjo0s9sGD9NkxetFIsvgTJHRrVkfRFAQuB2sZp7hLvS5IkFoJokkYRgNPF+tKGRaJXgm7WT0DMS4Tizf+QdRHQznUdjPRpUok7ryYtj8izxEOIPyYtXOErD13EmJbg/Nr5wqrMOawpTNez88gJcS+mZZMxTe6zFwtjsJu1ubgE012ZxbxtM3HlqtvTBjfuPRAyD1qY9504KxZmXo6wP5SJxbRNE9AKXbxZFyFdogWX8k1dvEqIsFgm2fcV8o7GvXziqknccXPrcizetMNfPt6Qvq8Y8XfdbAnRXlXaWFcDhi8YulLU1Ij4EdTGLTjipVAt6KsGuP8apa/SWH2L+jpCSi6D0EBIVlZ2YuGGbQbRF10ISetaz1ZNJL0LiWPonklipSql/oeJ9n0RJ3as380Yyd/r9OwnB/Qjiz0kHqT9AMcwkQWQ4ZaAqUGVCsLceu/JU5BgiVarXFkzixsrQQDTgxDcHP/3EjbuOyxxL6mTJ8PYecvEpXa4VU9huN249xDmrt2My7d8KOLLFyuMaUwNc/eBUOKTSGfFhBHCSktA9e7DBzSuXllABC1t3358x4FT/2LDnoMCaJmWhiy0h89eELfQyYtWiGsp4z5puWOdBDtMlUPwSnKJoeZdhUCCxE3Lt+7G8m27BXQS1JLNuFLJYth19CScp89B8fx5JS6XjMEEWa79TOEwyQuHz/qQS5DoaPygPpi9eiPoMbV25z64Wpv7gOK9h+A+a5FYZ5lCZZpDf1y8eVvibQhkyeZMEDp92AB5ngCZuuvWvIGA2dFzFuPq7XsCyik/AS3Ji6ibNbv2SXsBS4s61TDMopsw2vJCg5c/TPtC1+ehU7xElkolikqbmjoZr8Mx4Zj6LQSADmZdhMSI7rg2oyeLJdXepBNqVygjjMv8HVMdOFv2FAZkWkKZMH72CHt4rFgn8U6MlWVhP5iDl235LYyZojy0ZDN26vV7b8xds0kAI92IrTu3FX2xv7SsE8STLTp/w/ZiTR3Y3RinLl0VJkgyOU+w64NJi1aIZwABJ9PycD5wDJnOYMmmnZIiiDFKg3p2kgsF99mLBJAzztukdRPxEiCo79aioehs2pLVYpGmmzznIutlWiKCiPYNamOoRTc8fv4Cw6fP9XV31sV3b7B1qBOQ1kPnY12tFuzzPhe00StlkpoiWk+RMD/o4xZcVN5fu2t/tHUnD7OCYviLnB8KsMbwSaC6H34NaGNl9Ume7pO+QxUfDdAKy5hCgjZaMgno+C/BS3gK3SgZP0hq+Jdv3v1VH615CePHE+BHIMmfmdNSm3YpM2NFNS6uBNyU+YefeBVasdKnSoW33t5C/uC3EFSnZ5LvV2/8WR1ZL+fRh8+f4f1/9q4CKqotim7SQmzs7vh2i10gNiYmBoqCghggqKBigY2YiIWJ3d3d3V3YLUr+dc4w4wADzMAQA/eu9Zefmftu7HvfvLfvOWefn7/i5XJG/ZJLLolDZM6YkcmvlIBJx0C5YYkIkdU3tkKYUMqfv3+DmIxJC2OXPp0Eu7AwGXZ/goJYhEhCzNOzJfTDl68ypeGY+qIDBOqH4pKJ5NFhxu/AP5HmT+3mzJYVoeFhHA8qHy8Un31Ca0YBRVKxJ0rdI92D0vZoD1GRt7DLMIgYD6U/IGVIaQ5WOuggkSlpzKu0/vqZE2ExagK7hdP6U5xvUIgkyTy5qJPisHw/9Fm2LIa8RsrE7tL4ySVe0V6PDz5p7hrBRpRe8hZ1a7LnQUxFogx8XOn2NKWi2CJJs1J0GEKHIvSuJFXXT5qeRS8pHQH67RGENaWvkhifBiAQzieDdAIUWxGnhhqwlGKIAoF4IEDKv+QhYG7njMu378laIOsqucUv2xw9b2w8uhGXJBYCgpHEiazkYLZmrPVSK9EQ2yPO7aGWCpQKjDx4qKQlrzS1gJeKG5F6dmjlNhYuwal4ncXUkgQByeOsV1uTWHsTVtYkWQzRiUAgyREgi2yf9qbImzMHjpy/zKkJKH8fmZ2v3X2g0CU6yQcpOkx+BDSU+dALY93K/6VJ6yptGg1dtuTf7/EYgfQ9irxV5PUA4tGUuCSVICA9yBCENZUsqJhGciIgeZzJnw7GNBrxI5yc6yT6FggkPgLkNs0vuYoCdxO/e9FDSkZAQ5mPfHxhTPCmVuuqdL4aunQp+W5QODap27k44Ne4pUuUAcvHzQvCmigQi0bTFgL/HmXSGIyY5k95Pw+cuZC24BGzFQgIBAQCAgGNNNUpI7SUWmNX5besIKxJcwML8aWkwVlTepHuB/qNEYRVU1ZNjDOFIaD48SVOopN/maQ5TJN/JGIEAgGBgEBADgENZD3K6DOkds8hDVw2jb7thJVVo5dPrYOX3wtaRiKGVa3gisbSCgIxP8LiUlIkhISgQOLsExIFGWDeGn2c3JVS/U2cUYhWBQICAYFADAhoEPtRxroqvIY0d6en1K1IB/+U0ozKFpHiRnM3WAJHTkJvLevV5BRHlA5QENYEAiouT6sIxPxTr4yVVcRnqHffUHoUyus5uGs7eK/bik37j6q3A9GaQEAgIBBQBwIplSUomFtch6/0Ikmxq0IcRx0bI+nbSMlbsWNEiht6VyKyIkraQkAq9JYnZ3ZOcSQIa9pafzFbtSIQ+099XA96Gkpqd6NSK9xxNFY4Xx7ORfng2Uv8+PU7Xl2TK3GZooWQPUsWzot59votbkdbSwt5cubA24+fUpWQjqFBJpQtVpjztj55+QZPXr2JF27iIoGAQCAWBFIyK4hl2OLgNfXv6pS8NYWVNfXvv9hmKF1/qXWVDsW0jIxbp+Q9m7ZXTMxeYxFQnyuVuD3j2gREuMoWK4J0+nr4FfgH9548x+8/f+K6TOH3WTMbYM/imXgV8B5dRozjOu2bNsDCCaNgO3kW/A8kv+U2i0EmpEunzwIuf4KC8P3nr3jNlS5qUqsalruPxfj5y7Bq+954tyMuFAgIBGJAQAN/wun51bxuTdC/MZW0ILSU2vd0St+awsqa2neg4vkpsq5STUFY0+Z+ELNOAgTUk+YmpT9SkgDIOLpIn04fXU2aYuoIa1iNn4YDZy4iKDg43gObN9Ye5IYiJawlChfA6H49MMPHD49evIp3u+q6sGiBfFjn4YrP335gkOt0vAx4H++mi+TPi53eM+CxfK0grPFGUVwoEIgFAQ38CVfm2ZXa09ikhT2d0remvJV1v8jLmha2JM9R3rpKWTXocEwQ1jSz/GKiyYVAXGluaFyrdwjLVkLXp1q50mwZrd3dCk8T6No6x3E48hnllBHWhI5N3dfr6OjgsM9cvPnwEb0dJyEkNDTeXZAr9S5vD3j4CsIabxDFhQKB2BBI6awgytiV8Q4S1tXUseU1YWtSeBUdIAeIlICpY9PFMQv6/SHLOpWo8cvCwpomtoCYZHIhoFwc0CsWrkhtRUdbG5XLlsLVu/cRFiZ5NBIexlUrsivrnuNn8eN3/OJNo2JVpWwp7FsyC7W6DcSz12+ZcBbMkxvZDA1w9MJVkJW0QbVKbCE9eOZiNKjNGtYFtXH22i20aVRPRljJRbh2pQookCcXzly9hTuPn8quzZU9KxpUr4w/f4P4h/X+0xeyGFeKhyUSTeP49vMXjl+8GuvyUj/G1SqCxKNev/uIi7fuxhgvS7geWj4Pb95/QB+nyQgLD0OlUiWQxdCA3YTP37gDk/q1kNXQEGev3sS9p88j9V0wjxHaNDaGvp4urtx5gAUuDtEIK6nzVSlbEhkzZOD1e/rqLdLp66Nc8SI8LorxvfnwCYyyZ2NsgkNCcevBY4SFa8IrUGq708R8UhwCGnobSF3xcufMHiOkQmgpxe02lQakaVtTqhRLkxRWVpWWWiMrkzo0vSfS7wwpRMsXLaN6IoZVI1dVDFpjEIhbgCk8VQkwZTPMjM4mTdDfvDWCgkPQpK8tgkNCOF4yY4b0+PT1G0b2s4AWgI7DxqplHZmwLp2FWl0lhJUEhabYDUL96pUxbelq3Hn8DK/ffcASt9F4EfAedlPmcL/5c+eCl8sI7Dx6Giu27Qa52853tucfyy7246Crq4MerVuwu7G1qwe2HznJ17WsVwsdWzSE85zF+PjlG5ZNcsLmA8ew9+RZ5M6RDT6Tx8J73RbsOXEWIy0tUL96JfQaM1FhvCmR5f6d2mC4+2y8/fAJg7q2Z7Jo7ebJuEUtTFh9Iwir42SEhoWhWMF8WOfpxqTZb+cBXLv3EFXLlcI8Z3u0GzoGtx9JiHZL41qw7GgGx5neePP+E1o3qosZI4diorevzCW4bWNjmNSvDYcZ81mQadOcyZi4wBfHLl6BZYfWGD/EEhO9l2OZ/05kNcyMlVNd4OXnj0NnL6UqUSq1bEzRiEAgKRGhs1C9AAAgAElEQVRIIBspXig/KO9qbOXxi9ep8oA1KZcpOftK4BZJlqEziSmUn/tetX1fsoxBdJr4CNBBGaWxkR1OfPwsCGviwy56EAj8Q4BOCCk/aMwlnAnS1iinSZqMoa6ODlZOG4dCeXPLCGvRAnnZUkeFSNqk4QNRtaOlWqYZlbBSo93NmsNztA2aWQ7H3SfPuB83mwHoYtoEFdv1ZjJIxJkIYtlW3WWutXOcIlyC7SWiSxVLF8fuRTNhM2kmE9b0+vq4s3strMZPx6GzEmvtKb9FWLJxO5O+Pu1boW8HUzTuY8vf0dh2LfJA7zGTcPjcpUjz1dfTw7FVXjh+8RqcZi2UfXfZfznmrt6kMK40KmGVugT7ebiiTuUKKNfagq2+ZEF9eXQb+o51x94TZ5EhfTo83r8JjrO8ZQ99dgle6CGLYaV44Ef7N2LQhBnYffyMBDPbAahVsRxMBo4AreuyyU4oX6IoTK1GIGfWrNDW0cadCEKslsUUjQgEBALxQyABbIRdgZtLXPFiKvycOhjZ6hG/gYqrkguBBGyR5Boy90tp62iPsmvw6QvJOhbRufoRYO+OKv/9c/9WsMbCwqp+3EWLAoFoCNCNSG4O/0r0x8b1+49w4/6jVIEepYJZ6DqaXUilFlbpxMhd1neKM67fe4TZK9crnC8p/lKspnwhN1QiYoqKQsLaqhlcrPuiYW8bfPzylS8bP6QferRujmqd+kkOCbym4cOnL7CaMF3WbDTCWqo4di/+R1jLFCuMPYs90d7GSbZeRPSCg0PY2kkWydDQMHit3cxt5syaBX07tMKcVRtw7EJk12CyYF7YuAxTFq/C6h3/To5pXIGBf2AxyjXadGMmrBOQPl06mEdYrbW1tfH2xA4Mc5+NDXsPs/X4lN9CdBsxHicvX+d2oxJW2qMn13izavC9py+4Tt3KFVC5bElYjJSMhYSatnlNw75T53Dx5l3sOHJKoSU4VWxkMQmBgCYhkAA2ws+oCCtWTFNmoaUXrzUJETHWKAgkYIskK5ZxWd+SdXCi8wQjUKl0CVQqU4Lfy+hAQiq0JN+wIKwJhlk0IBBQDoHIAkyKHxupJTcrkVJKBUOWOHnCSqdotSuVR7kSRbFk4w78+ftXIXhzx9qhSe1qkb6jHKtd7F2YDEYtMRHWMQN7cf+fv33nS6IS1kv+y7Hz6Cm4LVguazIuwkrWxtUzJsBskAMePo+uGkxt7jp6Gq4LfOLcGNmyZMbVLSswdOJMmUWTLlo9fTxjV9U8ugU6NsIaFBQCS2d37ldKWIdPmYP1ew7hv1LFsXfJTLSxHo2rdx9wnaiElR4auxd7wtTKATcfPI5x/E3rVMeqaePYyrzn+BkKnRVFICAQSG4E4nkjKuMK/E5YtpJ7ddXSfzy3iFr6Tmgj5KlGAkxUhGtwQtFMOdfLH0aQIYOMN4qKIKwpZ83ESFI5ApFdgxU/Nvil4Izmu7vERFhzZcsKg0wZ2U22Q7MGGDB+Gv4qsJqS+JC2NkW5/isk9kMxsYpKfAnr0RXzcfXeQ4yYNk/WbFyEtVKZktg6fwra2zjixv3opO7YSi/cffIc1m4ece5oirW9tMkH4+YtZSuotPjPdQe5C7cdMjpaG/ElrGWKFsbhFfPYAnvu+m1uNyphpYOEgz5zItVRNAkLs+YwbVCHLTJth4yRWbDjnLCoIBAQCKgXgQQyEM65Wi/unKsHY7B6qHcyorXERiCB2yWxhxdn+73bmXAd4RocJ1QaUYF+f+gggv4l743TsQiQCsKqEUsqBplaEPgnwBTzYyM1uAYTYV3kOgrlike2sMqv45l1izFv1Uas33uYYyP19fXwO/BPvJaaBIb2kkpwhOgSNdLdrBnGDOiFJpa2+PxVsYV16URHdpVtMcCOlW+p0GdZMhuwNZdKxSguwaT8e279Ugx2ncGiSlTIBbpAbiO8CHiHmaNt0bxeDdTtPkjm1kLWTvpB/v7zV6T5ZUiXDif9FmLj3sOc51Vajq9egH0nzmHq0tXR8NDRkaoEf0QfubQ2fh4TmNBbjlVsYc2bKweubPbFINcZ7MZLhcSaKIZ1+rI1WLltL/LklNQZO2cRVmzdI+ubxKnevPsAaGmhSa2qnAP2ycvXOOAzF2eu3cRojwXCLTheO1dcJBBIIAIJZCDKuAKT1SO1hKskEG2NvzyB2yXZ56+sNS7ZByoGECcC8nGrsbkCSxvSMqpnpun7N05QRAWBQEpCoFdbyQlhbCV21+CUf8uShXStpxtb8Jr3H45vP35Gm+6xVQuwbvdBLN6wDY4De6Nbq2Zo3m8YPkTEm8aFkfz3zerWgN8MV7QcaI9rEe6uQy3MMdSiExr2spa1OW3EEHRs0Qh1u1uxVZDUfpdPcUZnO2dWvqT4TN8pLiArJl1HSNeqWB6b503BaM8FWLvrAIiMT7EfjOoVyqLbCBd8+vod9atVwt+gYFy4eYddb7fMm8puuBO8lkILWqzMS/GrlFZHvlBbo/r14PQ4NIbAv39RrXwZzHceAdNBIxTiRuJJB33m4t2nz+juQCQ1mJvc4T2D/5VaZYl0P9i7ARO8lmHR+q1Mqv083RASEoLeYyby3LqYNMF0h6HwXr8FHj5+PLep9tZoaVyTY1ZJrKpAHiM0rlkVa3bsQ7FC+dHdrAUmL/Tlvkj5mRSRXRcsY8IrikBAIJDECCTgcaCMK7AQWkri9Uzk7hKwXRJ5ZMo3L413pCs41U0UNVnlWxI1kxMBVddRENbkXC3Rd5pEIG7VYPAPcMyuwSn7kUOCSbUqVgDl+6TEoJQ+5ez1m5EEk4oVzI9t86ehtfVIvHj7Dp1aNmHyZDl2Mn6paGXNkTULGtaowilzvn7/gZOXriETK85VBI3l7fuP7GZCsS81/iuHdKSeG/ABJy5dZYJGscUUL3vp1l18+f4TBXLnQo0KZRn/bYdOoEGNysiRJQt+/v6NU1ducFoeUuC1seiESmVLIuDDZ9x5/ARrdh5AaGgo72mKPx3euyv/f8CHT6wALY0bVbTpu5o25TynLwPesxoiiVE9eflG4f1B8yqaPw/CEY4nL9/i0u27qFq2NEoWKcik9Oz1W3xtnUoVQMrMf4ODOQ/s+09f2M14nLUlp5+h3LE0lzaNjPHj1y8s2bQDD5694NjXwV07cF7Yl2/fcaqdpZu2c67V9k0bgCy8954859Q5pQoXRPX/yiI4OJitzYqEEtLkTS4mLRBIKgTi+ThQVhWYDvIEIUiqxUycfuK5RRJnMGpqVT6eVZBWNYGahM3QYRmlK6ISW9yq/JC0cgkLaxIukehKICBBgFyDpeIBMWFCrsHRg881/9FTolABbPeajjGzvLHr2GnZ9Ik8EpFKjkJ903/kFqzKOKgulZjGTeSPvlNmXjwGAGFJgAERW0KaxhXTfJNyPMmx5qJPgYBGIqCmn0j5F/4Yn0GxCKBoJHZi0KkKAWmqGzoo3SKXbklNt0iqwiolTYYOy2jtqMQVtyoIa0paOTGWNIkA37DNYst5J/nJ5ZPDT5GTJ2siYORiW6FkMeTKng35jXJi36nzqWJemrgWYswCAYGABiOghrdxeetGTEhEJQEajJgYeipFQJ74yIswqeEWSaWIJf+05EWWVP2N0cpVV8SwJv8SihGkRQRif2mQ/OSqekOnZBzJeigeJCl5hcTYBAICgdSOgPxLfmxklcIoorkCix/w1L49NG5+UhEm2ppCOThlL19UshpTvtWYZiEIa8peXzG6VI5AzG5Z/94MVHGZSOVwiekJBAQCAgGBQDwRkFfljK2JGGPKBGGNJ/LissREgEgrvUtREe9LiYl0/NtOKFmlngVhjT/+4kqBgFoQkOYVi9xY5DcDISqgFqhFIwIBgYBAIM0iIK/KGRMIsXr1CMKaZvdOSp84KdhLRXyEpTVlrVZUsqrQe0OJIQvCqgRIoopAIHEQkDz95fOKxdYPiQoIFdbEWQnRqkBAICAQSM0IKPOcoedLtJdJQVJT87ZINXOjbSofZiVIa8pYWnWRVZqNIKwpY03FKNIkAv/eBJRRbBQ/wGlyk4hJCwQEAgKBBCEg/9IYW0PRXIEFWU0Q7uLipENAulUFaU06zOPqSZ1kVRDWuNAW3wsEEhWByG8DUol2lV4oEnV8onGBgOYiQGl5KB/um/cf8fnbd82diIojJ0Xu0LAwFa8S1VMzAvE+EBWENTVvi1Q1N/mtKkhr8i+tuslqBGFtJX6Skn9txQgEAkq7Bic8nlXc8pq03QrkNkLbJvWxcd9hfPzyVZOGLhtrPqOc6G7WHMZVK8F73RYcPHNBpXnkypYVAzq1Re3KFdBztCt+/Pod5/WF8+XBWk83jPH0xqkr1+Osn1wVihXIh55tTVCpTEmMn7cEtx89jddQ0unrg+LhN+47gm8/fsarDWUvopcR2pOm9evgzuOnmLpklbKXinpJjIDk5b1irL2SK/CB0+ejh5yIR0USr5boLr4IRN2q8vte4up+I7rqdXw7E9fFioAk/KAW14nxtyUeGGrlqisIazxwE5cIBBIFAWVEMajjhMWzpr63kBKFCqCraTNkNsiIVwHvsWr7Xnz/+QtkZbPsYIZSRQvhb1AQjp6/guMXryI8XHMwGNS1PSbaDsQg1+nYduiE2vZdOn09ZM+aBW/ff1Rbm7E1VKtSeWyYNRkjps2JlORd2c4b1ayKjbMno6RJF6UI2WzH4Th09iL2nDib4te7W6tmmD5yKDrYOOLKnfvKQhKpXrumDRDw8RPOX78dr+tVvUhfTxf7ls7BjfuPYDd1jqqXa2R9PV1d5Mqela32mlAkKWwaxTnU/afPixQ2caIkKqR0BKI+1aMSJ0FaE38FJe+wJdVOVqlBQVgTf/1EDwIBlRCIt/uWUr1oDlFTajpylbqYNIXXOAc06GmNe0+fy77JnCkjHh/wx7w1mzB5oa+qzSZ7/exZDdG8Tk3sOXFGKcuisgOeO9Ye+Y1yopOds7KXJKgeuefu8PbAKI/58SKsRQvkw/kNy5QirCULF0SFksWw7fCJFE9WCdSWxrWwZKJjvAmrUY5s8Bhpg6GTPJNUmG2b13Q8e/02zRDWycMHoVr5MjC1sk/QvZAUF0tc8mqB/o2tSNKA3PhXJfU+IpICdtFHMiKgaOtGvQ+u33uI6/cfJeMoU2fXhHPxgvkTjawKwpo6942YlYYjoExid5pijLnyeP5p763DpH5trJo2HlU79sWrd+9lu0BbWxsBJ3fBffFKzF21QcN3h/qGr3mENS/Ob/BRirBqWhxnQgmrq80AaGtrYfy8perbIEq0tNVrGp6/DhCEVQmskrKKJN9qReTJmT3WbiUpbI5FrpP2Hh1JuTSir0REIKatG/V+kAhYnk/EkaStppPqUEBYWNPWvhKz1RAElElBQFOJOZ41+d46MmXMgOrly6BQ3twoXbQwXL2WISQ0NBrynU2a4Mrt+3j88rVaVuUfYe2DV+8+xEpYidB0bNEIwSEh+PkrEI1rVcP6PQdx88FjkHWun3lrZM1sgMmLVqBK2VLo0bolfDbvxPvPXziWMjQ0FLNWrEPlsqVA8/D08cOtR09BY/jy7TuIJLduWA8nL1/D3pPnoKujgzaNjdGuSX2cu34LN+4/RoG8RmhYowrOXbuF3cfPwLhqReTIlgVVy5XGkg3bcOPBY3Zx7tvODPWqVcRM37W4ePMuzytH1iywMGuB6/cfguJD8+fOhXmrNyEsLAxN61RHF9NmePrqDfafPIfC+fOicpmSCAsPg+fytWylJfdc+95dkSNbVkyYLyE55EpqlCM7alYsh5cB75A7R3bUqVQB05etwa/AQK5j1rAuCubJjat3H/DYaI4OM+YzHlELPcQGdG6Lt+8/segR7YfxQ/rBXs4lOItBJo7fvPXwCfdXtEBezF29CX/+/o3WHn1HhLVudysUyZ8XxQrmQ5mihbFk03bce/IcFOtL60aWXIfp89k9tl7ViujVzhRPXr7GlMUruc3qFcqgSe3qOHX5OsjFk1yNpy1dzS7j+np66GraFLQ/Xga8h5a2Fn4H/kHT2tUxaaEvmtWtgZ6tW+LirbtYsHYzsmcxBImlNa1TA8v8d+Dw2UvcB829V1tTju80yp6N99TcNRvx67cEx7y5cmJQl3a4+fAJvv38iaplS2NoD3OZhZX2T6sGdRDw4RPofjJv0Qjr9xzCmas3o+Giq6uLQz5zMXvlemw/cpK/p/Gbt2iMoOBgtrhG3d/9zdsgS+ZMPO+KpUswsalcphQWrNuMOzHE0FKb7ZrW57334u077sdxQC+2VkhdgsnNvFPLJggJCcG7T19Qt8p/OHLuMu95aaG92qd9K1y+fQ+/Av+gaP68WLfnEEoUyo9+HVszdk6zF/F6NK5Zlfcy7bd5qzciT84cfP/R2s9dvZE9BPIZ5eJ71NPXD1kNM6NYgfz4r1Rx6Ohow8PHj0MDqGRMnx6925ni7pNnoJjoMsUKcxu0JvWrV0aP1i3w9uMnbD5wjMdSvkQxZDU0wJTFq/Dp6zfUqlge5J5fqkghjPb04jYv3LzD9xyRQ/r+0q27vM/ps80Hj+HP3yAOS+jbvhWvxcPnrxi/ymVLMvaJFZog75YX049rjHF9yffoUMtzQDSSdhGIa+tGdVcVLsIJ2yuKrKqPX7xKNAu2Vq46IoY1YUsmrhYIJA4CysazKiatcf10J86YqdX06fRRv1plzHW2w+dvP9C491AmhvKleoWy2DB7Etpaj4q3yEzUGTBhnT4eVTsoIKyndsF90T8LK5GS0QN7oVGvIUzgxllbMokzH+aEv0HBcLDsjh5tTbBp32H4bt6Nq9tWwttvM5OWGSOHsvjP2l0HsO/kOZzdsBSjPRbg0fOXIItTV/txHCdLRHZYry5oZjmMX77JNfmAzxzcfvSMxXUoDo5iFx2temP74RNwW+ADCq1d6DoaJMTTov9wniIRKsKqx0hXjsmksnLaOBw4fQF+O/fz3weWz8WyTTuwce9h/nvXIk8mA1MWr2BLfN5cOXBlywp0sHGSkYe5zhEuwcP/uQRPsR+M7q2bo5RJVwQHh2DjnMm4/fApj41EfY6v9sbAcVOZ2JOr8tWtK1G0qTm/oEct5J5N4j/OcxbzVzX+Kwv/uVNgP/VfDOuyyU64cOMOlmzcznX2LJmFDXsOYeW2PdHaY8K60Qcuc5dg6cbt/LLvbj8YdJ90tHViQjCke0fGs3GfoSBXRypbvKbh6/cf6DfWnf9e4+HKBwInLl0DEayNc9xhPmwskyybHp3QtVUzmA4cgZ+/JcJO+5fNYZJjN0USp3lz5xocOHWeSTEVIkfbFkyH08yFLIxFZbHbGN7XRLKo7FzkgZ1HTvE8icBsmDUJB85c4DWjIothtXXkQ5wWxrWwYooLancdwORwYJd2fNjRevDIaLjQS8OFTT5Mdu8/fcHf0xxG9bNAo942PI9xQyxR879yPE/CaWQ/Cz4ooPF4r93MByxLJzky+TMdqNjdlUimVdd2aD14FB/KUKH9cPXOAxlhdbXpz+Sv7ZDRTASJrJ9etxjVzC0lMeUAtnnPwAK/zWzhIPJ6dNUC9Bzlyvtgzlg71K5UHmaDRjJJpHJ4xXxcu/tAhjeRTpchlryGdABDhe572p/z12zigwg6/Li2bSU6DhuLsxEk33vCKNDL1EzfdXzNdu8ZfKBDImBU1s+aiAzp02PGsjU4feUGcmbLitu7/GDt6iGzQk62i3AJlsOICOyeJTNhNsiB8c+YPh1u7FjDB0i0/kSOb+1eixrmlryWBfMYYeX08Wja1zZRCKsyIks03yRxjUy+x1C0+0R8kPoRUGa7sTHAWCIIJLsP7gkXYVV3B1utq/7z4mBxpVMKhNtUbTiW+oKwqhFM0ZRAQN0IKBPPKnHrOh6la2V+utU92n/tkTXGx90ZJQoXiEZYyYpl1aUd7Pt2SxTCajNxJj5+/aemq62ljbUz3WSElQiD/7wpTDBJQZZK87o1QC+0NbsM4Jdxy45mGD+0P+p0HciWuhoVyuLp6zf4+OUbRvXvwQSiaoe++PX7N6pVKIO7T54jU4b0TFBXbNmNRy9eoVmdGpg/bgS/rJOVjr7ftXgmixyR0m1YWDjqVK7AL85N+tiwlZHKLMdhaFCjCup1t2LyTBbPnQs9ZISVrEtEotoNGcMWPCqznexQtXwpNOw5JOLlexInUa/ddSBbP8nC++bkTvR3noKdR09xHUWElSyPRBhm+KxBSEgofKe6wNAgE8xtnfggggjKueu34TjTG4F//rJVkMhH1EKWsIv+PjxmIoZUOIZ1oQdGzZDEsBKJPrN+KToNc8Ll2xKhoakjrFG/eiUYWwyO1qaUsNbs3J/jJqmULV4EB3zmona3AXgd8IEtd5OGW0UirMunSAi5lLCumzmR18Jq/DSQaxip3RImtC/2L5vNokfSfUHXbZ43lS3OUsJ6bNUCtg5KCSsRll2LPOAyZwkTViJLF/2Xo+uIcTKyNHHYQN4PZB2uWr40aAz1LQazxZ6KzCU4grASkSNr3pxVG/D563e0b9YAE4b2R5UOfaLhkiWzAa5tXYk63a3YIkvz2DxvCh48ewHHmQsj9ndNeE8YiZqd++HL959siXYZ3Jfd579GKAoTWaT9SDHgtO/kC93P+33m8EHFiGnzZERL3iWY9tiRVV44ceEqHypIy75ls3Hj3iOM9lzABz1eLg6o0bkft2GQKSP6m7fGmh378Onrd7jZDmAs5Akr3R90r0rxJisvHYa0tR7NllcqM8cMQ692JijZUiLIRYJQr47vkO13Is5Xtq5Ad4cJOBmxH8cN6YdWDWqjTjcrbmPxxDFM6mlstPfJQvv25C6Mm7sEizds4zqKCKur7QA0qF4ZTfvYyAIxpjpYc6xri37DmbTf3OUHj2VrmCzTvHu0aQG/nQeirWVCP1BWZCla3GpCO47p+uR9DCXWrES7KRQBZbebIrJFh1TvPn5OoTNLOcNiq2qhyLGqbFVNAtKvlVNYWFPOThAjEQhEQUDZeNaUFpNBL82L3UazW10jOQsrvdT279SGlUX9PFzRJhYLa9lihZE5U6ZIiHz/9YvdPxUVsrCunj6eX+qjugS/i7CwEgHQ1tLCpc2+uHTrHk5dlpApItHkque1djNbhoiw2vbohLoWg9itT74QYW3dqC4a9hqqcBz0ops1c2a20pIlt2K7XmztJJK0e5EnTl6+jnERsYZEhOmlv6xZd5mg0qwxw9CoVlXUsxjEpJAJq7cHeoySWFib1KoGskySBefzN4kVytDAABnSp2MXSCobZk3E3+Bg9B4zif8mCxphYO3mAf/9R/mzec727E7cSc7CKp1QhnTpkCOrIdbNmshjaNHfjr+iOQ3v1YXduAe4TI3Rnbti6eIgQR6ytEmJOBFWIt4jIwgruSnv8J7BYljvP0leFDIbZGLXTek85AEmwnphow9KRJAS6bq9Or4dnYc7s1W7T3tTkDBOIzkL63J3Z2hpAZYRFta2jY3ZkkduykTgaXyUt1RXV4eJH+EqtfhSH1siCOvwCAurIsK6e5EHnCMIK4k97Vs6m619bz9I1GRpH2fMIJkXWQiHWpijeb9h+B6RnodI2lISXbJ1lJF3uo7ul2xZMvOciBTRPola6PvbO/1Q1syCyRrFsl7yp/19l62NUpxIEdrLz58PT8j1lg4biEBLyekcp+GoV7USGvYagt9//kTqhgjglc0r+P5YtH6r7LttXtPwLCKGle4hsmp6+qzF8i27ZHXIUlyuRBE+DBppaYEmdaqhlZWDwnuHCKuJcS20krOwbveejkfPX0UirOTlYGo1Ak9evuF2PEYN5YOH0qbd+G9y9X5zYgcGu85gF99yJYri0PK5mL/GH68j4tuJLGfKkIHd+elFd8nEMchmmBmd7Vwi7hktvDu1GxO9l/N1VIiwUriDiZyFdddCD3Z/7u8yRTanXm1NMH6IJUqadOXPFk4YhbZNjHHm6i0Mc5+Ftx8+KZx/Qj5MUNxqQjqO7VplGURi9S/aFQjEggB7I1T9l/KJ3qPOXLmhduG61HIbkHWa8JIKuXFYQRISfUFYxe0sEEjhCCgbz5okLl5KYhUTYa1b+T88fxuAHFkM2Y0yJsJKBKOzSVMUyJ0rUo8v376H//4jCiWllCas2tq4v3c9545cvvnfi7V8R0RYbSzMUa/HYIWEleILG/exiYZGycIFWJnzxKWrHFNJlqCohPXYxatw9fLha4mwbpk/FeVaW8RJWC1GTeAYSXoxJ9fdVlYjZLGEUQdChPX3n78ykqYsYSXSQe6pFLNK1iuKOSVSKyWstK6Na1UFkWpqkyxpOyLiJuXHQO6/ZEUkS9n9CMXmqISVrHnkyknEgwhJXEURYaXxBJDl2GUqdh07rRRhpWvIjXeagzXKFivCJJLcQonk3Nm9lgnK6u37ZMNRlbDSmm6aOxmmVg64+/hZtGkN69UZpGhNpIce+FQUEVaKZSaMKBVTqSIF2fqsiLBSHDC5ZtfvaY3X7z7wutD+pphd3y27FcJKhHWIRUc+FFGGsJLr9K2dfpjk7cspo6RFnrBSnTu71vKeWLf7oKwOHVzRPVG0mTmmOwxhqzgdZCgqyhLW6Q4Swkpx2lSIsJo1rMf3EZWohLVa+dJ8gELXSA9QovZPhJW8CbqNGM9fEfFXhrCeXrsYV+/ch83kWbImOzRrCK9xI1CgUXu2qFJbFFM8Y+QQBHz4jFEeXjh1RU6ZN67NH8f39AJZqXRJtnzEVtSZEzHGflLL23kC10RcrhkIRLW20qj5XUqNFkNNvyWS06oqv4sEYdWMe0qMMo0joHw8q4J8esmAnSLCShZMsrzRC3jFiLi/dkPH4N2nz3j/SeIamZCiNGHV0sK5jctw7PwVdlNUVOJDWMndcb7zCLS3GcPEgYRulk1yVDthbVC9EnynuPBLP8VJSgvFB0ofjMoQVrIy0oGA1MJKawO0WD4AACAASURBVDZp2EC2rpHQDBXfKc4cZ0iElVyCSSyISAK5ofq6O8O4WkW2IpFlT74QOd292BPthzri2r2H/FVUwkqkkVxpO9qOZRdbRfOQb1MRYSXRo3t71sG4hzW7wJL10t0usoXVf647HwZILawkjnP+xm22eHuMsmHxrRqd+rHVi9LmrN97KJKFlw4UXr59B6mF9ehKL3YblrqokkWVLMXkfksuweUi3JS72LtEEkmSrk83s+YY3c+CDzy+RQgCRSWsFAowom93dBzmxBZREuwiq6IiwkpWwvMblzLRIjJG5IjmQWJHY2ZKXN6jFlUJKxHAS/7LObZ41or1subo0OnZK0laG6pDsbR0CETWZWmh2FCymtN+HdytPYtREVGWL7T3iNhRDKxp/dqRLKyHls9jcTF5l2BVCSuJcx1ZOZ8xkrqoU//y94wyhJXujxr/lZNZWGncK6a6cCy0lOhSu2RBH9CpDap07MsuwXR4RLHEFL9K4Ql0MFS/x2AEBUeO7Y/v758yIkvUtsJ8q/HtNKbrNP3tXN14iPY0AgFF1sOEuLqmhtsgKlGlhaRwAiL00sPWpFxcrZx1TFMDrkmJmehLIJAsCJCVIq40BUnzUhL3Twa53S6e6IhyxYtyPCGJ8uxcSEJAgWzRMTTICBJeIvfetbv2Y+mmHSicLw8K5s3NLibxUc9s1aAuixFRXB7FHEqLjo4Op7UhixMpqVIh98sq5UrDZKAdx6VSIUVjIpr0YmnZsTVse3Zil8moLsGj+/eEGbsES+JFpWW+iwOr8TbrJxFZ6tnGhGPyKrbr+c8lePFMHL9wFRO8lvFlZIncMm8ayrWWcwl2HM5CS/UsrORcgj3RY9QEdgkmsaMb21azyii5eErLkO7m8F4niSfdMGsyAv/8Qd+xk/lvikEMOLUbQyZ6YNO+I/zZ2EF9eA062joyGSXV1N2LZrHwlFTVlciaQcaMLABFDy9SbF2+eSdfT/Guaz3cUNW8L968/6fKTN8Rob2/Zz0Gu83AtkMnuD5ZC0ngiESXyC2ZRKju7l6HOas2wnO5xJWZCqnA+vjviGZFpzysEpfgzjKC3K5pAzgN7I0mlrb4HRiITi0bY46THVoMsGO1W7I+nmIL2AP0dpzI7RMRJIVnKmQ9phjYPo6TmISu8yThnXSMgVTZmoSeSMl5+JTZfA3FtH74/BWDXafz36YN6sBn8liO7SSlacLp3p71WLh+K9wXrZDNi+JryTpJ+5yscrR/KNaZijT2ltaCXNVJfIr2paXTJHZXtu3ZGbS+Zc0kLq/yhfb3gWVzsHjjNpno1tJJTrwXyYorFS+i9X0VINnf/czbsEAV7bF/FlY7GFerxDGsUV2CiQRvX+DBn1uMHI/QUInI1rn1y9j12GbyTCbKO7w9uT8ad1h4OMfTkps1eTOQyjF5HdDcWw60x70nEusz7QNS5b169yG7nJP6datBDnyQRXv97LqlLG4mxb990waYTi7BA+3xRGZhtUHrRvVkhF5iYd0Ja7cZvNeka0K/MyQgJi0kPEXCZfR7Q3lwab9Q7DEViVeC1CVYQsBte3RGmybGfD8QSZWmjnGzHYgKbXqwoBWV7Qtm8B6lPUeK1hTPuvmAxBWfYpNJ3KtW1wF8GJHQkqJElmgycT8eEjplcb1AINEQqFSmhCyXKHVCxExV4qrpt4AioprU7r+KFlgQ1kTb9qJhgYD6EVCGtCrMrafWocT+c0zWAzrxp5dKioO0dSfRlYecXoSIE5U8uXIwoduw9xC2HjrOsXakrEqWJHrxo/hCVQpZ2sjVclCXDmztIdXdP0GSlBKUOoaIyO4TZzBl0Qp+yaWYtnlj7XH/2Qt+kaZxFchjxISD2nIdOgCmDWpjmPtsJhDSWESqQ+6w5K5pNWEauw1JCQGRDlJfJSJJMZm5c+YA5cfs7+zOZKhCyeIsfENKojaTZvLL6sDObTF6QE8WACIMKK5uluNwlC9eFINcp3M8I6XEcLG2ZJK1dNN2thYSdnTdAj9/lpAvmNcIL9684zQb5HK5xG0Mz52sfGQ5JLK4aY47i9tMXbIaX75/Z0KzcMJojqmj1CbbDp/gNSCRpkUbtiFntiygQ4Aq5UqxiisJHXmPHwWP5X5scexq2oyJO1lopS/q8mtm16cbyFI4Yd5S/AwMRPO6NTGqXw+s230AU5esZPEfco0l4rxk4zZ2QSYLLolcKUrfUrpoIayYOo7X91XAeyYXzoMt2RWY2qRCAkjkpurpu45JN6WTIfdM2o/dR47nAxKyTlNKGkp1Q5+P7NcDXUe48ItJ7UoV2N2ayB+p9ZJVd/SAXrj98ImMMHU3a86iYbQ3iCySSJWDpQV2HT3F7sRfvv9Ah+YNMc66H5N7sh6TCBURUEpzRGWqvTXHdU6Yv4wVtAkHIjJu3hIrJhEa8+aNMXmRL39PVjpyz+7uMJ4t1lFVt+16d+X9S66mRL7Imj3XeQTuP3nOFmPe37lz8V4nEuhmM4A9AIhQEZk3ypGNhbvIEkkkjw6NohZaP1LTnr1qPStH03rQYQHF/nZzGMfxpJTGhvD08FnDZJzmRfuM7hVSwKZC6922cX1M9Pbhgxw6tCHhrsC/f9lFnogjKUu/eBvAMfA927ZEruzZeO6fv37j9i1at8CI6fOw7+RZxtZztC0LOplZOeDWoyccZ0VKzKu378W0pWt4v5MrvevQ/vDdupvvaZozqUeTxZX2CYmuZc6YgQkr7XUaCwk+kSAXpeai+4jIod8MV9i6z+JrTly8ip+Bf0Dxv3SvknI4eQ4QTk6zF7LyMSl+TxxmxfOlgw7Hgb2RKWN6DHefzYcRCSnKiiwlqcaBpr+tJ2RBxLWpBoGoxJUmRpZFsjAqY13UxNuAft/o91Q+tIDmKp13ci+uIKzJvQKif4GACggk7wuKcj/B5GZHuSHJ4kKF1HCjvmBXLFVCLoZVoo5LrqekHEsvfqpaWImckVWFYl+pP0pRIh0tfU5joRfm0LBQmXWIRHDYqpvHiEkkpZmhcZJlhcRuqC26hixt0rQt9OJPL+hUaIykJkqWJCpEXoiIZ0qXDh++fMG3n785JyOROXJ5pvaobUmbIfyvni71o8VtUFv0/9K+6WWWPtPT02WhKPn+6G8S0SlZqACoYXKHJQEmapOuJ+EnKnS9VFCIxk7f0xypLeqLCB6R3Vv3HyPg02dkzJABRfPnYVfVT1++QkdHl1+4yWJNnxFJJAtkkXx58eXHDzx79QaBUUSppNuZ+strlBPFC+Tn/Jafvn1DASMjJqREIMgdksZABwQlChWAro427j97yQcAitY/WxZDpNPTxY/fgSicNzenMaE0IXS4Ia1P7Rllz4ryJYvzocHDZy9RqmhBdsn8+Pkrz4FUfGmPFM6fG8EhoUxc6RBAWojQlS9eDOHhYUwOV00bzzlZpRY+Wmdy+yUSRSrNv38HMo5vPnxkhWnCg8ZBYkglChbg9Xvw9AXPS7pXaE/mz5MLhfPmYZfaoJBgbo9y1n758Z2tVHQ/UD1SEqbx0UvEz5+/+W9pO9Ixk4V8kesYDHefJXMzpv1dJF8eJrIx7W/pvSm/56X7TtHPErn1lypcECFhoUz+6d4hTElpWJpjliymdPBAeYzJSkpET/5Ag/DLnSMbyhQrgg+fP+PxyzcySyPhVjC3EUoVK4QXrwNkh0tkrSQVYbKi02+L/H1OY6c26TOy/NL9Svdo9P0OZDM0ZBz19fXw4Antta+MpcJ7JuI+ivq7QdeXLFQQNx8+Zo8MKmRtpRc9SgtE60y/JdK0SPQdjTlnliwokM8I7z585n2r6JBHhUcBW43pAFMqgBLTtUkStyrfuXKPCVWmKuoKBJIFAUWWRhqIMlZXTbkNpHMsXqhApN+SlERUpYsvCGuy3AaiU4FA/BGQiDD9yyMWU0sJO1VP3J9bRYQ1/oiIKwUCiYcAKTS/eveeFZZTciH16EwZM8jSFqXksYqxJQwBVRSBKd+tMhahhI1I7urEfXSobZiiIYGAKgiQxVURqSN3YXrXipoSJyXfBvT7Qe+RNB/5MDP6naB5kHdMSkzxk3yElY4tw8MkJoyohY5KtbTZciCKQEAgEB0BZUU24p9vL3F/bil9RMPqVXDs4hVZHkixzgKBlIQAPdRN6tfh9D/kutp2yCiFqr8pZcxknSTRKXKRlrqpp5SxiXGoDwFVyOrpq8mQWzJxHx3qA1K0JBCIBwKxWV0lhO8ThwqltNsgJpJKEEgtxsq6O8cDNrVcknSElYhpWCi0wsNAnoLKUFG+hFzviLzq6KplwqIRgUBqQUCZeFaaK7200A+RaiWl/dyqNnpRWyCQUATIHZce8iweBIkrNRHXlF7IRVbqwp7SxyrGpzoCyh5WJkuaM/HYUH1BxRUaiwBZXUmUUFE6KQpdIesrlaQmgtIwAbKiRo1JlYKd0q2pijZFdMKq7h+csDBohYVAJ4KhktE0b3ZJ7NWF2/cRGBSCnmZN0aVtK4zzmIvrj16gQK5sLBBx7+kLfP0leUGgYYWGa0mIq7C8auwNLgauXgRaGCupHHxK1XQ36v4hUO+8RWsCAYGAQCCtIaBICEYRBuxZo8Y8rxqDs3hsacxSpaaBEkGkcAxyr61UpqSMs8jPUeqWLyWx5EZMcf8JcdeX9islqEROpeNQhK8mklT5eWjlrJ1IaW3oVDo0mIkq8csieXLiecAnhCMct/b5I3u2rGhk3hP3XwZg5hhbWJi3Qz/7Mdh7+jL6tmuJqc6j4OO3AS5zlyKDvi4ypdfHx+8SYYwQ+lHS0RPENTXd8WIu8UZAfaRVPO3jvQjiQoGAQEAgkIgIKEtWWSX+wLFEHEkKalo8slLQYoihSBEgAlmsUH7+U0pg40JHSlyjElipmB0RUSpSchqX2BrVlRJUEjpU3csurhEn/feJQ1hDQ6DLzryArrYWtiz0RI0qlWQEdaxVT9gO6CsjqIO7tMGEkcNh1msgrtx/ilmOtujesR26DR6O41duo3Pz+pjnPgEzvBZj9ipJPjS2uEKHpDmTHjXRo0AgBSHAysEtGik1ov2xWlrF018pEEUlgYBAQCCQhAhwrtWqFePskRWBTyWxyFKco0rECuKRlYjgiqYTgoD81pS3wFKblPJOXuwoIf1IiSnd+0RuiZxKiWpC201p12vlrG2ivltezqqa3SADAoOC2eXX2aoXbAb0hY/feraY1q5QCluXL8TsRT6YsXwtBndpy4TVxKIfrj96jpMbfFCiaBGUb9IaX34F4sR6yd+dBtrg9PW7MMpigK+/AhEUEooQchPW1UtpuIrxCASSFAFWDjaOWzk4JSR/Fpnlk3RriM4EAgIBDUZAciDZOM4ZSMjquQS5GMbZSUqroL6315Q2MzEeDUdAma0ptZL+s55mjDVN1T8rrMTbNKEuxZoGsfoIa3g4tEODWVCpaumi2LBoLvz8t8F1wXJkN8iIq/u2MDZlmrSGno4O7h/fg2Onz6G7vTMT2M5mJpi5bCXef/mOl+cOIeD9e1Rp3R2lC+bFsc1r8OjpMzTsNgA62lrYt8Kb2+oxbDQCvnxHKAkO6+prGvZivAIBtSKgCmlNTpexTBnSc55EyhH6KzBQrRjEp7HB3Trgxv3HOHP1hkqXS/PNRs0xq1IjSlTOb5SLcaJcl6IIBAQCaQcBVcjq6SvXU2QqikRdLWVYQaIOQDQuEFCMgNia6t8Z6iGscmSVhlipRGHsW7ucR9ukc2/cff4a1l3aYvzI4ejQzxrnbj1ATsNM+Pzjd7QE6HSNno42x6yS4JKtRUeMtRsqs672NGsGjwlO+PnrF+q0646P339xP4K0qn9ziBY1D4GUHudEqTdojGs9J8J//xGMn7ckWUEuXjA/Vk4fj/ZDR+Pjl28qjWWoRSeYt2wMS6dJeP4mQKVrVamcTl8ffTuYYfGGrapcJuoKBAQCGowAkdUWxrVjtbjQ9MjqQorAUjEXDZ6y6kMXrEB1zMQVSYKA2Jrqh1krhxpcgrVDglhcqUmNijh++SZCw8LRs3UzeIx3wotXr2HcxZJJaO7sWfH07QcWYSKl4DJFC6NUsSIoWbQIz+z3n0A8fvYCD5+9wK1HT/Ht1x9oa2nhv+KFcPPxC+TKmhnX9kte2pp364tbT14ic4Z0KFOkIC7efcRiTMLSqv5NIlrULAQo1kmRzHrUWZBKHcU7JV359xN+wGcuLt++D6dZEm+JhJRc2bKie+sWOHTmIu48fqp0U2Tp9Rw9DMv8d+Dy7XtKXyetaNOjE9o1qY+B46fh2eu3Kl+vygU925ogPDwcfjv3q3KZqCsQEAhoIALKklWaGqevufdQA2ephiELVqAGEEUTAoHEQSDq7alMOtPYRpJwwhoSDD2tcLRvXBcLp0+C/47dsJsymy2nU0cMQZsWTWHa2wov3n1COj0ddGjaAPZWlihUID+T2aOnz+HZS0muIsp7V650CTSoXYtVhM9cuIRZS1fg7I173F6DKuWxYfE8WI0ci50nziN3NkPs8PFCHiMjNOnaB49fv0MwRM7WxNl6olVNQkBZ5eCkI62Rf7p2LfLEzQdP1EJYq5Qthe3eMzB4wgzsOXFG6WXKmysHAv8G4ev3H0pfI19RR1sb+np6+BMUxGQyMUsWg0y46O+L5v2GJao1NzHnINoWCAgE4kZAkNW4MZLVSNyfXRUGIqoKBAQCURFIWYQ1NAR6EWrA5Absv3Q+DDJlYqJpYT8WYeFAej1d/PoTBLP6NTHLzRkB7z9g5iIfHD53Gb//BiGrQUZkSp8e2QwN8P7LV/z+8xfff/9hC2zHlk0xfGBfvqb/SBc8ePmWSer7r99hlNUQR9b7MrGl+Nb2A4fh0/dfrB4coqULaGuL3aMIAXqxDicFZy2BUSrfIclNWtOn00c2w8zQ1dHB52/f8CtQklOZiiLCSuQvR1ZD6Ojo4PuPX/j+S+LuLy3p9fWRK3s2hIaF4sev3/xfruxZUa9KRXiNc4DbguU4cekqPn39jr9BQSBXWh0dbbz/9IUV+ajd1+8+yMhlmWJFkNXQAH//BuHavYeyz+mFkcZO43736TNyZsuKLAYG+Prjh8xt2DBTRuTJlROZM2XE3SfP8FtubhkzpEf2LIYICwvDl+8/EPjnr2wO2tpaMMqenWN4aYwfPn+NNMeM6dMzBkHBIXj/+QsypE8na3vpRCccvXAZa3cdSOU7V0xPIJA2EVCFrJILcJrMtSrdGoKsps2bRMxaYxBIUYRVJzQI6XR1+MWM3IBzGGbCxgUzUa50ScxftgJTlqxGxnR6WDTZGXWqV8WICe7Ye/oiKpYojL6dO6CdSQvo60dX+P385SsWrfLD5n2H8fnHLwzr2QX2g/vDzXMulmzayYt1fP0yVg7etvcA7CZ74m9wKNLr6+JvcAhCwoCwuESYQoNVWHQidzoan/dVKyQIunI2eYr7DRP5bFXYB5pXNblIaz6jnFjsNga9xkxE/ty5sNbDFa0HO+BlwHuFhJWI3+oZEzDAZQoyZ8qEIyu80HWECy7cuMP1SVBqubszhrnP4nxiE4b2x5qd+/Dl23fUqfwfFrmNwbi5S3DswhV8+/EThfPnhf8cdzx8/hIey9eyFdV3igssx07GrYdPMGm4FXt0jJoxH11Mm8Gyoxm6jRiHz9++o3yJotjqNR2vAt5jyuKVfLajBS3uY4ibB/afOodsWTJj0YQxqFq+NFpZjeB+qFQuWwpL3Mag3dDRTJQXjB+JMTO9eUyGBpmwbJIT/A8cxeYDx+AxygahoaEYO2cRgoNDkCFdOmyYPQk9R7uBYn3nOY/AqcvXsXTTdm67u1lztKhXi+cgikBAIJC6EBBkVcn1FERVSaBENYFA8iKQPIRV0Q9EaDD0EI7R/S3QsnEDDBg1juNTye13iIU5vNduhr6eLvas8MaXr9/QZ4QzsmY2gPeU8ShXqiSWr92AbQeO4Nmbd/gZ+JcJr56uNgwzZkCl0sXRt0tHNG9UHys3bMZkr2Uoki83NiyagyMnT8POfTZyZsmMNk3qY/nWPWwZqV+lPBZOmwhrx/E4ceV2nK7BRLb1dbShrxt7HtfQsDAmw1Q4RlZHF9DSQOttxHq1blALVj274tT5S5i7agN+B4ciTEcoLCfvbZ24vSc1aSUieGy1F7z8NmPdroOcNXnJJEdWBSbCR4UtrA+fwGmmN8i1duuC6Th//TbcF63g76eOsEaxgvnQ1X4c/47sXTobSzdux/o9h/j7S5t9sXj9VizdtAMyl2DXGdhz/J9L8MwxwzjVDxG8Ry9eYZHrGHZBrlquNLdfo3N/JrI03pNrF+HY+StwnCmJqZ04zApdTJugq50Lrt9/BD09XRzynY87j57yHOg3hwSXpjkMQauBEsKaMX06HPSdB2tXD9y4/4jdha9vXw2biZ44fO4SPEbbMLluZmmLP3+D2Ip7bsMyJsUb9x5G87o1MLJfD7QbMprdjMkq3KxuTazZsY/HROSYCHCdrgMTd8OI1gUCAoEkRYDIat2qFZEnZ444+03zltU4EUqiCoI4JxHQohtNRkD+NkmaGNaoN2Z4OHTDgpE5vT5uH94hs5JOmbMAizZsR3BIKBPXQ35L8P7DR1jYjYVp/Voc47popR88l63hF756VSqgbrXKKFOyBLJlMcSrtwF48PgpDp06ixuPniNP9iyY6+rI37e1HMJqeEc2+GLrnv1sTSHv1swZ02GGox3am7bgNSV3ZPOhY0AUMzYiRoTVrF51LJ8zPc69QLG2831WYdP+o/gTHIoQLR2JxVWDCs23Ssl/6s009EUr1sBtgS+CNXA+GgR9sg/138tQ9jjHkrCYVskPRbEC+XBy7WJYjByPq3ce8GckUNS+WQPU7Nyf/5YnrOQ2fG37arZ27jt5jr83b9EYtr06o2qHPqhUtiS2eU1HW+tRuPngMX9P13z/9ZstlDER1sl2g2DaoA6qdewbad6+U13YmkkWVWkZM7An2jdrKCODTla90dm0KfdPhSyeh1fMx5v3H9HHcSJCQ8PQprExZjkNlxHWtk3qs+W3fs/BMjdesgyTpZVI+9FV3jh9+Tqc5yyW9bts8lgY5cjGcytfohgT3iUbt2G27zqeH7k8S64HiuTPi6OrFqBo045xrqOoIBAQCGgGAqpYVukdaMuBo5oxsdQ+SkFYU/sKi/mpAYHEI6zK3oAR1jqaC6Wf6dXOBE7DhjBx7THEHkcv3cBclxEoX7oUWlkORYem9TF9nCMs7Ubj9LXbbIEdbTMI5Prrt3kbbtx9wC+eWTIboEaViujUuhWnrbEbPxlHL16Hbc9OsLPqh+bdLNnycHKLHwY4OOHguauYMNQSg/v25LytY6fMxMFzVxASSjGaiJWIqUJYpWtGfZj0HMS5XzWNtOqFBqFT8/qYP8VVtgUvXr2OtlYj4rRGq2HPiiaSGQFJPr9GSo0i/qRV8gNSqUxJ7F48E/2dySX3n6AaxW3efviE68gTVrIkXt26CvZT5+DCzbv8PcWPklWT6reoVxPzxzkwMXz88nW0OcRGWKuVLwPTgfaRrjmzfgm7GttNmSP7vFurZvAYY4tCjdrzYRoRVrJMN+49lOtICevbDx/Re8wk/r2KSlgdLLujdWNj7o8sqPKFrr+9ey281viz94m0THWwRlfTZijWzJz7INfkyXaDce/JMx4fWWqlpVDe3DjptwiFm3RQah1FJYGAQCBlIyDIaspen1hHp+z7sgZPUQxdIJBQBNRMWFuGs1KRCkU7NAgZ9XRhkCEdCx1RIeLaoVlDrN1zCNXKFMeOlUtQ1aQjKpQshlXzPdG8ax98+PIN/ovnsKucteMEXHv4FGFh4dCNcM39ExzCf6fT02WL7NxJ47Fj3wGMnDYX3c2awW2UPaqbdUKtiuWxYKobKrZoj7DwMBhXqYiD5y4zUaWXvmL5jPDkzXsEh4XHmObmH2GdocLMwSS7boce+PIrEKEa5EpLa5YvmyEu7Noks4hbjxmHbUdOI1hbQ92cVVo5UVnZJPSEVMDHT/FOeUMutzsWesBskEOM6RbkCSup9V7ZuhK9R0/EwTMXIhbq348SxW0umDAKZlYj8ODZi2gLKSGsHhjsOj2SSzARv2rlS0cjrMdWL8TNB49gO2mmrK1ebU05rrVosw7sueFk1QfN69VEkz7yhNULEsJKFlYpYbVDq4H27BLsYGmBDs0bornlMAT+/Se0JCW8N3asYbfmeas3yvr1GGWLNk2MUca0KwwyZsSvwEAm/ETQSxcphK72Ljh6/jLXr1ymJJZOHosanSzFZhYICAQ0HAFBVjVwAVV8V9bAGYohCwTUioA641i1ctRWkbCGh0EvLATNa1dlInr89Dl4r1qLszfusiswqWAeX+/DsafbD5/Apd3+GDzaBRdu3sEJ/9U4ce4C7CZ5Mkml3InL/HfBlF1zZzDBJctE7UrlmYBmy5wJW5bMxas3b9HLYRwm2w9GpfLl0HbgcGz29sS5y1cxZfEqBjdLpgwcAzZqyEBOmVOjlTlefviCkBhIpSLCShbHPYePRVqsIgXzo0/XTpE+I6En6/HTEMxKuzG4BkvjXMMk8a9c6DNKQitfpKq90rQY9L2ietJrWOE3HiUsjBWdSWW5fvXKnOuW3K5jI/Xx6EVcksIRSArSWqxgfpxdvwR9nSZj74mzMkQopzKlp6ISySU4S2Zc27Ya05eugvfaLRH1w/nwiaydUottR1snXLhxW9YeqQCT0i59v2OhJ6wjCKu2tjYLwcVEWEk8KXeO7OhgM0bWlqvNADSpUx0Negzmz+JDWMni6jHalgklKRhLC8XgkqjSQd/5TOAdps+TfbdqxgSQ+nEXO2d2ST556Ro+ff2GPLly4LCvF87fuI1+ESJLHZo3QheTpuju8M+VOYVvNzE8gYBAQAECqpLVA6fOcUiUKMmMgCCsybwAontNQyB5CWuEO7Dz4D6w6S+J76JCNavwMwAAH0NJREFUlsf/TMxRuWRRbF2+EKUbm8HdYShyZc+O/k4TsW+FN569eAkrF3cWWJrpOAwW5u2Rt0aTSISV2rqybwv62Y3G3tOXmIie2eqHZX7rWWTl+v4tGOY8Ea/fvcf+db4obtwSmTNmwLUD2yKtI7kmH7l4PUa3YEWElVSIKQY3aqlauhh2r1kW6ePKLdrj3ZfvMe6d4HAt6GqFE6WVFSa4pMpLJSwU2vQfK5BGLxyDK59TNjwcOmGcZVbtRVhY1Q5pim4wsUkrufNSLCbFXg6eMJ1Tu5BCbp/2reDl588k9ODyebjz+CmGu8/mQ671syYhe5Ys6D5iHD58+cpCS6SKu2r7Xk5Hs3/ZHCZ7Y2ct5LCAogXyoUq50hzPRbGdh1d4YYznAvjvP8LEb9uh45jpOJy9MRr2HAwST5OWZnVrgGJH63W34jQ3lIbm0uYVWLVtD6YtkRyATRo+CI1rVYWxxSD+m8Zw2Hc+Aj59Ro+RE9jC2qllE0wfZcMW1vtPn3ManRNrFmHtrv3wXreZSSqRaRKbO37xKlysLTk2t2Eva3z/+YtT31Cs73D3WTh05iJ6tjXh2NctByWHZiumjsPPwEAWbaIyz4Us1g/g4y9RShdFICAQ0DwEBFnVvDWTjVgQVg1ePDH05EBAvYS1VkuVbkH51CiUsqZ88cIwrlENf/78wcIN2zFvnAPnTV26YStuHNyOWq07o2bF8nAbZYcabboyXr//BitNWA3S66N4wXzYt3Y5qpl0RIOaVWBv1Q91zXvjzOZVmDR7AXafPI9l7s44eeESzl+7iYcv3/6LY5UniXKrpQphpctWebixarG0WI0ci53Hz0FPVwf9zVvLPj946hwev37H1qG6Fcugl3k7FClYAO0H2eFHUCigrQut0GBOL5PNICOa1qkOk8YNUCBvHm7jy7dvOHPxCnYdOcGqy0xcyWU3wkLaqXkD5MyeTel9R7HAfrsPM0kg62qHFo1l1xJWV+8/ES7BSqOZeiqqQlrjI/SRI2sWLHQdjVJFCuLSrXv4/ecPJi/0xacv39CvUxtYtG6BoOBgzF+zCbuOnkamjBkwY+RQNKldna2KdIgzyXs5q/tSIfXMJZOcmPw9ffUGz16/xdTFK5m8kkXV3X4waleqgNNXrjP5M8iUkWPfiUSeu3YbPv47ZKlniFCT626HZo3gsdyPrZZkEZ2zcj2Pk1yBR1paIF06ffjt2I/V2/dyPCvF3pPY0tZDx3H47AWMG9qfBaao/dkr1nHO1nLFi2KNpxvef/rMf5+9dgtL1m9lyzLlVLXu3pGJ+fbDxzFmYG8m3Bv2HGJC3aeDGSgd0JXb9zl/rKvNQPRxdMPdx8/42itbVrJV+N6T56lnI4qZCATSEAKCrGr4Yqv0tqzhcxXDFwioAYFkJazS3Ks62lr4ExQSaTrk5vvy3CGOVy1TvCis+/ZAi16DcWPfZoyZPB37Tl+Efd9u8PBZqzRhJQI8bNJMJozPX7/G9EUr8PDkPnb5bdOkAapX/g/9naLnJST14J+BQTG6vKpKWAd3bYcJI4fL5iu1xhJpf3xqv+xzsgwfuXANS6eMi0RwyRL87U8IdLTCoaetBavObTFerj1F+4Jcj+0ne+J3UAhCocVphPb5eqFShXJKb6MOltY4d+s+169UsggTf2mRzkFYWJWGM1VVTGzSSmCR9ZLSxpBFkQ5NopfIn5F6LxFFyluqqD7la6Vmfv7+53IrbZNE20JCQvAr8I9S60QiUFkMDDhuNKpIklINxFKJxkIWViLAUQuR6EwZ0zMmlOpHWmg89HemDOmhr6/PKXekGJDVuEyxwuw2rRDGhA5YXC8QEAgkKgKCrCYqvInbuCCqiYuvaD3VIpCshFU3NAjVIlxkyQ347KUruH3/ARau28K5US/u2YyS9U3gPckZR06fxfHzl3Fmxwb+rOZ/ZWHWtCEcps1TmrC+vXgEFZu3Q8HcudjVuFh9E+z2mY8FK9bgdcB7/qxofRPkyZYFPdu3QpX/yqNujeosLFSqoSm+/v6rML2NqoTVtoc5xtpJBFioxERYScioo2mLSGSV6hNh/fU3GLraWpjjPAKd2poptUEfPX2GZj2sQIJUZHVShbBu2rGbyb60CMKqFORpqpKqpJUsmO8+flYTRuItQFkgSdBp1op1MZB+ZVsR9QQCAoHkQIDSW7U0rq1U1+TRImJWlYIq8SuJR1TiYyx6SNUIJB9hDQ+HXliwLOZUHmUiZCUL5Yf/0vko2agNHh7bCYsh9shqaAhH20Fo2mMQZjoNB5kHVCWs5H577OJVPDi+l8nrwK4d2JLiu3knux0TMS1glBNHNq2OtPAk4vT601eFar6qEFZy7927fH4ky2Zv25GcQieqhZVS3+QxMpKNg/LCnrpwCV5+m1mUyr5PF4y2kQi7UKEcrzbObrj56Bm7MRfOkwsT7IZEIryUu9bNy4frx+QSTFYseUJNrsBVW3XCj9//1EoFYU3VvwvxnlzykVbxNqDMohXOnxehIaF49e69MtVFHYGAQCAFIVC8UAHUq1pRqREJsqoUTElXSTyikg5r0VOqRCAZCatEIViahoZIUsb06Rjkt5++MpEdPqAvTCxtQJZR4/bd0dy4NkoWLcwklayDZI1VlbCSNXPxxh14c+Ewuxsb16jKbY6bvZDdcYmYfv7+E7mzZ2FSSLFxgX+D2CpJAk+KlIKVJaxEVru2bITZkyIrc5ZpZIZvvwKjEVbpjiN3XhfP+bK0P/Q5xazeObpLtinJQl27ffdIpJK+JHdr3+mukUgrEfUPX3/EuKEbVK2ADYv/qY92HTQMJ67cilRfENZU+Xuglkmp4q5GHe4/dU4NllbxNqCWxRONCAQEAikSARJdo/+UKfHRClCmXVEnAQiIR1QCwBOXCgQQLWuqIpFZZXHSyq6K6FJESpuojRPBImJIhNVuQF+0tLRBwMUjqGXWGa0aGzO5HDFtHvZHEFb6/1kRKsF5IlSCfSmtTcuO3PSV/VtgGaESTO0QYSVBJ/r/lt37oW61Stymy6yFeHJ6P18X8OUb9HR08DckclwttResrR8NDyasxtVB/UoLEciXr99EqpvbKGckiyl9uXKDP8Z4enMsWaZ0ejwG+TJ/2QpMWbwaoeHhCCVdXy2KPw3FQHMzTHJ0kFW1Hj0OW4+eVrhWhY1y4PzuTbLvbMe6YtPBEwrrGmZIhyt7/WGQKRN/f/DYSfQe5YqoCXYrlSiC/esix7ASrsFaIg+rsjdMaq5HpJUsASRwpEw5feWGTBRJmfr/6oi3ANXwErUFAgIBTUOAiCrlTlamEFndfOCoMlVFnbSKgHhsptWVF/OOQEBFwipxCTauVBbj7IaieNHCMpJUuE4LVCxZBCvnzkC5Fh1l5JJyMnZt1wrd7JzhM8UF375/Z/KqCmG1GzcJu46dxqOT+1Dd1BxdzJrD0MAAc1eux92ju1C2cWvkyJIZp7atky3snfsP0XXoSLz7+iNml+AohFWZXUExpS16DsKPv8FMWA3TRyasRHormnTC35AwhOlGEOXQEOhphWHLghmoW7O6rBtymb73WLHiJ6X6uLR3s6yulCQrGuP8cQ7oHBETGxQUjEotO+DLz+iiNIKwKrPCabuOqqT12r2HnG5GcRFP2LS9m8TsBQJpDwH6DSU3YGXJasDHT9h/6nzaA0rMWDUExONUNbxE7VSHgFb2Wi2Uuw0iaumFBaFG2ZLYuWoJg0EE6czFSxjg6IZcWQ1xdudGFKrdDOvnTcO6bTtx99EzHNq4kj8za1Ab9WtVx4hpczHLcTjnYc1TozFM69VgS2fVlh24zSv7t0ZYWC8i4OJRGLfvxqkrTmxZy+34TBuP3YeP4+rtuzi+ZS0K1GqK4vlzY/U8DxQqkF+2SGUbm+HTj9+xEFZJv8oWikftO3Icvv3+gxBOTxMCw/T6kSys12/dQUvLoQiGDqCtI2k6grC+OH2AxaDiU6TtRr22doXS2Oa7SPaxxDJ9UWEXEsLqK/vOzXMOW66FhTU+K5K6r2lpXEtpS2vKfOFS7mctda+imJ1AQCCQlAio98AvKUcu+krxCIhHWopfIjHAxEVAZcJKrrQG6fSRL1c2vP/8DT8C/8pcTzPo6eHpmQNMMJsb10Hd6lXR39ENj07sRZdBtrj16BkcB/WFy9zFShNWins1tbTF2EG9UaZEcQxwmojnZw+icadeqFS2FHp0bIs2VnYylHS1tZEtcybky5UDt568QFBoWMwqwcaRCevnL1/w8vXbSIj/+v0bl2/cwt5jJ3HtwVOEhIUjlPKiammDctKqQliJfMe37D54BP3HTop0eUZ9fVzatR7Zs0nyshKh7mQzmnM+KiqCsMYX/bR5nWaTVvF0T5u7VsxaIJA8CBBZJSVg+leZErt3ijItiDppCgHxSEtTyy0mGx0BlQmrVmgQdOWiZg0zpEe54oW5Zcr3uXmBB/YdOY6j5y7i1Lb1ICunpXkbdDQzQcNu/ZE1UwZ8+vFLacJK6WpISOn2kZ1o2d0SWQ0zw2fWVJRu0hbbFs3Clt374bt9L7qbNMGdR0/w8MUb/A4Kks00JFwL4TrRrZqSGNbIhFVqcVS0UcLCwblQwWRVAoCqhPXURl+UKFpE1ryT+wxcuXVXqX359ftPPH//MVJdd7tB6N+jG39Glu7qrczx/lvMwkyCsCoFtagkh4AqpJXisEiMif5N/iKe7sm/BmIEAoG0gQCRVPMWjZWerCCrSkMlKkoREI80sRfSOAIqE1aEBkNPKxxtGtTGGJtBMgJG6VlqdeiF5rWrYM5EF1Q27YzNC2fi8vWbmLF0NVsC5/uswsIN2xhyZV2CdbS1sXH+dHz79h1WLu44tt4HKzdsxt4TZ3Bpz2b816wtQkJDcffobtlSXrx6HS4z5uD6o2cIDtcGdHSjLXNshJWviSClEmaqxRbVqEVpwhoWBj2EYHT/HhgxeICsmVFuU7B610GFW1ALWsicIR2+B/5R+H1U8ikRZToe63YWhDWN3+3xnL6q4iGUqzVAbbla4znoaNp08W1HXCcQEAgIBGJGQNXfx0cvXsUS9y+QFghEICAIqtgKAoFICCgmrLHdKGGhrHhLFk1K9UL5PpesXodNuw/gWcBH6Ovq4PahbbB1dsOTF684xpTcd3V0tHFow0rYj5uE9fuOokienJjqaI9udmOjxbAO79cDU7yX409QMDyd7FDlv/Iw6T0YnVs2waihA1HNrCvcHYYiV47s6DVqPIjUUsoWyy4dZeJD1OfdZ68QrK0XmXxGTD9Wwqqkaq7ShJVS1YQGoXyRAjjq/y9XLOdKNe2kkJQ2qV4JaxfOAbkCL127EZfuPERIWBiPnlyvz25bI1MvvnbrNsz6D0NoxPcx7XFBWMXdH18ESqiQS5D6SBoLgniix3c9xXUCAYFAwhBQVVyJPE8EWU0Y5mnqavF4S1PLLSYbNwJa2WsqKbok1xaRrxyZM6Jc8SK4eOs+gkLJWVYLJQvmwYOXb9GhcT24Ozmgeutu6N+5Daz79ECTrn1RJH9ebFw8H/47d2OS11KZki3lJy2Uxwj3nr2SpaUpXTAvFk51Y5GiVn2sUbFUMfgvW8BuwVRIPIjS5gR8/oocWQzw5tNX/pxclBvWqIzdJ88jOCxcYfwq1UtqwkqWaX0tYJWHW6T8qqQ6PHDUONx/8ZpjT4mMtm5UF/OnuEZavcot2nPqHipRLbWLVqzB+Ws3Ylztg2cvM9kVhDXuG0LUiBmBPDmzc4yWsoVezij1TeIV8URPPGxFywIBgUBMCBBZJcsqHeQpU1JWuIQyIxZ1/m/v3KOqqrM4/r3cCypSSTnpVIrLERWzoJRejNpDM3IVlZmPsXz1cBTMacIiTbRsnNRVWpI1pemMWpg2WqGZVo7imBkraDJNaUZ8FGZFmS+Ee++s/UNuYIDnHO7jnHO/5x8f/J6f/btn383ev71NQYAqzhRi4CLMQcCQwVodFixbEEP10g5xmDZhPJIvS0TvgcOUZzNv/nPYs28/0qfMwLMTH8INPa5B78EjVRXZl/46RbWVUi1rN+Rj7zelOHa8HNHNmqBju7a4Z8DtuDblavXzKXP+hisu6Yzcl55DxmPZWJv/MTYuX4Slb76FGfOXYERaKqZPmoClK1Zh1ssLfYarrK2+cOCQGKxeL5yeCrSIborVi+bVussq65E7qHsPHPjV/8vP/jhhkq9eqxjy4rXW87RP6avu9dJg1UONbesioPeuVmAzCFOb85SSAAkEl4De5Eo0VoMrH1vNRhVnK3FyM40jYMxg9VbVY41uEoXcuTOU8SmPZKkdM2ma8gSed1YMtr79ugoXfubV1zB13H24e0B/PDBhIt7bUoCEuIswKC0Vd9zc15flVsYQj+OyVXlY/u56lB0+iox77lL3PqVcywdbP8XSOdPVXAMzHlFew67t22Lx8zN94bFV9UpzVI3USuepOqh1MAq6h1XW4PHA5a3EOdFNkfPEY7U8rXWJUUKG78+ciA+2FakfRzmdyF++qFbpHi3ip8GqhRLbaCWgt3SDfGELzL1WanOtMmM7EiCBxhPQc19VZgvsL+wavx+OYHICVHEmFxCXF0wCxgxWlSG3Ai6HFwumP47evXpgbNZk5G3cqgzF65IT8eG2IhUiLPdW/7FsBaY+/wquTU7EC08/gdKDh/DUnBfwUdF2FRYshpjL5UR5RSW8Xi8uaBmL1F7X4JGM0di7/2uMengifjh8BLk5MxET3VzdZ5X7mu0uaKW8uc2iIvHQyCHIuHc4sqbNwKsr16DC6wDqyA5cDVcM1svi22HYgDQf73fWb1DGoda6pJIxuXmkC9Mzx/rG2P9NKZ5ZmFu7DmtNiXo8cHor4XQ4cHH7Nhh0ayru6FfbaN+weQtWvLMWazZ9hCMnytVeJNFVcpd4DE67Wff5yJqZo0Kt41q1hNwPrn707lf3xOxgawJ9e2iv1SogCnfs9lOyEWpxWx8sbo4ETEbAd181IV7zyvz3vtM8JRuSQP0EqDZ5OixOwLDBCo8XLk8Fzj0rWiEQw7OJS4y3dAzpn4aps+Zg3usrlZG0akEOSg8dwr2Zk/Hjz0dxe5+eyBg1THkKxYv41f9KfBgTu3ZRf5dMv7PmzUd+4XZcdUlnvDxrGj77YidGZGbjxMlKvDbnKRU2nJGVjeXrNqlasB0ubIU9pYdwstIDdwPeVRlfDNaIGuV5aspRj8Fas8RPrTHgBCKc9R8PdwWc8PrW4HJGIMrlwrHymiV5AK8kgIqIgMt9slbiYn+eO6379eecHMseBJTHQceXOOVx2LTV4OapcQ2CYzcSIAGDBFQIcA/t9VVVcqUSZgI2iJvdAkWA6jNQZDlukAg4zr2ij7FjLL3clcrzJ09sTDOseGkOunSKxw9lZbj+ruE4WHZYGVlNoyKRPe5+DBt4J5auWInnFy5FSekhtDw7BnEXtkbL2Fjfdvcc+BoHDn6Ho+UncXnn32Hyn9KReHEXPPaXmXht9XrVzu3xomOb3yrvrSRlkjDgx5+dpwxVeSoQ0bCxKI087voRN2Ro1uzl9UC5lOt6pAxOzdI49c0mmX1lnFplOKTeq7N2f5lHtQvAo3W/AZiaQ1qfgErG1EN7MiYVIlxghtI3etgbe03qmYFtSYAEzEWgyli9GvKnlkfebUU7dqlswHxIwFQEqMJMJQ4uRj8B/QbraYc+wn1ShbdOHD1MheQW/3cP7nzgQZSWHcbdt/TBXbf2w9Dxj+KnoyeUBzQr/X7063M9Sg9+izfeysNnO3fhQOm3KsS3WdMmaNO6Fa7ufhluvakPoiKjMHfBIrz8+j+VB1cSDuW+OBsDR4/Hl/u+qWW03jlqLPKLvkCl2HUNhALrR8QeJEACZyKgkjH1ve5MzWr9fHPBZxb6Ykdtr0u4bEwCFibwSwhwR827UMmVNm2B/MmHBExHgCrMdCLhgvQRqG2wGjnQp7LfRjoj8OeRQ/DikuU4fLxc1UWV0jOS/TbxxjT8fLxcGbbllW60aN4Ul3fphJ5Xdke3xEuQ0LEDYpo3V0bszuKv8PGnRdiwZRu2f1Xia//j0RPo2r4N1i/7u/Lgptz+B5QdOa6M1pRuiXh15btwe+svY6MPC1uTAAnoJaCSMXW7FK1bnqe5qyp9UxDI0jeal3KGhkZejv6am+OQAAkEi0DVeyxR13uscMcuP93PD9YuOU/YEaAKCzuR223DjtiaIcFGD7TXA5enEo5TIbDnnxODgjVvqnDdEQ9OwOrN2zA49XpMe/Qh3Dz0PuUdleujDU0n90s9XmBAn56YO30qUtIGofjAQUxNH4XRw4ei8PPtuOXecb4wYKlh6o6I1BaGazcpcj8kYCICYrRqrU8oy7ZGiLDRl6OJBMOlkAAJNEhA3ltirGp9qu6r7qOxqhUY2wWPAFVW8FhzpqAQ8I/BKkutYbQOTr0Os5+cjHUbNuLuh7MR5XLii/dXKS9qp16pOF5eof4tJW+efmUJLjjvHCR17oh/F/4HR0+cxOJnpiEyMhJ3jMlEt07tsXrJfFUyR/7drEkkCt7JRUzzGFXzVYxfGqtBOSuchAQ0E6j64nep5vbSMPRZNanhdQmMjUnAJgSMhgDzvqpNDoBdt0GVZlfJhuW+/GewKqPVC6enAhEOB5Li22H/wUP47vBR5V2d/eTjyFv3AUZmPYku7S7Eh8sXY97CxZgydz7GDExDduZ49B08AoW796AoLxetW52P9ik34kRFJXZ9+LYydm8cNBxFxSWq/3dlP+Hbn45UhQHTsxqWh5ebNjcBvdk1ZTeSRVhChENzD4za3dwniqsjAf8T0JtYSVbA+6r+lwNHDAABqrQAQOWQoSLgiE02mCW4vhV7vXB4KlFd7sUZ4cDna9/EubEtcNvw0djy+ZcYMygN2Q+PR3pWNt5Yt/FXBuuC6ZPQr88NPgN23ND+mDg+HXnr3sfIrGm+mSvkw8gES6E6O5yXBDQR0FuvtSrT5u4QJGSidtckUDYiARsQMOJVlW3zvqoNhB8uW6BKCxdJh8U+/W+wVmPzuOH0upW3tYnLib4pyViT/zEq3B68tzAHUm+12mM6I3OsKnlTfd+12qB9avZcPLd4BVqe3RzxbS/CJzt2q/7Kq3qqPmlYSImbJAGLEzASIty4mq1GgFG7G6HGPiRgNQJGEivxvqrVpMz1NpgohnhIwGIEAmewVoNwV8IJjzJc5ZFkSr2vvBzJiV2Rs3gZJPvvs1kPYkj/23wGa2KHOPS6sjv+tfUTFQLsG0oMVamx6nRZDDOXSwIkYCREOLAJmWig8lSSQLgRSOwcj6QE7eVqhA9DgMPtlNhkv1RxNhEktyEEAmuw1vyweNxweMXc9PqMVy0iUAmVJKewwwlERGjpwjYkQAImJWCk9I1sJTDeVmpzkx4TLosE/E6AXlW/I+WAJGCMAFWvMW5h3ssRm9w7cEenvpG9XpVVWJI0OeqIWZD/hXhkHREsUxPmB5TbtycBqdXat8dVujb3i7f1e139zNk4cK9dc+6XqyKB0BAwelfVXu+b0LDnrCRQJwGqPx4MAwRCY7AaWCi7kAAJ2IuAEY/HL97WjywOgxrb4gLk8i1AoDHvmM0FRSHKVm4BsFwiCeglQJWnlxjbn0ag8QYrDyEPFQmQQCMIGL1TVlyyD0U7dzdi5lB25YszlPQ5t70JNMarau33ir3lyt1ZlADVnUUFZ65l6zdYefDMJUGuhgRsQMBILUTZtnXC9vjitMEx5RYsQECuG6R0S4S8U/Q8TKykhxbbkoBOAlSBOoGx+ekEaLDyTJAACZiGgBFvqyzefLURqZ1Nc6i4kLAgQK9qWIiZm7QqAapEq0rONOumwWoaUXAhJEACQqAx3lZzhfNRQ/NEk0CgCRg1VGVd9KoGWjocP6wJUAWGtfj9vXkarP4myvFIgAT8QsCot1VK4JgjYQq1tV8OAgchgXoINCb811y/3KKIScBmBKj+bCbQ0G+nboOVBy30kuEKSIAElLdV7qPJF1O9T+jDhPki1SszticBLQTkvZCY0BEd2l6kpXmtNub5hZbupbMDCViHANWfdWRlkZU6WtRVh5UHzSLi4zJJIDwIJHWOR1JCR92blZA/8aQUBiWbMF+cugXEDiSgg4AYqmKkmv9doGNTbEoCdiRAdWhHqYZ0TzRYQ4qfk5MACWglIF9Wf2/Q2yqGq3hci/fu1zqdgXbU0AagsQsJnJFAtaHaIa6N7uy/Mrh89oPzS6szboUNSCA8CFAdhoecg7hLR4vuNwT3WAV3tiCi5FQkQALBICDhwTf1vMrQVGK45n9SBAkLNPfDF6W55cPVBYtAh7gqj2pMdLTuKY8cO2aRz7vurbEDCZCAPwhQ1fqDYlDGoMEaFMychARIwJ8ElMfl1BdZI+OWHvoe+QVFKkuoOR9qUXPKhasKFoGqiIoktP6N/vvrYqgWl+xXnlU+JEACJFAvAapayxwOGqyWERUXSgIkcDoBX5iwgS+1MpYKEy7Zb0LDlVqUpz08CchnWjyqEv5r5FF31nfsMuFn2shu2IcESCCgBKhqA4rXn4MHxmDlAfCnjDgWCZDAGQgkJRhLylQ9rLrjtmO3iTjzJWoiYXApQSDQWEOV4b9BEBKnIAG7EKCKtZwk/W+w8hBY7hBwwSRgFwLWMlz5srTLueM+jBPwh6HK8F/j/NmTBMKOAFWvJUX+f2J29GoSoodK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21966" r="25720"/>
          <a:stretch/>
        </p:blipFill>
        <p:spPr bwMode="auto">
          <a:xfrm>
            <a:off x="3923928" y="1484784"/>
            <a:ext cx="4690175" cy="5040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6 CuadroTexto"/>
          <p:cNvSpPr txBox="1"/>
          <p:nvPr/>
        </p:nvSpPr>
        <p:spPr>
          <a:xfrm>
            <a:off x="792726" y="3211963"/>
            <a:ext cx="2895873" cy="1200329"/>
          </a:xfrm>
          <a:prstGeom prst="rect">
            <a:avLst/>
          </a:prstGeom>
          <a:noFill/>
        </p:spPr>
        <p:txBody>
          <a:bodyPr wrap="square" rtlCol="0">
            <a:spAutoFit/>
          </a:bodyPr>
          <a:lstStyle/>
          <a:p>
            <a:r>
              <a:rPr lang="es-ES" dirty="0"/>
              <a:t>El </a:t>
            </a:r>
            <a:r>
              <a:rPr lang="es-ES" dirty="0" err="1"/>
              <a:t>Estandar</a:t>
            </a:r>
            <a:r>
              <a:rPr lang="es-ES" dirty="0"/>
              <a:t> (IEEE, 2001)</a:t>
            </a:r>
          </a:p>
          <a:p>
            <a:r>
              <a:rPr lang="es-ES" dirty="0"/>
              <a:t>Propone la siguiente estructura para los documentos.</a:t>
            </a:r>
          </a:p>
        </p:txBody>
      </p:sp>
    </p:spTree>
    <p:extLst>
      <p:ext uri="{BB962C8B-B14F-4D97-AF65-F5344CB8AC3E}">
        <p14:creationId xmlns:p14="http://schemas.microsoft.com/office/powerpoint/2010/main" val="1604522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827584" y="1700808"/>
            <a:ext cx="7416824" cy="369332"/>
          </a:xfrm>
          <a:prstGeom prst="rect">
            <a:avLst/>
          </a:prstGeom>
          <a:noFill/>
        </p:spPr>
        <p:txBody>
          <a:bodyPr wrap="square" rtlCol="0">
            <a:spAutoFit/>
          </a:bodyPr>
          <a:lstStyle/>
          <a:p>
            <a:pPr algn="just"/>
            <a:endParaRPr lang="es-ES" dirty="0">
              <a:latin typeface="Myriad Pro"/>
            </a:endParaRPr>
          </a:p>
        </p:txBody>
      </p:sp>
      <p:sp>
        <p:nvSpPr>
          <p:cNvPr id="6" name="1 Título"/>
          <p:cNvSpPr>
            <a:spLocks noGrp="1"/>
          </p:cNvSpPr>
          <p:nvPr>
            <p:ph type="title"/>
          </p:nvPr>
        </p:nvSpPr>
        <p:spPr>
          <a:xfrm>
            <a:off x="323528" y="244541"/>
            <a:ext cx="9083352" cy="1456267"/>
          </a:xfrm>
        </p:spPr>
        <p:txBody>
          <a:bodyPr>
            <a:normAutofit fontScale="90000"/>
          </a:bodyPr>
          <a:lstStyle/>
          <a:p>
            <a:pPr algn="l"/>
            <a:r>
              <a:rPr lang="es-ES" sz="4000" b="1" cap="all" dirty="0"/>
              <a:t>4.- </a:t>
            </a:r>
            <a:r>
              <a:rPr lang="es-ES" sz="4000" b="1" dirty="0"/>
              <a:t>Fases en el desarrollo del Software</a:t>
            </a:r>
            <a:r>
              <a:rPr lang="es-ES" b="1" dirty="0"/>
              <a:t/>
            </a:r>
            <a:br>
              <a:rPr lang="es-ES" b="1" dirty="0"/>
            </a:br>
            <a:r>
              <a:rPr lang="es-ES" sz="3100" b="1" dirty="0">
                <a:solidFill>
                  <a:srgbClr val="FFFF00"/>
                </a:solidFill>
                <a:latin typeface="Myriad Pro"/>
              </a:rPr>
              <a:t>	</a:t>
            </a:r>
            <a:r>
              <a:rPr lang="es-ES" sz="3100" b="1" dirty="0">
                <a:solidFill>
                  <a:srgbClr val="FFFF00"/>
                </a:solidFill>
              </a:rPr>
              <a:t>4.6.- Explotación</a:t>
            </a:r>
            <a:r>
              <a:rPr lang="es-ES" sz="2000" b="1" dirty="0">
                <a:latin typeface="Myriad Pro"/>
              </a:rPr>
              <a:t/>
            </a:r>
            <a:br>
              <a:rPr lang="es-ES" sz="2000" b="1" dirty="0">
                <a:latin typeface="Myriad Pro"/>
              </a:rPr>
            </a:br>
            <a:endParaRPr lang="es-ES" sz="2000" dirty="0"/>
          </a:p>
        </p:txBody>
      </p:sp>
      <p:sp>
        <p:nvSpPr>
          <p:cNvPr id="3" name="2 CuadroTexto"/>
          <p:cNvSpPr txBox="1"/>
          <p:nvPr/>
        </p:nvSpPr>
        <p:spPr>
          <a:xfrm>
            <a:off x="802448" y="1700808"/>
            <a:ext cx="7920880" cy="4619854"/>
          </a:xfrm>
          <a:prstGeom prst="rect">
            <a:avLst/>
          </a:prstGeom>
          <a:noFill/>
        </p:spPr>
        <p:txBody>
          <a:bodyPr wrap="square" rtlCol="0">
            <a:spAutoFit/>
          </a:bodyPr>
          <a:lstStyle/>
          <a:p>
            <a:pPr algn="just">
              <a:lnSpc>
                <a:spcPct val="150000"/>
              </a:lnSpc>
            </a:pPr>
            <a:r>
              <a:rPr lang="es-ES" dirty="0"/>
              <a:t>En esta etapa se lleva a cabo la instalación y puesta en marcha del producto software en el entorno de trabajo del cliente.</a:t>
            </a:r>
          </a:p>
          <a:p>
            <a:pPr algn="just">
              <a:lnSpc>
                <a:spcPct val="150000"/>
              </a:lnSpc>
            </a:pPr>
            <a:r>
              <a:rPr lang="es-ES" b="1" dirty="0"/>
              <a:t>Tareas:</a:t>
            </a:r>
          </a:p>
          <a:p>
            <a:pPr marL="285750" indent="-285750" algn="just">
              <a:lnSpc>
                <a:spcPct val="150000"/>
              </a:lnSpc>
              <a:buFont typeface="Arial" pitchFamily="34" charset="0"/>
              <a:buChar char="•"/>
            </a:pPr>
            <a:r>
              <a:rPr lang="es-ES" b="1" dirty="0"/>
              <a:t>Definir la </a:t>
            </a:r>
            <a:r>
              <a:rPr lang="es-ES" b="1" dirty="0">
                <a:solidFill>
                  <a:srgbClr val="FFFF00"/>
                </a:solidFill>
              </a:rPr>
              <a:t>estrategia para la implementación </a:t>
            </a:r>
            <a:r>
              <a:rPr lang="es-ES" b="1" dirty="0"/>
              <a:t>del proceso.</a:t>
            </a:r>
            <a:r>
              <a:rPr lang="es-ES" dirty="0"/>
              <a:t> Normas y procedimientos para tratar los problemas que surjan e ir probando el programa.</a:t>
            </a:r>
          </a:p>
          <a:p>
            <a:pPr marL="285750" indent="-285750" algn="just">
              <a:lnSpc>
                <a:spcPct val="150000"/>
              </a:lnSpc>
              <a:buFont typeface="Arial" pitchFamily="34" charset="0"/>
              <a:buChar char="•"/>
            </a:pPr>
            <a:r>
              <a:rPr lang="es-ES" b="1" dirty="0">
                <a:solidFill>
                  <a:srgbClr val="FFFF00"/>
                </a:solidFill>
              </a:rPr>
              <a:t>Pruebas de operación </a:t>
            </a:r>
            <a:r>
              <a:rPr lang="es-ES" dirty="0"/>
              <a:t>para cada </a:t>
            </a:r>
            <a:r>
              <a:rPr lang="es-ES" dirty="0" err="1"/>
              <a:t>release</a:t>
            </a:r>
            <a:r>
              <a:rPr lang="es-ES" dirty="0"/>
              <a:t> (gestión de entregas)  del producto software se efectuarán pruebas de funcionamiento.</a:t>
            </a:r>
          </a:p>
          <a:p>
            <a:pPr marL="285750" indent="-285750" algn="just">
              <a:lnSpc>
                <a:spcPct val="150000"/>
              </a:lnSpc>
              <a:buFont typeface="Arial" pitchFamily="34" charset="0"/>
              <a:buChar char="•"/>
            </a:pPr>
            <a:r>
              <a:rPr lang="es-ES" b="1" dirty="0">
                <a:solidFill>
                  <a:srgbClr val="FFFF00"/>
                </a:solidFill>
              </a:rPr>
              <a:t>Uso operacional del sistema</a:t>
            </a:r>
            <a:r>
              <a:rPr lang="es-ES" dirty="0">
                <a:solidFill>
                  <a:srgbClr val="FFFF00"/>
                </a:solidFill>
              </a:rPr>
              <a:t>. </a:t>
            </a:r>
            <a:r>
              <a:rPr lang="es-ES" dirty="0"/>
              <a:t>El sistema entrará en acción en el entorno previsto de acuerdo con la documentación de usuario.</a:t>
            </a:r>
          </a:p>
          <a:p>
            <a:pPr marL="285750" indent="-285750" algn="just">
              <a:lnSpc>
                <a:spcPct val="150000"/>
              </a:lnSpc>
              <a:buFont typeface="Arial" pitchFamily="34" charset="0"/>
              <a:buChar char="•"/>
            </a:pPr>
            <a:r>
              <a:rPr lang="es-ES" b="1" dirty="0">
                <a:solidFill>
                  <a:srgbClr val="FFFF00"/>
                </a:solidFill>
              </a:rPr>
              <a:t>Soporte al usuario</a:t>
            </a:r>
            <a:r>
              <a:rPr lang="es-ES" b="1" dirty="0"/>
              <a:t>. </a:t>
            </a:r>
            <a:r>
              <a:rPr lang="es-ES" dirty="0"/>
              <a:t>Se debe proporcionar asistencia y consultoría a los usuarios cuando la soliciten. Registrada y supervisada.</a:t>
            </a:r>
          </a:p>
        </p:txBody>
      </p:sp>
    </p:spTree>
    <p:extLst>
      <p:ext uri="{BB962C8B-B14F-4D97-AF65-F5344CB8AC3E}">
        <p14:creationId xmlns:p14="http://schemas.microsoft.com/office/powerpoint/2010/main" val="15542593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827584" y="1700808"/>
            <a:ext cx="7416824" cy="369332"/>
          </a:xfrm>
          <a:prstGeom prst="rect">
            <a:avLst/>
          </a:prstGeom>
          <a:noFill/>
        </p:spPr>
        <p:txBody>
          <a:bodyPr wrap="square" rtlCol="0">
            <a:spAutoFit/>
          </a:bodyPr>
          <a:lstStyle/>
          <a:p>
            <a:pPr algn="just"/>
            <a:endParaRPr lang="es-ES" dirty="0">
              <a:latin typeface="Myriad Pro"/>
            </a:endParaRPr>
          </a:p>
        </p:txBody>
      </p:sp>
      <p:sp>
        <p:nvSpPr>
          <p:cNvPr id="6" name="1 Título"/>
          <p:cNvSpPr>
            <a:spLocks noGrp="1"/>
          </p:cNvSpPr>
          <p:nvPr>
            <p:ph type="title"/>
          </p:nvPr>
        </p:nvSpPr>
        <p:spPr>
          <a:xfrm>
            <a:off x="138336" y="244541"/>
            <a:ext cx="8867328" cy="1456267"/>
          </a:xfrm>
        </p:spPr>
        <p:txBody>
          <a:bodyPr>
            <a:normAutofit fontScale="90000"/>
          </a:bodyPr>
          <a:lstStyle/>
          <a:p>
            <a:pPr algn="l"/>
            <a:r>
              <a:rPr lang="es-ES" sz="4000" b="1" cap="all" dirty="0"/>
              <a:t>4.- </a:t>
            </a:r>
            <a:r>
              <a:rPr lang="es-ES" sz="4000" b="1" dirty="0"/>
              <a:t>Fases en el desarrollo del Software</a:t>
            </a:r>
            <a:r>
              <a:rPr lang="es-ES" b="1" dirty="0"/>
              <a:t/>
            </a:r>
            <a:br>
              <a:rPr lang="es-ES" b="1" dirty="0"/>
            </a:br>
            <a:r>
              <a:rPr lang="es-ES" sz="3100" b="1" dirty="0">
                <a:latin typeface="Myriad Pro"/>
              </a:rPr>
              <a:t>	</a:t>
            </a:r>
            <a:r>
              <a:rPr lang="es-ES" sz="3100" b="1" dirty="0">
                <a:solidFill>
                  <a:srgbClr val="FFFF00"/>
                </a:solidFill>
              </a:rPr>
              <a:t>4.7.-  Mantenimiento</a:t>
            </a:r>
            <a:r>
              <a:rPr lang="es-ES" sz="2000" b="1" dirty="0">
                <a:latin typeface="Myriad Pro"/>
              </a:rPr>
              <a:t/>
            </a:r>
            <a:br>
              <a:rPr lang="es-ES" sz="2000" b="1" dirty="0">
                <a:latin typeface="Myriad Pro"/>
              </a:rPr>
            </a:br>
            <a:endParaRPr lang="es-ES" sz="2000" dirty="0"/>
          </a:p>
        </p:txBody>
      </p:sp>
      <p:sp>
        <p:nvSpPr>
          <p:cNvPr id="3" name="2 CuadroTexto"/>
          <p:cNvSpPr txBox="1"/>
          <p:nvPr/>
        </p:nvSpPr>
        <p:spPr>
          <a:xfrm>
            <a:off x="673340" y="1340768"/>
            <a:ext cx="7920880" cy="5035353"/>
          </a:xfrm>
          <a:prstGeom prst="rect">
            <a:avLst/>
          </a:prstGeom>
          <a:noFill/>
        </p:spPr>
        <p:txBody>
          <a:bodyPr wrap="square" rtlCol="0">
            <a:spAutoFit/>
          </a:bodyPr>
          <a:lstStyle/>
          <a:p>
            <a:pPr algn="just">
              <a:lnSpc>
                <a:spcPct val="150000"/>
              </a:lnSpc>
            </a:pPr>
            <a:r>
              <a:rPr lang="es-ES" dirty="0"/>
              <a:t>El mantenimiento software consiste en la modificación de este producto de software con objeto de corregir fallos mejorar el rendimiento u otros atributos o adaptar el producto a un entorno modificado.</a:t>
            </a:r>
          </a:p>
          <a:p>
            <a:pPr algn="just">
              <a:lnSpc>
                <a:spcPct val="150000"/>
              </a:lnSpc>
            </a:pPr>
            <a:endParaRPr lang="es-ES" dirty="0"/>
          </a:p>
          <a:p>
            <a:pPr algn="just">
              <a:lnSpc>
                <a:spcPct val="150000"/>
              </a:lnSpc>
            </a:pPr>
            <a:r>
              <a:rPr lang="es-ES" b="1" dirty="0">
                <a:solidFill>
                  <a:srgbClr val="FFFF00"/>
                </a:solidFill>
              </a:rPr>
              <a:t>Mantenimiento adaptativo. </a:t>
            </a:r>
            <a:r>
              <a:rPr lang="es-ES" dirty="0"/>
              <a:t>Si se requiere cambiar el entorno de uso de la aplicación (que incluye al sistema operativo, a la plataforma de hardware o, en el caso de las aplicaciones web, al navegador), puede ser indispensable modificarla para mantener su plena funcionalidad en estas nuevas condiciones. Es el más usual debido a los rápidos cambios de la informática.</a:t>
            </a:r>
          </a:p>
          <a:p>
            <a:pPr algn="just">
              <a:lnSpc>
                <a:spcPct val="150000"/>
              </a:lnSpc>
            </a:pPr>
            <a:endParaRPr lang="es-ES" dirty="0"/>
          </a:p>
          <a:p>
            <a:pPr algn="just">
              <a:lnSpc>
                <a:spcPct val="150000"/>
              </a:lnSpc>
            </a:pPr>
            <a:r>
              <a:rPr lang="es-ES" b="1" dirty="0">
                <a:solidFill>
                  <a:srgbClr val="FFFF00"/>
                </a:solidFill>
              </a:rPr>
              <a:t>Mantenimiento correctivo.</a:t>
            </a:r>
            <a:r>
              <a:rPr lang="es-ES" dirty="0">
                <a:solidFill>
                  <a:srgbClr val="FFFF00"/>
                </a:solidFill>
              </a:rPr>
              <a:t> </a:t>
            </a:r>
            <a:r>
              <a:rPr lang="es-ES" dirty="0"/>
              <a:t>Corrige los defectos encontrados en el software, y que originan un comportamiento distinto al deseado. </a:t>
            </a:r>
          </a:p>
        </p:txBody>
      </p:sp>
    </p:spTree>
    <p:extLst>
      <p:ext uri="{BB962C8B-B14F-4D97-AF65-F5344CB8AC3E}">
        <p14:creationId xmlns:p14="http://schemas.microsoft.com/office/powerpoint/2010/main" val="17888204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827584" y="1700808"/>
            <a:ext cx="7416824" cy="369332"/>
          </a:xfrm>
          <a:prstGeom prst="rect">
            <a:avLst/>
          </a:prstGeom>
          <a:noFill/>
        </p:spPr>
        <p:txBody>
          <a:bodyPr wrap="square" rtlCol="0">
            <a:spAutoFit/>
          </a:bodyPr>
          <a:lstStyle/>
          <a:p>
            <a:pPr algn="just"/>
            <a:endParaRPr lang="es-ES" dirty="0">
              <a:latin typeface="Myriad Pro"/>
            </a:endParaRPr>
          </a:p>
        </p:txBody>
      </p:sp>
      <p:sp>
        <p:nvSpPr>
          <p:cNvPr id="6" name="1 Título"/>
          <p:cNvSpPr>
            <a:spLocks noGrp="1"/>
          </p:cNvSpPr>
          <p:nvPr>
            <p:ph type="title"/>
          </p:nvPr>
        </p:nvSpPr>
        <p:spPr>
          <a:xfrm>
            <a:off x="276672" y="244541"/>
            <a:ext cx="8867328" cy="1456267"/>
          </a:xfrm>
        </p:spPr>
        <p:txBody>
          <a:bodyPr>
            <a:normAutofit fontScale="90000"/>
          </a:bodyPr>
          <a:lstStyle/>
          <a:p>
            <a:pPr algn="l"/>
            <a:r>
              <a:rPr lang="es-ES" sz="4000" b="1" cap="all" dirty="0"/>
              <a:t>4.- </a:t>
            </a:r>
            <a:r>
              <a:rPr lang="es-ES" sz="4000" b="1" dirty="0"/>
              <a:t>Fases en el desarrollo del Software</a:t>
            </a:r>
            <a:r>
              <a:rPr lang="es-ES" b="1" dirty="0"/>
              <a:t/>
            </a:r>
            <a:br>
              <a:rPr lang="es-ES" b="1" dirty="0"/>
            </a:br>
            <a:r>
              <a:rPr lang="es-ES" sz="3100" b="1" dirty="0">
                <a:latin typeface="Myriad Pro"/>
              </a:rPr>
              <a:t>	</a:t>
            </a:r>
            <a:r>
              <a:rPr lang="es-ES" sz="3100" b="1" dirty="0">
                <a:solidFill>
                  <a:srgbClr val="FFFF00"/>
                </a:solidFill>
              </a:rPr>
              <a:t>4.7.-  Mantenimiento</a:t>
            </a:r>
            <a:r>
              <a:rPr lang="es-ES" sz="2000" b="1" dirty="0">
                <a:latin typeface="Myriad Pro"/>
              </a:rPr>
              <a:t/>
            </a:r>
            <a:br>
              <a:rPr lang="es-ES" sz="2000" b="1" dirty="0">
                <a:latin typeface="Myriad Pro"/>
              </a:rPr>
            </a:br>
            <a:endParaRPr lang="es-ES" sz="2000" dirty="0"/>
          </a:p>
        </p:txBody>
      </p:sp>
      <p:sp>
        <p:nvSpPr>
          <p:cNvPr id="3" name="2 CuadroTexto"/>
          <p:cNvSpPr txBox="1"/>
          <p:nvPr/>
        </p:nvSpPr>
        <p:spPr>
          <a:xfrm>
            <a:off x="611560" y="1885474"/>
            <a:ext cx="7920880" cy="3831818"/>
          </a:xfrm>
          <a:prstGeom prst="rect">
            <a:avLst/>
          </a:prstGeom>
          <a:noFill/>
        </p:spPr>
        <p:txBody>
          <a:bodyPr wrap="square" rtlCol="0">
            <a:spAutoFit/>
          </a:bodyPr>
          <a:lstStyle/>
          <a:p>
            <a:pPr algn="just">
              <a:lnSpc>
                <a:spcPct val="150000"/>
              </a:lnSpc>
            </a:pPr>
            <a:r>
              <a:rPr lang="es-ES" b="1" dirty="0">
                <a:solidFill>
                  <a:srgbClr val="FFFF00"/>
                </a:solidFill>
                <a:latin typeface="Myriad Pro"/>
              </a:rPr>
              <a:t>Mantenimiento perfectivo</a:t>
            </a:r>
            <a:r>
              <a:rPr lang="es-ES" dirty="0">
                <a:solidFill>
                  <a:srgbClr val="FFFF00"/>
                </a:solidFill>
                <a:latin typeface="Myriad Pro"/>
              </a:rPr>
              <a:t>. </a:t>
            </a:r>
            <a:r>
              <a:rPr lang="es-ES" dirty="0">
                <a:latin typeface="Myriad Pro"/>
              </a:rPr>
              <a:t>Por distintas razones, el usuario puede solicitar el agregado de nuevas funcionalidades o características no contempladas al momento de la implementación del software. El mantenimiento perfectivo adapta la aplicación a este requerimiento</a:t>
            </a:r>
            <a:r>
              <a:rPr lang="es-ES" dirty="0"/>
              <a:t>.</a:t>
            </a:r>
            <a:endParaRPr lang="es-ES" dirty="0">
              <a:latin typeface="Myriad Pro"/>
            </a:endParaRPr>
          </a:p>
          <a:p>
            <a:pPr algn="just">
              <a:lnSpc>
                <a:spcPct val="150000"/>
              </a:lnSpc>
            </a:pPr>
            <a:endParaRPr lang="es-ES" b="1" dirty="0">
              <a:latin typeface="Myriad Pro"/>
            </a:endParaRPr>
          </a:p>
          <a:p>
            <a:pPr algn="just">
              <a:lnSpc>
                <a:spcPct val="150000"/>
              </a:lnSpc>
            </a:pPr>
            <a:r>
              <a:rPr lang="es-ES" b="1" dirty="0">
                <a:solidFill>
                  <a:srgbClr val="FFFF00"/>
                </a:solidFill>
                <a:latin typeface="Myriad Pro"/>
              </a:rPr>
              <a:t>Mantenimiento preventivo</a:t>
            </a:r>
            <a:r>
              <a:rPr lang="es-ES" dirty="0">
                <a:solidFill>
                  <a:srgbClr val="FFFF00"/>
                </a:solidFill>
                <a:latin typeface="Myriad Pro"/>
              </a:rPr>
              <a:t>: </a:t>
            </a:r>
            <a:r>
              <a:rPr lang="es-ES" dirty="0">
                <a:latin typeface="Myriad Pro"/>
              </a:rPr>
              <a:t>Modificación del producto de software sin alterar las especificaciones del mismo con el fin de mejorar las tareas de mantenimiento. Ej. restructuración de programas para mejorar su legibilidad o añadir comentarios para mejorar la comprensión.</a:t>
            </a:r>
          </a:p>
        </p:txBody>
      </p:sp>
    </p:spTree>
    <p:extLst>
      <p:ext uri="{BB962C8B-B14F-4D97-AF65-F5344CB8AC3E}">
        <p14:creationId xmlns:p14="http://schemas.microsoft.com/office/powerpoint/2010/main" val="538875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sz="3600" b="1" dirty="0">
                <a:latin typeface="Myriad Pro" pitchFamily="34" charset="0"/>
              </a:rPr>
              <a:t>1. Software y programa. Tipos de software</a:t>
            </a:r>
          </a:p>
        </p:txBody>
      </p:sp>
      <p:sp>
        <p:nvSpPr>
          <p:cNvPr id="3" name="2 Marcador de texto"/>
          <p:cNvSpPr>
            <a:spLocks noGrp="1"/>
          </p:cNvSpPr>
          <p:nvPr>
            <p:ph type="body" idx="1"/>
          </p:nvPr>
        </p:nvSpPr>
        <p:spPr>
          <a:xfrm>
            <a:off x="311700" y="1797281"/>
            <a:ext cx="8520600" cy="5060719"/>
          </a:xfrm>
        </p:spPr>
        <p:txBody>
          <a:bodyPr>
            <a:normAutofit/>
          </a:bodyPr>
          <a:lstStyle/>
          <a:p>
            <a:pPr algn="just"/>
            <a:r>
              <a:rPr lang="es-ES" sz="1800" dirty="0">
                <a:latin typeface="Myriad Pro" pitchFamily="34" charset="0"/>
              </a:rPr>
              <a:t>En este tema, nuestro interés se centra en las </a:t>
            </a:r>
            <a:r>
              <a:rPr lang="es-ES" sz="1800" b="1" dirty="0">
                <a:latin typeface="Myriad Pro" pitchFamily="34" charset="0"/>
              </a:rPr>
              <a:t>aplicaciones informáticas</a:t>
            </a:r>
            <a:r>
              <a:rPr lang="es-ES" sz="1800" dirty="0">
                <a:latin typeface="Myriad Pro" pitchFamily="34" charset="0"/>
              </a:rPr>
              <a:t>: cómo se desarrollan y cuáles son las fases por las que necesariamente han de pasar. </a:t>
            </a:r>
          </a:p>
          <a:p>
            <a:pPr algn="just">
              <a:buNone/>
            </a:pPr>
            <a:endParaRPr lang="es-ES" sz="1800" dirty="0">
              <a:latin typeface="Myriad Pro" pitchFamily="34" charset="0"/>
            </a:endParaRPr>
          </a:p>
          <a:p>
            <a:pPr algn="just"/>
            <a:r>
              <a:rPr lang="es-ES" sz="1800" dirty="0">
                <a:latin typeface="Myriad Pro" pitchFamily="34" charset="0"/>
              </a:rPr>
              <a:t>A lo largo de esta primera unidad vas a aprender los conceptos fundamentales de software y las fases del llamado </a:t>
            </a:r>
            <a:r>
              <a:rPr lang="es-ES" sz="1800" b="1" dirty="0">
                <a:solidFill>
                  <a:srgbClr val="FFFF00"/>
                </a:solidFill>
                <a:latin typeface="Myriad Pro" pitchFamily="34" charset="0"/>
              </a:rPr>
              <a:t>ciclo de vida de una aplicación informática. </a:t>
            </a:r>
          </a:p>
          <a:p>
            <a:pPr algn="just">
              <a:buNone/>
            </a:pPr>
            <a:endParaRPr lang="es-ES" sz="1800" dirty="0">
              <a:latin typeface="Myriad Pro" pitchFamily="34" charset="0"/>
            </a:endParaRPr>
          </a:p>
          <a:p>
            <a:pPr algn="just"/>
            <a:r>
              <a:rPr lang="es-ES" sz="1800" dirty="0">
                <a:latin typeface="Myriad Pro" pitchFamily="34" charset="0"/>
              </a:rPr>
              <a:t>También aprenderás a </a:t>
            </a:r>
            <a:r>
              <a:rPr lang="es-ES" sz="1800" b="1" dirty="0">
                <a:latin typeface="Myriad Pro" pitchFamily="34" charset="0"/>
              </a:rPr>
              <a:t>distinguir</a:t>
            </a:r>
            <a:r>
              <a:rPr lang="es-ES" sz="1800" dirty="0">
                <a:latin typeface="Myriad Pro" pitchFamily="34" charset="0"/>
              </a:rPr>
              <a:t> los diferentes </a:t>
            </a:r>
            <a:r>
              <a:rPr lang="es-ES" sz="1800" b="1" dirty="0">
                <a:latin typeface="Myriad Pro" pitchFamily="34" charset="0"/>
              </a:rPr>
              <a:t>lenguajes de programación y los procesos </a:t>
            </a:r>
            <a:r>
              <a:rPr lang="es-ES" sz="1800" dirty="0">
                <a:latin typeface="Myriad Pro" pitchFamily="34" charset="0"/>
              </a:rPr>
              <a:t>que ocurren hasta que el programa funciona y realiza la acción deseada. </a:t>
            </a:r>
          </a:p>
          <a:p>
            <a:pPr algn="just">
              <a:buNone/>
            </a:pPr>
            <a:endParaRPr lang="es-ES" sz="1800" dirty="0">
              <a:latin typeface="Myriad Pro" pitchFamily="34" charset="0"/>
            </a:endParaRPr>
          </a:p>
          <a:p>
            <a:pPr algn="just">
              <a:buNone/>
            </a:pPr>
            <a:endParaRPr lang="es-ES" sz="1800" dirty="0">
              <a:latin typeface="Myriad Pro" pitchFamily="34" charset="0"/>
            </a:endParaRPr>
          </a:p>
          <a:p>
            <a:pPr algn="ctr">
              <a:buNone/>
            </a:pPr>
            <a:r>
              <a:rPr lang="es-ES" sz="1800" dirty="0">
                <a:latin typeface="Myriad Pro" pitchFamily="34" charset="0"/>
              </a:rPr>
              <a:t>Si deseáis saber más sobre tipos de software echad un vistazo a:</a:t>
            </a:r>
          </a:p>
          <a:p>
            <a:pPr algn="ctr">
              <a:buNone/>
            </a:pPr>
            <a:r>
              <a:rPr lang="es-ES" sz="1800" dirty="0">
                <a:latin typeface="Myriad Pro" pitchFamily="34" charset="0"/>
                <a:hlinkClick r:id="rId2"/>
              </a:rPr>
              <a:t>http://www.tiposdesoftware.com/</a:t>
            </a:r>
            <a:endParaRPr lang="es-ES" sz="1800" dirty="0">
              <a:latin typeface="Myriad Pro" pitchFamily="34" charset="0"/>
            </a:endParaRPr>
          </a:p>
          <a:p>
            <a:pPr algn="just">
              <a:buNone/>
            </a:pPr>
            <a:endParaRPr lang="es-ES" sz="2000" dirty="0">
              <a:latin typeface="Myriad Pro"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318356" y="207479"/>
            <a:ext cx="8507288" cy="1456267"/>
          </a:xfrm>
        </p:spPr>
        <p:txBody>
          <a:bodyPr>
            <a:normAutofit fontScale="90000"/>
          </a:bodyPr>
          <a:lstStyle/>
          <a:p>
            <a:pPr algn="l"/>
            <a:r>
              <a:rPr lang="es-ES" sz="4000" b="1" cap="all" dirty="0"/>
              <a:t>4.- </a:t>
            </a:r>
            <a:r>
              <a:rPr lang="es-ES" sz="4000" b="1" dirty="0"/>
              <a:t>Fases en el desarrollo del Software</a:t>
            </a:r>
            <a:r>
              <a:rPr lang="es-ES" b="1" dirty="0"/>
              <a:t/>
            </a:r>
            <a:br>
              <a:rPr lang="es-ES" b="1" dirty="0"/>
            </a:br>
            <a:r>
              <a:rPr lang="es-ES" sz="3100" b="1" dirty="0">
                <a:latin typeface="Myriad Pro"/>
              </a:rPr>
              <a:t>	</a:t>
            </a:r>
            <a:r>
              <a:rPr lang="es-ES" sz="3100" b="1" dirty="0">
                <a:solidFill>
                  <a:srgbClr val="FFFF00"/>
                </a:solidFill>
              </a:rPr>
              <a:t>4.7.-  Mantenimiento</a:t>
            </a:r>
            <a:r>
              <a:rPr lang="es-ES" sz="2000" b="1" dirty="0">
                <a:latin typeface="Myriad Pro"/>
              </a:rPr>
              <a:t/>
            </a:r>
            <a:br>
              <a:rPr lang="es-ES" sz="2000" b="1" dirty="0">
                <a:latin typeface="Myriad Pro"/>
              </a:rPr>
            </a:br>
            <a:endParaRPr lang="es-ES" sz="2000" dirty="0"/>
          </a:p>
        </p:txBody>
      </p:sp>
      <p:pic>
        <p:nvPicPr>
          <p:cNvPr id="4" name="Picture 2" descr="Resultado de imagen de tipos de mantenimiento software"/>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35696" y="1844824"/>
            <a:ext cx="6406124" cy="4804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3983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251520" y="332656"/>
            <a:ext cx="9227368" cy="1456267"/>
          </a:xfrm>
        </p:spPr>
        <p:txBody>
          <a:bodyPr>
            <a:normAutofit fontScale="90000"/>
          </a:bodyPr>
          <a:lstStyle/>
          <a:p>
            <a:pPr algn="l"/>
            <a:r>
              <a:rPr lang="es-ES" sz="4000" b="1" cap="all" dirty="0"/>
              <a:t>4.- </a:t>
            </a:r>
            <a:r>
              <a:rPr lang="es-ES" sz="4000" b="1" dirty="0"/>
              <a:t>Fases en el desarrollo del Software</a:t>
            </a:r>
            <a:r>
              <a:rPr lang="es-ES" b="1" dirty="0"/>
              <a:t/>
            </a:r>
            <a:br>
              <a:rPr lang="es-ES" b="1" dirty="0"/>
            </a:br>
            <a:r>
              <a:rPr lang="es-ES" sz="3100" b="1" dirty="0">
                <a:latin typeface="Myriad Pro"/>
              </a:rPr>
              <a:t>	</a:t>
            </a:r>
            <a:r>
              <a:rPr lang="es-ES" sz="3100" b="1" dirty="0">
                <a:solidFill>
                  <a:srgbClr val="FFFF00"/>
                </a:solidFill>
              </a:rPr>
              <a:t>4.7.-  Mantenimiento</a:t>
            </a:r>
            <a:r>
              <a:rPr lang="es-ES" sz="2000" b="1" dirty="0">
                <a:latin typeface="Myriad Pro"/>
              </a:rPr>
              <a:t/>
            </a:r>
            <a:br>
              <a:rPr lang="es-ES" sz="2000" b="1" dirty="0">
                <a:latin typeface="Myriad Pro"/>
              </a:rPr>
            </a:br>
            <a:endParaRPr lang="es-ES" sz="2000" dirty="0"/>
          </a:p>
        </p:txBody>
      </p:sp>
      <p:pic>
        <p:nvPicPr>
          <p:cNvPr id="3074" name="Picture 2" descr="Resultado de imagen de tareas de mantenimiento software implementaciÃ³n del proceso"/>
          <p:cNvPicPr>
            <a:picLocks noChangeAspect="1" noChangeArrowheads="1"/>
          </p:cNvPicPr>
          <p:nvPr/>
        </p:nvPicPr>
        <p:blipFill rotWithShape="1">
          <a:blip r:embed="rId2">
            <a:extLst>
              <a:ext uri="{28A0092B-C50C-407E-A947-70E740481C1C}">
                <a14:useLocalDpi xmlns:a14="http://schemas.microsoft.com/office/drawing/2010/main" val="0"/>
              </a:ext>
            </a:extLst>
          </a:blip>
          <a:srcRect l="32319" t="27696"/>
          <a:stretch/>
        </p:blipFill>
        <p:spPr bwMode="auto">
          <a:xfrm>
            <a:off x="1763688" y="1555531"/>
            <a:ext cx="6192688" cy="4961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5135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contenido"/>
          <p:cNvSpPr txBox="1">
            <a:spLocks noGrp="1"/>
          </p:cNvSpPr>
          <p:nvPr>
            <p:ph idx="1"/>
          </p:nvPr>
        </p:nvSpPr>
        <p:spPr>
          <a:xfrm>
            <a:off x="457200" y="825324"/>
            <a:ext cx="8229600" cy="5955476"/>
          </a:xfrm>
          <a:prstGeom prst="rect">
            <a:avLst/>
          </a:prstGeom>
          <a:noFill/>
        </p:spPr>
        <p:txBody>
          <a:bodyPr wrap="square" rtlCol="0">
            <a:spAutoFit/>
          </a:bodyPr>
          <a:lstStyle/>
          <a:p>
            <a:pPr marL="0" indent="0" algn="just">
              <a:buNone/>
            </a:pPr>
            <a:endParaRPr lang="es-ES" sz="1800" dirty="0"/>
          </a:p>
          <a:p>
            <a:pPr marL="0" indent="0" algn="just">
              <a:buNone/>
            </a:pPr>
            <a:r>
              <a:rPr lang="es-ES" sz="1800" dirty="0">
                <a:solidFill>
                  <a:srgbClr val="FFFF00"/>
                </a:solidFill>
              </a:rPr>
              <a:t>Tareas</a:t>
            </a:r>
            <a:r>
              <a:rPr lang="es-ES" sz="1800" dirty="0"/>
              <a:t> en el mantenimiento del software</a:t>
            </a:r>
          </a:p>
          <a:p>
            <a:pPr marL="0" indent="0" algn="just">
              <a:buNone/>
            </a:pPr>
            <a:endParaRPr lang="es-ES" sz="1800" dirty="0"/>
          </a:p>
          <a:p>
            <a:pPr algn="just"/>
            <a:r>
              <a:rPr lang="es-ES" sz="1800" b="1" dirty="0">
                <a:solidFill>
                  <a:srgbClr val="FFFF00"/>
                </a:solidFill>
              </a:rPr>
              <a:t>Implementación del proceso. </a:t>
            </a:r>
            <a:r>
              <a:rPr lang="es-ES" sz="1800" dirty="0"/>
              <a:t>Establecer planes y procedimientos, ejecutarlos , registrarlo todo e informar a los usuarios sobre la situación</a:t>
            </a:r>
          </a:p>
          <a:p>
            <a:pPr algn="just"/>
            <a:endParaRPr lang="es-ES" sz="1800" dirty="0"/>
          </a:p>
          <a:p>
            <a:pPr algn="just"/>
            <a:r>
              <a:rPr lang="es-ES" sz="1800" b="1" dirty="0">
                <a:solidFill>
                  <a:srgbClr val="FFFF00"/>
                </a:solidFill>
              </a:rPr>
              <a:t>Análisis de problemas y modificaciones.  </a:t>
            </a:r>
            <a:r>
              <a:rPr lang="es-ES" sz="1800" dirty="0"/>
              <a:t>Realizar el análisis teniendo en cuenta todo, el impacto en la organización, el sistema existente, los sistemas con los que interacciona. Verificar el problema, desarrollar opciones para implementar la modificación y documentarlo todo.</a:t>
            </a:r>
          </a:p>
          <a:p>
            <a:pPr marL="0" indent="0" algn="just">
              <a:buNone/>
            </a:pPr>
            <a:endParaRPr lang="es-ES" sz="1800" dirty="0">
              <a:solidFill>
                <a:srgbClr val="FFFF00"/>
              </a:solidFill>
            </a:endParaRPr>
          </a:p>
          <a:p>
            <a:pPr algn="just"/>
            <a:r>
              <a:rPr lang="es-ES" sz="1800" b="1" dirty="0">
                <a:solidFill>
                  <a:srgbClr val="FFFF00"/>
                </a:solidFill>
              </a:rPr>
              <a:t>Implementación de las modificaciones</a:t>
            </a:r>
            <a:r>
              <a:rPr lang="es-ES" sz="1800" dirty="0">
                <a:solidFill>
                  <a:srgbClr val="FFFF00"/>
                </a:solidFill>
              </a:rPr>
              <a:t>. </a:t>
            </a:r>
            <a:r>
              <a:rPr lang="es-ES" sz="1800" dirty="0"/>
              <a:t>Analizar y determinar que documentación y unidades de software y versiones se deben modificar. Documentarlo todo</a:t>
            </a:r>
          </a:p>
          <a:p>
            <a:pPr algn="just"/>
            <a:endParaRPr lang="es-ES" sz="1800" dirty="0"/>
          </a:p>
          <a:p>
            <a:pPr algn="just"/>
            <a:r>
              <a:rPr lang="es-ES" sz="1800" b="1" dirty="0">
                <a:solidFill>
                  <a:srgbClr val="FFFF00"/>
                </a:solidFill>
              </a:rPr>
              <a:t>Revisión/aceptación del mantenimiento. </a:t>
            </a:r>
            <a:r>
              <a:rPr lang="es-ES" sz="1800" dirty="0"/>
              <a:t>Revisiones con la organización que autorice las modificaciones para determinar la integridad del sistema modificado. Deberá obtener aprobación.</a:t>
            </a:r>
          </a:p>
        </p:txBody>
      </p:sp>
      <p:sp>
        <p:nvSpPr>
          <p:cNvPr id="2" name="1 Título">
            <a:extLst>
              <a:ext uri="{FF2B5EF4-FFF2-40B4-BE49-F238E27FC236}">
                <a16:creationId xmlns:a16="http://schemas.microsoft.com/office/drawing/2014/main" id="{8DDD78BD-1518-79CF-6A61-E74674CDDE3E}"/>
              </a:ext>
            </a:extLst>
          </p:cNvPr>
          <p:cNvSpPr>
            <a:spLocks noGrp="1"/>
          </p:cNvSpPr>
          <p:nvPr>
            <p:ph type="title"/>
          </p:nvPr>
        </p:nvSpPr>
        <p:spPr>
          <a:xfrm>
            <a:off x="251520" y="97190"/>
            <a:ext cx="9227368" cy="1456267"/>
          </a:xfrm>
        </p:spPr>
        <p:txBody>
          <a:bodyPr>
            <a:normAutofit fontScale="90000"/>
          </a:bodyPr>
          <a:lstStyle/>
          <a:p>
            <a:pPr algn="l"/>
            <a:r>
              <a:rPr lang="es-ES" sz="4000" b="1" cap="all" dirty="0"/>
              <a:t>4.- </a:t>
            </a:r>
            <a:r>
              <a:rPr lang="es-ES" sz="4000" b="1" dirty="0"/>
              <a:t>Fases en el desarrollo del Software</a:t>
            </a:r>
            <a:r>
              <a:rPr lang="es-ES" b="1" dirty="0"/>
              <a:t/>
            </a:r>
            <a:br>
              <a:rPr lang="es-ES" b="1" dirty="0"/>
            </a:br>
            <a:r>
              <a:rPr lang="es-ES" sz="3100" b="1" dirty="0">
                <a:latin typeface="Myriad Pro"/>
              </a:rPr>
              <a:t>	</a:t>
            </a:r>
            <a:r>
              <a:rPr lang="es-ES" sz="3100" b="1" dirty="0">
                <a:solidFill>
                  <a:srgbClr val="FFFF00"/>
                </a:solidFill>
              </a:rPr>
              <a:t>4.7.-  Mantenimiento</a:t>
            </a:r>
            <a:r>
              <a:rPr lang="es-ES" sz="2000" b="1" dirty="0">
                <a:latin typeface="Myriad Pro"/>
              </a:rPr>
              <a:t/>
            </a:r>
            <a:br>
              <a:rPr lang="es-ES" sz="2000" b="1" dirty="0">
                <a:latin typeface="Myriad Pro"/>
              </a:rPr>
            </a:br>
            <a:endParaRPr lang="es-ES" sz="2000" dirty="0"/>
          </a:p>
        </p:txBody>
      </p:sp>
    </p:spTree>
    <p:extLst>
      <p:ext uri="{BB962C8B-B14F-4D97-AF65-F5344CB8AC3E}">
        <p14:creationId xmlns:p14="http://schemas.microsoft.com/office/powerpoint/2010/main" val="35467574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contenido"/>
          <p:cNvSpPr txBox="1">
            <a:spLocks noGrp="1"/>
          </p:cNvSpPr>
          <p:nvPr>
            <p:ph idx="1"/>
          </p:nvPr>
        </p:nvSpPr>
        <p:spPr>
          <a:xfrm>
            <a:off x="395536" y="2021931"/>
            <a:ext cx="8229600" cy="4314001"/>
          </a:xfrm>
          <a:prstGeom prst="rect">
            <a:avLst/>
          </a:prstGeom>
          <a:noFill/>
        </p:spPr>
        <p:txBody>
          <a:bodyPr wrap="square" rtlCol="0">
            <a:spAutoFit/>
          </a:bodyPr>
          <a:lstStyle/>
          <a:p>
            <a:pPr algn="just"/>
            <a:endParaRPr lang="es-ES" sz="1800" dirty="0">
              <a:solidFill>
                <a:srgbClr val="FFFF00"/>
              </a:solidFill>
            </a:endParaRPr>
          </a:p>
          <a:p>
            <a:pPr algn="just"/>
            <a:r>
              <a:rPr lang="es-ES" sz="1800" b="1" dirty="0">
                <a:solidFill>
                  <a:srgbClr val="FFFF00"/>
                </a:solidFill>
              </a:rPr>
              <a:t>Migración. </a:t>
            </a:r>
            <a:r>
              <a:rPr lang="es-ES" sz="1800" dirty="0"/>
              <a:t>Preparar, documentar y ejecutar un plan de migración. (Incluir a los usuarios, notificar los palanes y las actividades)</a:t>
            </a:r>
          </a:p>
          <a:p>
            <a:pPr algn="just"/>
            <a:endParaRPr lang="es-ES" sz="1800" dirty="0">
              <a:solidFill>
                <a:srgbClr val="FFFF00"/>
              </a:solidFill>
            </a:endParaRPr>
          </a:p>
          <a:p>
            <a:pPr algn="just"/>
            <a:r>
              <a:rPr lang="es-ES" sz="1800" b="1" dirty="0">
                <a:solidFill>
                  <a:srgbClr val="FFFF00"/>
                </a:solidFill>
              </a:rPr>
              <a:t>Retirada del software</a:t>
            </a:r>
            <a:r>
              <a:rPr lang="es-ES" sz="1800" dirty="0">
                <a:solidFill>
                  <a:srgbClr val="FFFF00"/>
                </a:solidFill>
              </a:rPr>
              <a:t>. </a:t>
            </a:r>
            <a:r>
              <a:rPr lang="es-ES" sz="1800" dirty="0"/>
              <a:t>Se retirará por petición del propietario. Crear un plan de retirada, notificar a los usuarios. La operación de retirada e implantación del nuevo software deberá hacerse en paralelo . Durante este periodo se deberá formar a los usuarios.</a:t>
            </a:r>
          </a:p>
          <a:p>
            <a:pPr algn="just"/>
            <a:endParaRPr lang="es-ES" sz="1800" dirty="0"/>
          </a:p>
          <a:p>
            <a:pPr marL="0" indent="0" algn="just">
              <a:buNone/>
            </a:pPr>
            <a:endParaRPr lang="es-ES" sz="1800" dirty="0"/>
          </a:p>
          <a:p>
            <a:pPr marL="0" indent="0" algn="just">
              <a:buNone/>
            </a:pPr>
            <a:endParaRPr lang="es-ES" sz="1800" dirty="0"/>
          </a:p>
          <a:p>
            <a:pPr marL="0" indent="0" algn="just">
              <a:buNone/>
            </a:pPr>
            <a:endParaRPr lang="es-ES" sz="1800" dirty="0"/>
          </a:p>
        </p:txBody>
      </p:sp>
      <p:sp>
        <p:nvSpPr>
          <p:cNvPr id="2" name="1 Título">
            <a:extLst>
              <a:ext uri="{FF2B5EF4-FFF2-40B4-BE49-F238E27FC236}">
                <a16:creationId xmlns:a16="http://schemas.microsoft.com/office/drawing/2014/main" id="{0BB98C69-EE0C-A9A8-261C-319C965909E7}"/>
              </a:ext>
            </a:extLst>
          </p:cNvPr>
          <p:cNvSpPr>
            <a:spLocks noGrp="1"/>
          </p:cNvSpPr>
          <p:nvPr>
            <p:ph type="title"/>
          </p:nvPr>
        </p:nvSpPr>
        <p:spPr>
          <a:xfrm>
            <a:off x="251520" y="332656"/>
            <a:ext cx="9227368" cy="1456267"/>
          </a:xfrm>
        </p:spPr>
        <p:txBody>
          <a:bodyPr>
            <a:normAutofit fontScale="90000"/>
          </a:bodyPr>
          <a:lstStyle/>
          <a:p>
            <a:pPr algn="l"/>
            <a:r>
              <a:rPr lang="es-ES" sz="4000" b="1" cap="all" dirty="0"/>
              <a:t>4.- </a:t>
            </a:r>
            <a:r>
              <a:rPr lang="es-ES" sz="4000" b="1" dirty="0"/>
              <a:t>Fases en el desarrollo del Software</a:t>
            </a:r>
            <a:r>
              <a:rPr lang="es-ES" b="1" dirty="0"/>
              <a:t/>
            </a:r>
            <a:br>
              <a:rPr lang="es-ES" b="1" dirty="0"/>
            </a:br>
            <a:r>
              <a:rPr lang="es-ES" sz="3100" b="1" dirty="0">
                <a:latin typeface="Myriad Pro"/>
              </a:rPr>
              <a:t>	</a:t>
            </a:r>
            <a:r>
              <a:rPr lang="es-ES" sz="3100" b="1" dirty="0">
                <a:solidFill>
                  <a:srgbClr val="FFFF00"/>
                </a:solidFill>
              </a:rPr>
              <a:t>4.7.-  Mantenimiento</a:t>
            </a:r>
            <a:r>
              <a:rPr lang="es-ES" sz="2000" b="1" dirty="0">
                <a:latin typeface="Myriad Pro"/>
              </a:rPr>
              <a:t/>
            </a:r>
            <a:br>
              <a:rPr lang="es-ES" sz="2000" b="1" dirty="0">
                <a:latin typeface="Myriad Pro"/>
              </a:rPr>
            </a:br>
            <a:endParaRPr lang="es-ES" sz="2000" dirty="0"/>
          </a:p>
        </p:txBody>
      </p:sp>
    </p:spTree>
    <p:extLst>
      <p:ext uri="{BB962C8B-B14F-4D97-AF65-F5344CB8AC3E}">
        <p14:creationId xmlns:p14="http://schemas.microsoft.com/office/powerpoint/2010/main" val="10814375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contenido"/>
          <p:cNvSpPr txBox="1">
            <a:spLocks noGrp="1"/>
          </p:cNvSpPr>
          <p:nvPr>
            <p:ph idx="1"/>
          </p:nvPr>
        </p:nvSpPr>
        <p:spPr>
          <a:xfrm>
            <a:off x="395536" y="1126081"/>
            <a:ext cx="8229600" cy="4867999"/>
          </a:xfrm>
          <a:prstGeom prst="rect">
            <a:avLst/>
          </a:prstGeom>
          <a:noFill/>
        </p:spPr>
        <p:txBody>
          <a:bodyPr wrap="square" rtlCol="0">
            <a:spAutoFit/>
          </a:bodyPr>
          <a:lstStyle/>
          <a:p>
            <a:pPr algn="just"/>
            <a:endParaRPr lang="es-ES" sz="1800" dirty="0">
              <a:latin typeface="Myriad Pro"/>
            </a:endParaRPr>
          </a:p>
          <a:p>
            <a:pPr marL="0" indent="0" algn="just">
              <a:buNone/>
            </a:pPr>
            <a:r>
              <a:rPr lang="es-ES" sz="1800" b="1" dirty="0">
                <a:solidFill>
                  <a:srgbClr val="FFFF00"/>
                </a:solidFill>
                <a:latin typeface="Myriad Pro"/>
              </a:rPr>
              <a:t>Programa informático: </a:t>
            </a:r>
            <a:r>
              <a:rPr lang="es-ES" sz="1800" dirty="0">
                <a:latin typeface="Myriad Pro"/>
              </a:rPr>
              <a:t>Conjunto de instrucciones escritas en un lenguaje de programación que aplicadas sobre un conjunto de datos resuelven un problema o parte del mismo.</a:t>
            </a:r>
          </a:p>
          <a:p>
            <a:pPr marL="0" indent="0" algn="just">
              <a:buNone/>
            </a:pPr>
            <a:endParaRPr lang="es-ES" sz="1800" dirty="0">
              <a:latin typeface="Myriad Pro"/>
            </a:endParaRPr>
          </a:p>
          <a:p>
            <a:pPr marL="0" indent="0" algn="just">
              <a:buNone/>
            </a:pPr>
            <a:r>
              <a:rPr lang="es-ES" sz="1800" dirty="0">
                <a:latin typeface="Myriad Pro"/>
              </a:rPr>
              <a:t>Para que pueda ser ejecutado es necesario traducirlo a lenguaje máquina (compilarlo) después cargarlo en la memoria principal para que el procesador ejecute una a una todas las tareas .</a:t>
            </a:r>
          </a:p>
          <a:p>
            <a:pPr marL="0" indent="0" algn="just">
              <a:buNone/>
            </a:pPr>
            <a:endParaRPr lang="es-ES" sz="1800" dirty="0">
              <a:latin typeface="Myriad Pro"/>
            </a:endParaRPr>
          </a:p>
          <a:p>
            <a:pPr marL="0" indent="0" algn="just">
              <a:buNone/>
            </a:pPr>
            <a:r>
              <a:rPr lang="es-ES" sz="1800" dirty="0">
                <a:latin typeface="Myriad Pro"/>
              </a:rPr>
              <a:t>Para ejecutar un programa necesitamos recursos hardware del ordenador, CPU, memoria RAM, dispositivos de E/S, etc.</a:t>
            </a:r>
          </a:p>
          <a:p>
            <a:pPr marL="0" indent="0" algn="just">
              <a:buNone/>
            </a:pPr>
            <a:endParaRPr lang="es-ES" sz="1800" dirty="0">
              <a:latin typeface="Myriad Pro"/>
            </a:endParaRPr>
          </a:p>
          <a:p>
            <a:pPr marL="0" indent="0" algn="just">
              <a:buNone/>
            </a:pPr>
            <a:r>
              <a:rPr lang="es-ES" sz="1800" dirty="0">
                <a:latin typeface="Myriad Pro"/>
              </a:rPr>
              <a:t>Las instrucciones de un programa se cargan en la RAM y son ejecutadas por la CPU.</a:t>
            </a:r>
          </a:p>
        </p:txBody>
      </p:sp>
      <p:sp>
        <p:nvSpPr>
          <p:cNvPr id="5" name="1 Título"/>
          <p:cNvSpPr txBox="1">
            <a:spLocks/>
          </p:cNvSpPr>
          <p:nvPr/>
        </p:nvSpPr>
        <p:spPr>
          <a:xfrm>
            <a:off x="609600" y="260648"/>
            <a:ext cx="8229600" cy="1143000"/>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5.- </a:t>
            </a:r>
            <a:r>
              <a:rPr lang="es-ES" sz="4800" b="1" dirty="0">
                <a:latin typeface="Myriad Pro"/>
              </a:rPr>
              <a:t>Concepto de programa</a:t>
            </a:r>
          </a:p>
          <a:p>
            <a:pPr algn="l"/>
            <a:r>
              <a:rPr lang="es" sz="3300" dirty="0">
                <a:latin typeface="Myriad Pro"/>
              </a:rPr>
              <a:t>	</a:t>
            </a:r>
            <a:r>
              <a:rPr lang="es" sz="2700" b="1" dirty="0">
                <a:solidFill>
                  <a:srgbClr val="FFFF00"/>
                </a:solidFill>
                <a:latin typeface="Myriad Pro"/>
              </a:rPr>
              <a:t>5.1 Programa y componentes del sistema informático</a:t>
            </a:r>
            <a:r>
              <a:rPr lang="es-ES" b="1" dirty="0"/>
              <a:t/>
            </a:r>
            <a:br>
              <a:rPr lang="es-ES" b="1" dirty="0"/>
            </a:br>
            <a:r>
              <a:rPr lang="es-ES" sz="3100" b="1" dirty="0">
                <a:latin typeface="Myriad Pro"/>
              </a:rPr>
              <a:t>	</a:t>
            </a:r>
            <a:endParaRPr lang="es-ES" sz="2000" dirty="0"/>
          </a:p>
        </p:txBody>
      </p:sp>
    </p:spTree>
    <p:extLst>
      <p:ext uri="{BB962C8B-B14F-4D97-AF65-F5344CB8AC3E}">
        <p14:creationId xmlns:p14="http://schemas.microsoft.com/office/powerpoint/2010/main" val="24396662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contenido"/>
          <p:cNvSpPr txBox="1">
            <a:spLocks noGrp="1"/>
          </p:cNvSpPr>
          <p:nvPr>
            <p:ph idx="1"/>
          </p:nvPr>
        </p:nvSpPr>
        <p:spPr>
          <a:xfrm>
            <a:off x="395536" y="1016820"/>
            <a:ext cx="8229600" cy="4421723"/>
          </a:xfrm>
          <a:prstGeom prst="rect">
            <a:avLst/>
          </a:prstGeom>
          <a:noFill/>
        </p:spPr>
        <p:txBody>
          <a:bodyPr wrap="square" rtlCol="0">
            <a:spAutoFit/>
          </a:bodyPr>
          <a:lstStyle/>
          <a:p>
            <a:pPr algn="just"/>
            <a:endParaRPr lang="es-ES" sz="1800" dirty="0">
              <a:latin typeface="Myriad Pro"/>
            </a:endParaRPr>
          </a:p>
          <a:p>
            <a:pPr marL="0" indent="0" algn="ctr">
              <a:buNone/>
            </a:pPr>
            <a:r>
              <a:rPr lang="es-ES" sz="1800" b="1" dirty="0">
                <a:solidFill>
                  <a:srgbClr val="FFFF00"/>
                </a:solidFill>
                <a:latin typeface="Myriad Pro"/>
              </a:rPr>
              <a:t>COMPONENTES DE LA CPU (UNIDAD CENTRAL DE PROCESO)</a:t>
            </a:r>
          </a:p>
          <a:p>
            <a:pPr marL="0" indent="0" algn="ctr">
              <a:buNone/>
            </a:pPr>
            <a:endParaRPr lang="es-ES" sz="1800" b="1" dirty="0">
              <a:latin typeface="Myriad Pro"/>
            </a:endParaRPr>
          </a:p>
          <a:p>
            <a:pPr marL="0" indent="0" algn="ctr">
              <a:buNone/>
            </a:pPr>
            <a:endParaRPr lang="es-ES" sz="1800" b="1" dirty="0">
              <a:latin typeface="Myriad Pro"/>
            </a:endParaRPr>
          </a:p>
          <a:p>
            <a:pPr marL="0" indent="0" algn="ctr">
              <a:buNone/>
            </a:pPr>
            <a:endParaRPr lang="es-ES" sz="1800" b="1" dirty="0">
              <a:latin typeface="Myriad Pro"/>
            </a:endParaRPr>
          </a:p>
          <a:p>
            <a:pPr marL="0" indent="0" algn="ctr">
              <a:buNone/>
            </a:pPr>
            <a:endParaRPr lang="es-ES" sz="1800" b="1" dirty="0">
              <a:latin typeface="Myriad Pro"/>
            </a:endParaRPr>
          </a:p>
          <a:p>
            <a:pPr marL="0" indent="0" algn="ctr">
              <a:buNone/>
            </a:pPr>
            <a:endParaRPr lang="es-ES" sz="1800" b="1" dirty="0">
              <a:latin typeface="Myriad Pro"/>
            </a:endParaRPr>
          </a:p>
          <a:p>
            <a:pPr marL="0" indent="0" algn="ctr">
              <a:buNone/>
            </a:pPr>
            <a:endParaRPr lang="es-ES" sz="1800" b="1" dirty="0">
              <a:latin typeface="Myriad Pro"/>
            </a:endParaRPr>
          </a:p>
          <a:p>
            <a:pPr marL="0" indent="0" algn="ctr">
              <a:buNone/>
            </a:pPr>
            <a:endParaRPr lang="es-ES" sz="1800" b="1" dirty="0">
              <a:latin typeface="Myriad Pro"/>
            </a:endParaRPr>
          </a:p>
          <a:p>
            <a:pPr marL="0" indent="0" algn="ctr">
              <a:buNone/>
            </a:pPr>
            <a:endParaRPr lang="es-ES" sz="1800" b="1" dirty="0">
              <a:latin typeface="Myriad Pro"/>
            </a:endParaRPr>
          </a:p>
          <a:p>
            <a:pPr marL="0" indent="0" algn="ctr">
              <a:buNone/>
            </a:pPr>
            <a:endParaRPr lang="es-ES" sz="1800" dirty="0">
              <a:latin typeface="Myriad Pro"/>
            </a:endParaRPr>
          </a:p>
        </p:txBody>
      </p:sp>
      <p:sp>
        <p:nvSpPr>
          <p:cNvPr id="5" name="1 Título"/>
          <p:cNvSpPr txBox="1">
            <a:spLocks/>
          </p:cNvSpPr>
          <p:nvPr/>
        </p:nvSpPr>
        <p:spPr>
          <a:xfrm>
            <a:off x="609600" y="260648"/>
            <a:ext cx="8229600" cy="1143000"/>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5.- </a:t>
            </a:r>
            <a:r>
              <a:rPr lang="es-ES" sz="4800" b="1" dirty="0">
                <a:latin typeface="Myriad Pro"/>
              </a:rPr>
              <a:t>Concepto de programa</a:t>
            </a:r>
          </a:p>
          <a:p>
            <a:pPr algn="l"/>
            <a:r>
              <a:rPr lang="es" sz="3300" dirty="0">
                <a:solidFill>
                  <a:srgbClr val="FFFF00"/>
                </a:solidFill>
                <a:latin typeface="Myriad Pro"/>
              </a:rPr>
              <a:t>	</a:t>
            </a:r>
            <a:r>
              <a:rPr lang="es" sz="2700" b="1" dirty="0">
                <a:solidFill>
                  <a:srgbClr val="FFFF00"/>
                </a:solidFill>
                <a:latin typeface="Myriad Pro"/>
              </a:rPr>
              <a:t>5.1 Programa y componentes del sistema informático</a:t>
            </a:r>
            <a:r>
              <a:rPr lang="es-ES" b="1" dirty="0">
                <a:solidFill>
                  <a:srgbClr val="FFFF00"/>
                </a:solidFill>
              </a:rPr>
              <a:t/>
            </a:r>
            <a:br>
              <a:rPr lang="es-ES" b="1" dirty="0">
                <a:solidFill>
                  <a:srgbClr val="FFFF00"/>
                </a:solidFill>
              </a:rPr>
            </a:br>
            <a:r>
              <a:rPr lang="es-ES" sz="3100" b="1" dirty="0">
                <a:solidFill>
                  <a:srgbClr val="FFFF00"/>
                </a:solidFill>
                <a:latin typeface="Myriad Pro"/>
              </a:rPr>
              <a:t>	</a:t>
            </a:r>
            <a:endParaRPr lang="es-ES" sz="2000" dirty="0">
              <a:solidFill>
                <a:srgbClr val="FFFF00"/>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73" y="2708920"/>
            <a:ext cx="88392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9053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contenido"/>
          <p:cNvSpPr txBox="1">
            <a:spLocks noGrp="1"/>
          </p:cNvSpPr>
          <p:nvPr>
            <p:ph idx="1"/>
          </p:nvPr>
        </p:nvSpPr>
        <p:spPr>
          <a:xfrm>
            <a:off x="395536" y="1126081"/>
            <a:ext cx="8229600" cy="4867999"/>
          </a:xfrm>
          <a:prstGeom prst="rect">
            <a:avLst/>
          </a:prstGeom>
          <a:noFill/>
        </p:spPr>
        <p:txBody>
          <a:bodyPr wrap="square" rtlCol="0">
            <a:spAutoFit/>
          </a:bodyPr>
          <a:lstStyle/>
          <a:p>
            <a:pPr algn="just"/>
            <a:endParaRPr lang="es-ES" sz="1800" dirty="0">
              <a:latin typeface="Myriad Pro"/>
            </a:endParaRPr>
          </a:p>
          <a:p>
            <a:pPr marL="0" indent="0" algn="ctr">
              <a:buNone/>
            </a:pPr>
            <a:r>
              <a:rPr lang="es-ES" sz="1800" b="1" dirty="0">
                <a:latin typeface="Myriad Pro"/>
              </a:rPr>
              <a:t>COMPONENTES DE LA CPU (UNIDAD CENTRAL DE PROCESO)</a:t>
            </a:r>
          </a:p>
          <a:p>
            <a:pPr marL="0" indent="0" algn="just">
              <a:buNone/>
            </a:pPr>
            <a:endParaRPr lang="es-ES" sz="1800" b="1" dirty="0">
              <a:latin typeface="Myriad Pro"/>
            </a:endParaRPr>
          </a:p>
          <a:p>
            <a:pPr marL="0" indent="0" algn="just">
              <a:buNone/>
            </a:pPr>
            <a:r>
              <a:rPr lang="es-ES" sz="1800" b="1" dirty="0">
                <a:solidFill>
                  <a:srgbClr val="FFFF00"/>
                </a:solidFill>
                <a:latin typeface="Myriad Pro"/>
              </a:rPr>
              <a:t>Unidad de control (UC): </a:t>
            </a:r>
            <a:r>
              <a:rPr lang="es-ES" sz="1800" dirty="0">
                <a:latin typeface="Myriad Pro"/>
              </a:rPr>
              <a:t>interpreta y ejecuta las instrucciones máquina almacenadas en la memoria principal y genera las señales de control necesarias para ejecutarlas.</a:t>
            </a:r>
          </a:p>
          <a:p>
            <a:pPr marL="0" indent="0" algn="just">
              <a:buNone/>
            </a:pPr>
            <a:endParaRPr lang="es-ES" sz="1800" b="1" dirty="0">
              <a:latin typeface="Myriad Pro"/>
            </a:endParaRPr>
          </a:p>
          <a:p>
            <a:pPr marL="0" indent="0" algn="just">
              <a:buNone/>
            </a:pPr>
            <a:r>
              <a:rPr lang="es-ES" sz="1800" b="1" dirty="0">
                <a:solidFill>
                  <a:srgbClr val="FFFF00"/>
                </a:solidFill>
                <a:latin typeface="Myriad Pro"/>
              </a:rPr>
              <a:t>Unidad aritmético-lógica (UAL):</a:t>
            </a:r>
            <a:r>
              <a:rPr lang="es-ES" sz="1800" dirty="0">
                <a:solidFill>
                  <a:srgbClr val="FFFF00"/>
                </a:solidFill>
                <a:latin typeface="Myriad Pro"/>
              </a:rPr>
              <a:t> </a:t>
            </a:r>
            <a:r>
              <a:rPr lang="es-ES" sz="1800" dirty="0">
                <a:latin typeface="Myriad Pro"/>
              </a:rPr>
              <a:t>recibe los datos sobre los que efectúa operaciones de cálculo, comparaciones y toma decisiones lógicas, determina si una afirmación es cierta o falsa (Álgebra de Boole) y devuelve un resultado todo ello supervisado por la UC.</a:t>
            </a:r>
          </a:p>
          <a:p>
            <a:pPr marL="0" indent="0" algn="just">
              <a:buNone/>
            </a:pPr>
            <a:endParaRPr lang="es-ES" sz="1800" b="1" dirty="0">
              <a:latin typeface="Myriad Pro"/>
            </a:endParaRPr>
          </a:p>
          <a:p>
            <a:pPr marL="0" indent="0" algn="just">
              <a:buNone/>
            </a:pPr>
            <a:r>
              <a:rPr lang="es-ES" sz="1800" b="1" dirty="0">
                <a:solidFill>
                  <a:srgbClr val="FFFF00"/>
                </a:solidFill>
                <a:latin typeface="Myriad Pro"/>
              </a:rPr>
              <a:t>Registros:</a:t>
            </a:r>
            <a:r>
              <a:rPr lang="es-ES" sz="1800" dirty="0">
                <a:solidFill>
                  <a:srgbClr val="FFFF00"/>
                </a:solidFill>
                <a:latin typeface="Myriad Pro"/>
              </a:rPr>
              <a:t> </a:t>
            </a:r>
            <a:r>
              <a:rPr lang="es-ES" sz="1800" dirty="0">
                <a:latin typeface="Myriad Pro"/>
              </a:rPr>
              <a:t>de trabajo o de propósito general donde se almacena información temporal, es el almacenamiento interno de la CPU.</a:t>
            </a:r>
          </a:p>
        </p:txBody>
      </p:sp>
      <p:sp>
        <p:nvSpPr>
          <p:cNvPr id="5" name="1 Título"/>
          <p:cNvSpPr txBox="1">
            <a:spLocks/>
          </p:cNvSpPr>
          <p:nvPr/>
        </p:nvSpPr>
        <p:spPr>
          <a:xfrm>
            <a:off x="609600" y="260648"/>
            <a:ext cx="8229600" cy="1143000"/>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5.- </a:t>
            </a:r>
            <a:r>
              <a:rPr lang="es-ES" sz="4800" b="1" dirty="0">
                <a:latin typeface="Myriad Pro"/>
              </a:rPr>
              <a:t>Concepto de programa</a:t>
            </a:r>
          </a:p>
          <a:p>
            <a:pPr algn="l"/>
            <a:r>
              <a:rPr lang="es" sz="3300" dirty="0">
                <a:solidFill>
                  <a:srgbClr val="FFFF00"/>
                </a:solidFill>
                <a:latin typeface="Myriad Pro"/>
              </a:rPr>
              <a:t>	</a:t>
            </a:r>
            <a:r>
              <a:rPr lang="es" sz="2700" b="1" dirty="0">
                <a:solidFill>
                  <a:srgbClr val="FFFF00"/>
                </a:solidFill>
                <a:latin typeface="Myriad Pro"/>
              </a:rPr>
              <a:t>5.1 Programa y componentes del sistema informático</a:t>
            </a:r>
            <a:r>
              <a:rPr lang="es-ES" b="1" dirty="0">
                <a:solidFill>
                  <a:srgbClr val="FFFF00"/>
                </a:solidFill>
              </a:rPr>
              <a:t/>
            </a:r>
            <a:br>
              <a:rPr lang="es-ES" b="1" dirty="0">
                <a:solidFill>
                  <a:srgbClr val="FFFF00"/>
                </a:solidFill>
              </a:rPr>
            </a:br>
            <a:r>
              <a:rPr lang="es-ES" sz="3100" b="1" dirty="0">
                <a:solidFill>
                  <a:srgbClr val="FFFF00"/>
                </a:solidFill>
                <a:latin typeface="Myriad Pro"/>
              </a:rPr>
              <a:t>	</a:t>
            </a:r>
            <a:endParaRPr lang="es-ES" sz="2000" dirty="0">
              <a:solidFill>
                <a:srgbClr val="FFFF00"/>
              </a:solidFill>
            </a:endParaRPr>
          </a:p>
        </p:txBody>
      </p:sp>
    </p:spTree>
    <p:extLst>
      <p:ext uri="{BB962C8B-B14F-4D97-AF65-F5344CB8AC3E}">
        <p14:creationId xmlns:p14="http://schemas.microsoft.com/office/powerpoint/2010/main" val="41617449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contenido"/>
          <p:cNvSpPr txBox="1">
            <a:spLocks noGrp="1"/>
          </p:cNvSpPr>
          <p:nvPr>
            <p:ph idx="1"/>
          </p:nvPr>
        </p:nvSpPr>
        <p:spPr>
          <a:xfrm>
            <a:off x="323528" y="1278835"/>
            <a:ext cx="8229600" cy="5401479"/>
          </a:xfrm>
          <a:prstGeom prst="rect">
            <a:avLst/>
          </a:prstGeom>
          <a:noFill/>
        </p:spPr>
        <p:txBody>
          <a:bodyPr wrap="square" rtlCol="0">
            <a:spAutoFit/>
          </a:bodyPr>
          <a:lstStyle/>
          <a:p>
            <a:pPr marL="0" indent="0" algn="just">
              <a:buNone/>
            </a:pPr>
            <a:endParaRPr lang="es-ES" sz="1800" b="1" dirty="0">
              <a:latin typeface="Myriad Pro"/>
            </a:endParaRPr>
          </a:p>
          <a:p>
            <a:pPr marL="0" indent="0" algn="just">
              <a:buNone/>
            </a:pPr>
            <a:r>
              <a:rPr lang="es-ES" sz="1800" b="1" dirty="0">
                <a:solidFill>
                  <a:srgbClr val="FFFF00"/>
                </a:solidFill>
                <a:latin typeface="Myriad Pro"/>
              </a:rPr>
              <a:t>Registros</a:t>
            </a:r>
            <a:r>
              <a:rPr lang="es-ES" sz="1800" dirty="0">
                <a:latin typeface="Myriad Pro"/>
              </a:rPr>
              <a:t>:</a:t>
            </a:r>
          </a:p>
          <a:p>
            <a:pPr marL="0" indent="0" algn="just">
              <a:buNone/>
            </a:pPr>
            <a:endParaRPr lang="es-ES" sz="1800" dirty="0">
              <a:latin typeface="Myriad Pro"/>
            </a:endParaRPr>
          </a:p>
          <a:p>
            <a:pPr algn="just"/>
            <a:r>
              <a:rPr lang="es-ES" sz="1800" u="sng" dirty="0">
                <a:solidFill>
                  <a:srgbClr val="FFFF00"/>
                </a:solidFill>
                <a:latin typeface="Myriad Pro"/>
              </a:rPr>
              <a:t>Contador de programa:</a:t>
            </a:r>
            <a:r>
              <a:rPr lang="es-ES" sz="1800" dirty="0">
                <a:solidFill>
                  <a:srgbClr val="FFFF00"/>
                </a:solidFill>
                <a:latin typeface="Myriad Pro"/>
              </a:rPr>
              <a:t> </a:t>
            </a:r>
            <a:r>
              <a:rPr lang="es-ES" sz="1800" dirty="0">
                <a:latin typeface="Myriad Pro"/>
              </a:rPr>
              <a:t>contiene la dirección de la siguiente instrucción a ejecutar. Se actualiza cada vez que la CPU captura una instrucción.</a:t>
            </a:r>
          </a:p>
          <a:p>
            <a:pPr algn="just"/>
            <a:endParaRPr lang="es-ES" sz="1800" u="sng" dirty="0">
              <a:latin typeface="Myriad Pro"/>
            </a:endParaRPr>
          </a:p>
          <a:p>
            <a:pPr algn="just"/>
            <a:r>
              <a:rPr lang="es-ES" sz="1800" u="sng" dirty="0">
                <a:solidFill>
                  <a:srgbClr val="FFFF00"/>
                </a:solidFill>
                <a:latin typeface="Myriad Pro"/>
              </a:rPr>
              <a:t>Registro de instrucción:</a:t>
            </a:r>
            <a:r>
              <a:rPr lang="es-ES" sz="1800" dirty="0">
                <a:solidFill>
                  <a:srgbClr val="FFFF00"/>
                </a:solidFill>
                <a:latin typeface="Myriad Pro"/>
              </a:rPr>
              <a:t> </a:t>
            </a:r>
            <a:r>
              <a:rPr lang="es-ES" sz="1800" dirty="0">
                <a:latin typeface="Myriad Pro"/>
              </a:rPr>
              <a:t>contiene el código de la instrucción a ejecutar.</a:t>
            </a:r>
          </a:p>
          <a:p>
            <a:pPr algn="just"/>
            <a:endParaRPr lang="es-ES" sz="1800" u="sng" dirty="0">
              <a:latin typeface="Myriad Pro"/>
            </a:endParaRPr>
          </a:p>
          <a:p>
            <a:pPr algn="just"/>
            <a:r>
              <a:rPr lang="es-ES" sz="1800" u="sng" dirty="0">
                <a:solidFill>
                  <a:srgbClr val="FFFF00"/>
                </a:solidFill>
                <a:latin typeface="Myriad Pro"/>
              </a:rPr>
              <a:t>Registro de dirección de memoria: </a:t>
            </a:r>
            <a:r>
              <a:rPr lang="es-ES" sz="1800" dirty="0">
                <a:latin typeface="Myriad Pro"/>
              </a:rPr>
              <a:t>Contiene la dirección de una posición de memoria donde se encuentra o se almacenará la información (el intercambio se realiza a través del bus de direcciones)</a:t>
            </a:r>
          </a:p>
          <a:p>
            <a:pPr algn="just"/>
            <a:endParaRPr lang="es-ES" sz="1800" dirty="0">
              <a:latin typeface="Myriad Pro"/>
            </a:endParaRPr>
          </a:p>
          <a:p>
            <a:pPr algn="just"/>
            <a:r>
              <a:rPr lang="es-ES" sz="1800" u="sng" dirty="0">
                <a:solidFill>
                  <a:srgbClr val="FFFF00"/>
                </a:solidFill>
                <a:latin typeface="Myriad Pro"/>
              </a:rPr>
              <a:t>Registro de intercambio de memoria</a:t>
            </a:r>
            <a:r>
              <a:rPr lang="es-ES" sz="1800" dirty="0">
                <a:solidFill>
                  <a:srgbClr val="FFFF00"/>
                </a:solidFill>
                <a:latin typeface="Myriad Pro"/>
              </a:rPr>
              <a:t>: </a:t>
            </a:r>
            <a:r>
              <a:rPr lang="es-ES" sz="1800" dirty="0">
                <a:latin typeface="Myriad Pro"/>
              </a:rPr>
              <a:t>recibe, o envía, el dato contenido en la posición apuntada por el registro de dirección de memoria (el intercambio de datos con la memoria se realiza a través del bus de datos)</a:t>
            </a:r>
          </a:p>
        </p:txBody>
      </p:sp>
      <p:sp>
        <p:nvSpPr>
          <p:cNvPr id="5" name="1 Título"/>
          <p:cNvSpPr txBox="1">
            <a:spLocks/>
          </p:cNvSpPr>
          <p:nvPr/>
        </p:nvSpPr>
        <p:spPr>
          <a:xfrm>
            <a:off x="609600" y="260648"/>
            <a:ext cx="8229600" cy="1143000"/>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5.- </a:t>
            </a:r>
            <a:r>
              <a:rPr lang="es-ES" sz="4800" b="1" dirty="0">
                <a:latin typeface="Myriad Pro"/>
              </a:rPr>
              <a:t>Concepto de programa</a:t>
            </a:r>
          </a:p>
          <a:p>
            <a:pPr algn="l"/>
            <a:r>
              <a:rPr lang="es" sz="3300" dirty="0">
                <a:solidFill>
                  <a:srgbClr val="FFFF00"/>
                </a:solidFill>
                <a:latin typeface="Myriad Pro"/>
              </a:rPr>
              <a:t>	</a:t>
            </a:r>
            <a:r>
              <a:rPr lang="es" sz="2700" b="1" dirty="0">
                <a:solidFill>
                  <a:srgbClr val="FFFF00"/>
                </a:solidFill>
                <a:latin typeface="Myriad Pro"/>
              </a:rPr>
              <a:t>5.1 Programa y componentes del sistema informático</a:t>
            </a:r>
            <a:r>
              <a:rPr lang="es-ES" b="1" dirty="0">
                <a:solidFill>
                  <a:srgbClr val="FFFF00"/>
                </a:solidFill>
              </a:rPr>
              <a:t/>
            </a:r>
            <a:br>
              <a:rPr lang="es-ES" b="1" dirty="0">
                <a:solidFill>
                  <a:srgbClr val="FFFF00"/>
                </a:solidFill>
              </a:rPr>
            </a:br>
            <a:r>
              <a:rPr lang="es-ES" sz="3100" b="1" dirty="0">
                <a:solidFill>
                  <a:srgbClr val="FFFF00"/>
                </a:solidFill>
                <a:latin typeface="Myriad Pro"/>
              </a:rPr>
              <a:t>	</a:t>
            </a:r>
            <a:endParaRPr lang="es-ES" sz="2000" dirty="0">
              <a:solidFill>
                <a:srgbClr val="FFFF00"/>
              </a:solidFill>
            </a:endParaRPr>
          </a:p>
        </p:txBody>
      </p:sp>
    </p:spTree>
    <p:extLst>
      <p:ext uri="{BB962C8B-B14F-4D97-AF65-F5344CB8AC3E}">
        <p14:creationId xmlns:p14="http://schemas.microsoft.com/office/powerpoint/2010/main" val="19945969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contenido"/>
          <p:cNvSpPr txBox="1">
            <a:spLocks noGrp="1"/>
          </p:cNvSpPr>
          <p:nvPr>
            <p:ph idx="1"/>
          </p:nvPr>
        </p:nvSpPr>
        <p:spPr>
          <a:xfrm>
            <a:off x="395536" y="1475920"/>
            <a:ext cx="8229600" cy="4057521"/>
          </a:xfrm>
          <a:prstGeom prst="rect">
            <a:avLst/>
          </a:prstGeom>
          <a:noFill/>
        </p:spPr>
        <p:txBody>
          <a:bodyPr wrap="square" rtlCol="0">
            <a:spAutoFit/>
          </a:bodyPr>
          <a:lstStyle/>
          <a:p>
            <a:pPr marL="0" indent="0" algn="just">
              <a:buNone/>
            </a:pPr>
            <a:r>
              <a:rPr lang="es-ES" sz="1800" b="1" dirty="0">
                <a:latin typeface="Myriad Pro"/>
              </a:rPr>
              <a:t>Registros</a:t>
            </a:r>
            <a:r>
              <a:rPr lang="es-ES" sz="1800" dirty="0">
                <a:latin typeface="Myriad Pro"/>
              </a:rPr>
              <a:t>:</a:t>
            </a:r>
          </a:p>
          <a:p>
            <a:pPr algn="just"/>
            <a:r>
              <a:rPr lang="es-ES" sz="1800" u="sng" dirty="0">
                <a:solidFill>
                  <a:srgbClr val="FFFF00"/>
                </a:solidFill>
                <a:latin typeface="Myriad Pro"/>
              </a:rPr>
              <a:t>Decodificador de instrucción (DI): </a:t>
            </a:r>
            <a:r>
              <a:rPr lang="es-ES" sz="1800" dirty="0">
                <a:latin typeface="Myriad Pro"/>
              </a:rPr>
              <a:t>extrae y analiza el código de operación de la instrucción en curso contenida en el registro de instrucción y genera las señales de control necesarias para ejecutar correctamente la instrucción.</a:t>
            </a:r>
          </a:p>
          <a:p>
            <a:pPr marL="0" indent="0" algn="just">
              <a:buNone/>
            </a:pPr>
            <a:endParaRPr lang="es-ES" sz="1800" u="sng" dirty="0">
              <a:latin typeface="Myriad Pro"/>
            </a:endParaRPr>
          </a:p>
          <a:p>
            <a:pPr algn="just"/>
            <a:r>
              <a:rPr lang="es-ES" sz="1800" u="sng" dirty="0">
                <a:solidFill>
                  <a:srgbClr val="FFFF00"/>
                </a:solidFill>
                <a:latin typeface="Myriad Pro"/>
              </a:rPr>
              <a:t>El Reloj</a:t>
            </a:r>
            <a:r>
              <a:rPr lang="es-ES" sz="1800" dirty="0">
                <a:solidFill>
                  <a:srgbClr val="FFFF00"/>
                </a:solidFill>
                <a:latin typeface="Myriad Pro"/>
              </a:rPr>
              <a:t>: </a:t>
            </a:r>
            <a:r>
              <a:rPr lang="es-ES" sz="1800" dirty="0">
                <a:latin typeface="Myriad Pro"/>
              </a:rPr>
              <a:t>proporciona una sucesión de impulsos eléctricos constantes y marca los tiempos de ejecución de los pasos a realizar para cada instrucción, marca el ritmo de funcionamiento del decodificador de instrucción.</a:t>
            </a:r>
          </a:p>
          <a:p>
            <a:pPr algn="just"/>
            <a:endParaRPr lang="es-ES" sz="1800" u="sng" dirty="0">
              <a:latin typeface="Myriad Pro"/>
            </a:endParaRPr>
          </a:p>
          <a:p>
            <a:pPr algn="just"/>
            <a:r>
              <a:rPr lang="es-ES" sz="1800" u="sng" dirty="0">
                <a:solidFill>
                  <a:srgbClr val="FFFF00"/>
                </a:solidFill>
                <a:latin typeface="Myriad Pro"/>
              </a:rPr>
              <a:t>El secuenciador: </a:t>
            </a:r>
            <a:r>
              <a:rPr lang="es-ES" sz="1800" dirty="0">
                <a:latin typeface="Myriad Pro"/>
              </a:rPr>
              <a:t>este dispositivo genera órdenes y </a:t>
            </a:r>
            <a:r>
              <a:rPr lang="es-ES" sz="1800" dirty="0" err="1">
                <a:latin typeface="Myriad Pro"/>
              </a:rPr>
              <a:t>microórdenes</a:t>
            </a:r>
            <a:r>
              <a:rPr lang="es-ES" sz="1800" dirty="0">
                <a:latin typeface="Myriad Pro"/>
              </a:rPr>
              <a:t> elementales que sincronizadas con los impulsos del reloj hace que se ejecute paso a paso y de manera ordenada la instrucción cargada en él</a:t>
            </a:r>
            <a:endParaRPr lang="es-ES" sz="1800" u="sng" dirty="0">
              <a:latin typeface="Myriad Pro"/>
            </a:endParaRPr>
          </a:p>
        </p:txBody>
      </p:sp>
      <p:sp>
        <p:nvSpPr>
          <p:cNvPr id="5" name="1 Título"/>
          <p:cNvSpPr txBox="1">
            <a:spLocks/>
          </p:cNvSpPr>
          <p:nvPr/>
        </p:nvSpPr>
        <p:spPr>
          <a:xfrm>
            <a:off x="609600" y="260648"/>
            <a:ext cx="8229600" cy="1143000"/>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5.- </a:t>
            </a:r>
            <a:r>
              <a:rPr lang="es-ES" sz="4800" b="1" dirty="0">
                <a:latin typeface="Myriad Pro"/>
              </a:rPr>
              <a:t>Concepto de programa</a:t>
            </a:r>
          </a:p>
          <a:p>
            <a:pPr algn="l"/>
            <a:r>
              <a:rPr lang="es" sz="3300" dirty="0">
                <a:latin typeface="Myriad Pro"/>
              </a:rPr>
              <a:t>	</a:t>
            </a:r>
            <a:r>
              <a:rPr lang="es" sz="2700" b="1" dirty="0">
                <a:latin typeface="Myriad Pro"/>
              </a:rPr>
              <a:t>5.1 Programa y componentes del sistema informático</a:t>
            </a:r>
            <a:r>
              <a:rPr lang="es-ES" b="1" dirty="0"/>
              <a:t/>
            </a:r>
            <a:br>
              <a:rPr lang="es-ES" b="1" dirty="0"/>
            </a:br>
            <a:r>
              <a:rPr lang="es-ES" sz="3100" b="1" dirty="0">
                <a:latin typeface="Myriad Pro"/>
              </a:rPr>
              <a:t>	</a:t>
            </a:r>
            <a:endParaRPr lang="es-ES" sz="2000" dirty="0"/>
          </a:p>
        </p:txBody>
      </p:sp>
    </p:spTree>
    <p:extLst>
      <p:ext uri="{BB962C8B-B14F-4D97-AF65-F5344CB8AC3E}">
        <p14:creationId xmlns:p14="http://schemas.microsoft.com/office/powerpoint/2010/main" val="15853902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contenido"/>
          <p:cNvSpPr txBox="1">
            <a:spLocks noGrp="1"/>
          </p:cNvSpPr>
          <p:nvPr>
            <p:ph idx="1"/>
          </p:nvPr>
        </p:nvSpPr>
        <p:spPr>
          <a:xfrm>
            <a:off x="251520" y="1844824"/>
            <a:ext cx="8229600" cy="4570482"/>
          </a:xfrm>
          <a:prstGeom prst="rect">
            <a:avLst/>
          </a:prstGeom>
          <a:noFill/>
        </p:spPr>
        <p:txBody>
          <a:bodyPr wrap="square" rtlCol="0">
            <a:spAutoFit/>
          </a:bodyPr>
          <a:lstStyle/>
          <a:p>
            <a:pPr marL="0" indent="0" algn="just">
              <a:buNone/>
            </a:pPr>
            <a:r>
              <a:rPr lang="es-ES" sz="1800" b="1" dirty="0">
                <a:solidFill>
                  <a:srgbClr val="FFFF00"/>
                </a:solidFill>
                <a:latin typeface="Myriad Pro"/>
              </a:rPr>
              <a:t>Fases para ejecutar una instrucción</a:t>
            </a:r>
            <a:r>
              <a:rPr lang="es-ES" sz="1800" dirty="0">
                <a:latin typeface="Myriad Pro"/>
              </a:rPr>
              <a:t>:</a:t>
            </a:r>
          </a:p>
          <a:p>
            <a:pPr marL="0" indent="0" algn="just">
              <a:buNone/>
            </a:pPr>
            <a:endParaRPr lang="es-ES" sz="1800" dirty="0">
              <a:latin typeface="Myriad Pro"/>
            </a:endParaRPr>
          </a:p>
          <a:p>
            <a:pPr algn="just"/>
            <a:r>
              <a:rPr lang="es-ES" sz="1800" u="sng" dirty="0">
                <a:solidFill>
                  <a:srgbClr val="FFFF00"/>
                </a:solidFill>
                <a:latin typeface="Myriad Pro"/>
              </a:rPr>
              <a:t>Fase de búsqueda</a:t>
            </a:r>
            <a:r>
              <a:rPr lang="es-ES" sz="1800" dirty="0">
                <a:solidFill>
                  <a:srgbClr val="FFFF00"/>
                </a:solidFill>
                <a:latin typeface="Myriad Pro"/>
              </a:rPr>
              <a:t>: </a:t>
            </a:r>
            <a:r>
              <a:rPr lang="es-ES" sz="1800" dirty="0">
                <a:latin typeface="Myriad Pro"/>
              </a:rPr>
              <a:t>consiste en localizar la instrucción a ejecutar dentro de la memoria principal y llevarla a la UC para procesarla.</a:t>
            </a:r>
          </a:p>
          <a:p>
            <a:pPr marL="0" indent="0" algn="just">
              <a:buNone/>
            </a:pPr>
            <a:endParaRPr lang="es-ES" sz="1800" dirty="0">
              <a:latin typeface="Myriad Pro"/>
            </a:endParaRPr>
          </a:p>
          <a:p>
            <a:pPr algn="just"/>
            <a:r>
              <a:rPr lang="es-ES" sz="1800" u="sng" dirty="0">
                <a:solidFill>
                  <a:srgbClr val="FFFF00"/>
                </a:solidFill>
                <a:latin typeface="Myriad Pro"/>
              </a:rPr>
              <a:t>Fase de ejecución: </a:t>
            </a:r>
            <a:r>
              <a:rPr lang="es-ES" sz="1800" dirty="0">
                <a:latin typeface="Myriad Pro"/>
              </a:rPr>
              <a:t>es la realización de las acciones que llevan asociadas las instrucciones. </a:t>
            </a:r>
            <a:r>
              <a:rPr lang="es-ES" sz="1800" dirty="0" err="1">
                <a:latin typeface="Myriad Pro"/>
              </a:rPr>
              <a:t>Ej</a:t>
            </a:r>
            <a:r>
              <a:rPr lang="es-ES" sz="1800" dirty="0">
                <a:latin typeface="Myriad Pro"/>
              </a:rPr>
              <a:t> una suma, resta o carga de datos.</a:t>
            </a:r>
          </a:p>
          <a:p>
            <a:pPr algn="just"/>
            <a:endParaRPr lang="es-ES" sz="1800" u="sng" dirty="0">
              <a:latin typeface="Myriad Pro"/>
            </a:endParaRPr>
          </a:p>
          <a:p>
            <a:pPr algn="just"/>
            <a:endParaRPr lang="es-ES" sz="1800" u="sng" dirty="0">
              <a:latin typeface="Myriad Pro"/>
            </a:endParaRPr>
          </a:p>
          <a:p>
            <a:pPr algn="just"/>
            <a:endParaRPr lang="es-ES" sz="1800" u="sng" dirty="0">
              <a:latin typeface="Myriad Pro"/>
            </a:endParaRPr>
          </a:p>
          <a:p>
            <a:pPr marL="0" indent="0" algn="ctr">
              <a:buNone/>
            </a:pPr>
            <a:r>
              <a:rPr lang="es-ES" sz="1800" u="sng" dirty="0">
                <a:latin typeface="Myriad Pro"/>
              </a:rPr>
              <a:t>ejemplo caso de una suma</a:t>
            </a:r>
          </a:p>
          <a:p>
            <a:pPr algn="just"/>
            <a:endParaRPr lang="es-ES" sz="1800" u="sng" dirty="0">
              <a:latin typeface="Myriad Pro"/>
            </a:endParaRPr>
          </a:p>
        </p:txBody>
      </p:sp>
      <p:sp>
        <p:nvSpPr>
          <p:cNvPr id="5" name="1 Título"/>
          <p:cNvSpPr txBox="1">
            <a:spLocks/>
          </p:cNvSpPr>
          <p:nvPr/>
        </p:nvSpPr>
        <p:spPr>
          <a:xfrm>
            <a:off x="609600" y="260648"/>
            <a:ext cx="8229600" cy="1143000"/>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5.- </a:t>
            </a:r>
            <a:r>
              <a:rPr lang="es-ES" sz="4800" b="1" dirty="0">
                <a:latin typeface="Myriad Pro"/>
              </a:rPr>
              <a:t>Concepto de programa</a:t>
            </a:r>
          </a:p>
          <a:p>
            <a:pPr algn="l"/>
            <a:r>
              <a:rPr lang="es" sz="3300" dirty="0">
                <a:latin typeface="Myriad Pro"/>
              </a:rPr>
              <a:t>	</a:t>
            </a:r>
            <a:r>
              <a:rPr lang="es" sz="2700" b="1" dirty="0">
                <a:latin typeface="Myriad Pro"/>
              </a:rPr>
              <a:t>5.1 Programa y componentes del sistema informático</a:t>
            </a:r>
            <a:r>
              <a:rPr lang="es-ES" b="1" dirty="0"/>
              <a:t/>
            </a:r>
            <a:br>
              <a:rPr lang="es-ES" b="1" dirty="0"/>
            </a:br>
            <a:r>
              <a:rPr lang="es-ES" sz="3100" b="1" dirty="0">
                <a:latin typeface="Myriad Pro"/>
              </a:rPr>
              <a:t>	</a:t>
            </a:r>
            <a:endParaRPr lang="es-ES" sz="2000" dirty="0"/>
          </a:p>
        </p:txBody>
      </p:sp>
    </p:spTree>
    <p:extLst>
      <p:ext uri="{BB962C8B-B14F-4D97-AF65-F5344CB8AC3E}">
        <p14:creationId xmlns:p14="http://schemas.microsoft.com/office/powerpoint/2010/main" val="2872578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sz="3600" b="1" dirty="0">
                <a:latin typeface="Myriad Pro" pitchFamily="34" charset="0"/>
              </a:rPr>
              <a:t>2.- Relación hardware-software. </a:t>
            </a:r>
          </a:p>
        </p:txBody>
      </p:sp>
      <p:sp>
        <p:nvSpPr>
          <p:cNvPr id="3" name="2 Marcador de texto"/>
          <p:cNvSpPr>
            <a:spLocks noGrp="1"/>
          </p:cNvSpPr>
          <p:nvPr>
            <p:ph type="body" idx="1"/>
          </p:nvPr>
        </p:nvSpPr>
        <p:spPr>
          <a:xfrm>
            <a:off x="330618" y="1772816"/>
            <a:ext cx="8520600" cy="2252408"/>
          </a:xfrm>
        </p:spPr>
        <p:txBody>
          <a:bodyPr>
            <a:noAutofit/>
          </a:bodyPr>
          <a:lstStyle/>
          <a:p>
            <a:pPr algn="just">
              <a:buNone/>
            </a:pPr>
            <a:r>
              <a:rPr lang="es-ES" sz="1800" b="1" dirty="0">
                <a:latin typeface="Myriad Pro" pitchFamily="34" charset="0"/>
              </a:rPr>
              <a:t> </a:t>
            </a:r>
            <a:r>
              <a:rPr lang="es-ES" sz="1800" b="1" dirty="0">
                <a:solidFill>
                  <a:srgbClr val="FFFF00"/>
                </a:solidFill>
                <a:latin typeface="Myriad Pro" pitchFamily="34" charset="0"/>
              </a:rPr>
              <a:t>Hardware: </a:t>
            </a:r>
            <a:r>
              <a:rPr lang="es-ES" sz="1800" dirty="0">
                <a:solidFill>
                  <a:srgbClr val="FFFF00"/>
                </a:solidFill>
                <a:latin typeface="Myriad Pro" pitchFamily="34" charset="0"/>
              </a:rPr>
              <a:t>conjunto de dispositivos físicos que conforman un ordenador.</a:t>
            </a:r>
          </a:p>
          <a:p>
            <a:pPr algn="just">
              <a:buNone/>
            </a:pPr>
            <a:endParaRPr lang="es-ES" sz="1800" dirty="0">
              <a:solidFill>
                <a:srgbClr val="FFFF00"/>
              </a:solidFill>
              <a:latin typeface="Myriad Pro" pitchFamily="34" charset="0"/>
            </a:endParaRPr>
          </a:p>
          <a:p>
            <a:pPr algn="just"/>
            <a:r>
              <a:rPr lang="es-ES" sz="1800" dirty="0">
                <a:latin typeface="Myriad Pro" pitchFamily="34" charset="0"/>
              </a:rPr>
              <a:t>Existe una relación indisoluble entre éste y el software, ya que necesitan estar instalados y configurados correctamente para que el equipo funcione. </a:t>
            </a:r>
          </a:p>
          <a:p>
            <a:pPr algn="just">
              <a:buNone/>
            </a:pPr>
            <a:endParaRPr lang="es-ES" sz="1800" dirty="0">
              <a:latin typeface="Myriad Pro" pitchFamily="34" charset="0"/>
            </a:endParaRPr>
          </a:p>
          <a:p>
            <a:pPr marL="114300" indent="0" algn="just">
              <a:buNone/>
            </a:pPr>
            <a:r>
              <a:rPr lang="es-ES" sz="1800" dirty="0">
                <a:solidFill>
                  <a:srgbClr val="FFFF00"/>
                </a:solidFill>
                <a:latin typeface="Myriad Pro" pitchFamily="34" charset="0"/>
              </a:rPr>
              <a:t>El </a:t>
            </a:r>
            <a:r>
              <a:rPr lang="es-ES" sz="1800" b="1" dirty="0">
                <a:solidFill>
                  <a:srgbClr val="FFFF00"/>
                </a:solidFill>
                <a:latin typeface="Myriad Pro" pitchFamily="34" charset="0"/>
              </a:rPr>
              <a:t>software</a:t>
            </a:r>
            <a:r>
              <a:rPr lang="es-ES" sz="1800" dirty="0">
                <a:solidFill>
                  <a:srgbClr val="FFFF00"/>
                </a:solidFill>
                <a:latin typeface="Myriad Pro" pitchFamily="34" charset="0"/>
              </a:rPr>
              <a:t> se ejecutará sobre los dispositivos físicos .</a:t>
            </a:r>
          </a:p>
        </p:txBody>
      </p:sp>
      <p:pic>
        <p:nvPicPr>
          <p:cNvPr id="1026" name="Picture 2" descr="Componentes de una computadora personal - Educ.ar">
            <a:extLst>
              <a:ext uri="{FF2B5EF4-FFF2-40B4-BE49-F238E27FC236}">
                <a16:creationId xmlns:a16="http://schemas.microsoft.com/office/drawing/2014/main" id="{B51BA675-CAD2-6D0C-6328-FA127A5B8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198" y="4025224"/>
            <a:ext cx="8154184" cy="2328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9045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23AE09-457D-494E-A4B9-4849CDC2BB59}"/>
              </a:ext>
            </a:extLst>
          </p:cNvPr>
          <p:cNvSpPr>
            <a:spLocks noGrp="1"/>
          </p:cNvSpPr>
          <p:nvPr>
            <p:ph type="title"/>
          </p:nvPr>
        </p:nvSpPr>
        <p:spPr>
          <a:xfrm>
            <a:off x="251520" y="0"/>
            <a:ext cx="9145016" cy="1456267"/>
          </a:xfrm>
        </p:spPr>
        <p:txBody>
          <a:bodyPr>
            <a:normAutofit/>
          </a:bodyPr>
          <a:lstStyle/>
          <a:p>
            <a:pPr algn="l"/>
            <a:r>
              <a:rPr lang="es-ES" sz="3800" b="1" dirty="0">
                <a:solidFill>
                  <a:srgbClr val="FFFF00"/>
                </a:solidFill>
                <a:latin typeface="Myriad Pro"/>
              </a:rPr>
              <a:t>6.- Lenguajes de programación.</a:t>
            </a:r>
          </a:p>
        </p:txBody>
      </p:sp>
      <p:sp>
        <p:nvSpPr>
          <p:cNvPr id="3" name="Marcador de contenido 2">
            <a:extLst>
              <a:ext uri="{FF2B5EF4-FFF2-40B4-BE49-F238E27FC236}">
                <a16:creationId xmlns:a16="http://schemas.microsoft.com/office/drawing/2014/main" id="{EFBCF9DD-8601-41E0-91D5-38CFE8E235F6}"/>
              </a:ext>
            </a:extLst>
          </p:cNvPr>
          <p:cNvSpPr>
            <a:spLocks noGrp="1"/>
          </p:cNvSpPr>
          <p:nvPr>
            <p:ph idx="1"/>
          </p:nvPr>
        </p:nvSpPr>
        <p:spPr/>
        <p:txBody>
          <a:bodyPr>
            <a:normAutofit fontScale="92500" lnSpcReduction="10000"/>
          </a:bodyPr>
          <a:lstStyle/>
          <a:p>
            <a:pPr marL="0" indent="0" algn="just">
              <a:buNone/>
            </a:pPr>
            <a:r>
              <a:rPr lang="es-ES" sz="1800" b="1" u="sng" dirty="0">
                <a:solidFill>
                  <a:srgbClr val="FFFF00"/>
                </a:solidFill>
                <a:latin typeface="Myriad Pro"/>
              </a:rPr>
              <a:t>Lenguaje de programación: </a:t>
            </a:r>
            <a:r>
              <a:rPr lang="es-ES" sz="1800" dirty="0">
                <a:latin typeface="Myriad Pro"/>
              </a:rPr>
              <a:t>un idioma creado de forma artificial, formado por un conjunto de símbolos y normas que se aplican sobre un alfabeto para obtener un código, que el hardware de la computadora pueda entender y ejecutar. </a:t>
            </a:r>
          </a:p>
          <a:p>
            <a:pPr marL="0" indent="0" algn="just">
              <a:buNone/>
            </a:pPr>
            <a:endParaRPr lang="es-ES" sz="1800" dirty="0">
              <a:latin typeface="Myriad Pro"/>
            </a:endParaRPr>
          </a:p>
          <a:p>
            <a:pPr marL="0" indent="0" algn="just">
              <a:buNone/>
            </a:pPr>
            <a:r>
              <a:rPr lang="es-ES" sz="1800" b="1" dirty="0">
                <a:solidFill>
                  <a:srgbClr val="FFFF00"/>
                </a:solidFill>
                <a:latin typeface="Myriad Pro"/>
              </a:rPr>
              <a:t>Los lenguajes de programación son los que nos permiten comunicarnos con el hardware del ordenador. </a:t>
            </a:r>
          </a:p>
          <a:p>
            <a:pPr marL="0" indent="0" algn="just">
              <a:buNone/>
            </a:pPr>
            <a:endParaRPr lang="es-ES" sz="1800" b="1" u="sng" dirty="0">
              <a:latin typeface="Myriad Pro"/>
            </a:endParaRPr>
          </a:p>
          <a:p>
            <a:pPr marL="0" indent="0" algn="just">
              <a:buNone/>
            </a:pPr>
            <a:r>
              <a:rPr lang="es-ES" sz="1900" dirty="0">
                <a:latin typeface="Myriad Pro"/>
              </a:rPr>
              <a:t>Hay multitud de lenguajes de programación, cada uno con unos símbolos y unas estructuras diferentes. Además, cada lenguaje está enfocado a la programación de tareas o áreas determinadas. Por ello, la elección del lenguaje a utilizar en un proyecto es una cuestión de extrema importancia. </a:t>
            </a:r>
            <a:endParaRPr lang="es-ES" sz="1900" b="1" u="sng" dirty="0">
              <a:latin typeface="Myriad Pro"/>
            </a:endParaRPr>
          </a:p>
          <a:p>
            <a:pPr marL="0" indent="0" algn="just">
              <a:buNone/>
            </a:pPr>
            <a:endParaRPr lang="es-ES" sz="1800" dirty="0">
              <a:latin typeface="Myriad Pro"/>
            </a:endParaRPr>
          </a:p>
        </p:txBody>
      </p:sp>
    </p:spTree>
    <p:extLst>
      <p:ext uri="{BB962C8B-B14F-4D97-AF65-F5344CB8AC3E}">
        <p14:creationId xmlns:p14="http://schemas.microsoft.com/office/powerpoint/2010/main" val="13113505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contenido"/>
          <p:cNvSpPr txBox="1">
            <a:spLocks noGrp="1"/>
          </p:cNvSpPr>
          <p:nvPr>
            <p:ph idx="1"/>
          </p:nvPr>
        </p:nvSpPr>
        <p:spPr>
          <a:xfrm>
            <a:off x="395536" y="1053240"/>
            <a:ext cx="8229600" cy="5401479"/>
          </a:xfrm>
          <a:prstGeom prst="rect">
            <a:avLst/>
          </a:prstGeom>
          <a:noFill/>
        </p:spPr>
        <p:txBody>
          <a:bodyPr wrap="square" rtlCol="0">
            <a:spAutoFit/>
          </a:bodyPr>
          <a:lstStyle/>
          <a:p>
            <a:pPr marL="0" indent="0" algn="just">
              <a:buNone/>
            </a:pPr>
            <a:r>
              <a:rPr lang="es-ES" sz="1800" b="1" dirty="0">
                <a:latin typeface="Myriad Pro"/>
              </a:rPr>
              <a:t>Lenguaje de programación: </a:t>
            </a:r>
            <a:r>
              <a:rPr lang="es-ES" sz="1800" dirty="0">
                <a:latin typeface="Myriad Pro"/>
              </a:rPr>
              <a:t>conjunto de caracteres, reglas de combinación para esos caracteres y reglas que definen sus efectos al ser ejecutados por un ordenador.</a:t>
            </a:r>
          </a:p>
          <a:p>
            <a:pPr marL="0" indent="0" algn="just">
              <a:buNone/>
            </a:pPr>
            <a:endParaRPr lang="es-ES" sz="1800" dirty="0">
              <a:latin typeface="Myriad Pro"/>
            </a:endParaRPr>
          </a:p>
          <a:p>
            <a:pPr marL="0" indent="0" algn="just">
              <a:buNone/>
            </a:pPr>
            <a:r>
              <a:rPr lang="es-ES" sz="1800" dirty="0">
                <a:latin typeface="Myriad Pro"/>
              </a:rPr>
              <a:t>Consta de:</a:t>
            </a:r>
          </a:p>
          <a:p>
            <a:pPr marL="0" indent="0" algn="just">
              <a:buNone/>
            </a:pPr>
            <a:endParaRPr lang="es-ES" sz="1800" dirty="0">
              <a:latin typeface="Myriad Pro"/>
            </a:endParaRPr>
          </a:p>
          <a:p>
            <a:pPr marL="0" indent="0" algn="just">
              <a:buNone/>
            </a:pPr>
            <a:r>
              <a:rPr lang="es-ES" sz="1800" b="1" dirty="0">
                <a:solidFill>
                  <a:srgbClr val="FFFF00"/>
                </a:solidFill>
                <a:latin typeface="Myriad Pro"/>
              </a:rPr>
              <a:t>Un alfabeto o vocabulario (léxico): </a:t>
            </a:r>
            <a:r>
              <a:rPr lang="es-ES" sz="1800" dirty="0">
                <a:latin typeface="Myriad Pro"/>
              </a:rPr>
              <a:t>formado por el conjunto de símbolos permitidos.</a:t>
            </a:r>
          </a:p>
          <a:p>
            <a:pPr marL="0" indent="0" algn="just">
              <a:buNone/>
            </a:pPr>
            <a:endParaRPr lang="es-ES" sz="1800" dirty="0">
              <a:latin typeface="Myriad Pro"/>
            </a:endParaRPr>
          </a:p>
          <a:p>
            <a:pPr marL="0" indent="0" algn="just">
              <a:buNone/>
            </a:pPr>
            <a:r>
              <a:rPr lang="es-ES" sz="1800" b="1" dirty="0">
                <a:solidFill>
                  <a:srgbClr val="FFFF00"/>
                </a:solidFill>
                <a:latin typeface="Myriad Pro"/>
              </a:rPr>
              <a:t>Una sintaxis: </a:t>
            </a:r>
            <a:r>
              <a:rPr lang="es-ES" sz="1800" dirty="0">
                <a:latin typeface="Myriad Pro"/>
              </a:rPr>
              <a:t>reglas que indican cómo realizar las construcciones con dichos símbolos.</a:t>
            </a:r>
          </a:p>
          <a:p>
            <a:pPr marL="0" indent="0" algn="just">
              <a:buNone/>
            </a:pPr>
            <a:endParaRPr lang="es-ES" sz="1800" dirty="0">
              <a:latin typeface="Myriad Pro"/>
            </a:endParaRPr>
          </a:p>
          <a:p>
            <a:pPr marL="0" indent="0" algn="just">
              <a:buNone/>
            </a:pPr>
            <a:r>
              <a:rPr lang="es-ES" sz="1800" b="1" dirty="0">
                <a:solidFill>
                  <a:srgbClr val="FFFF00"/>
                </a:solidFill>
                <a:latin typeface="Myriad Pro"/>
              </a:rPr>
              <a:t>Una semántica: </a:t>
            </a:r>
            <a:r>
              <a:rPr lang="es-ES" sz="1800" dirty="0">
                <a:latin typeface="Myriad Pro"/>
              </a:rPr>
              <a:t>reglas que determinan el significado de cualquier construcción del lenguaje.</a:t>
            </a:r>
          </a:p>
          <a:p>
            <a:pPr marL="0" indent="0" algn="just">
              <a:buNone/>
            </a:pPr>
            <a:endParaRPr lang="es-ES" sz="1800" dirty="0">
              <a:latin typeface="Myriad Pro"/>
            </a:endParaRPr>
          </a:p>
        </p:txBody>
      </p:sp>
      <p:sp>
        <p:nvSpPr>
          <p:cNvPr id="5" name="1 Título"/>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endParaRPr lang="es-ES" sz="2000" dirty="0"/>
          </a:p>
        </p:txBody>
      </p:sp>
    </p:spTree>
    <p:extLst>
      <p:ext uri="{BB962C8B-B14F-4D97-AF65-F5344CB8AC3E}">
        <p14:creationId xmlns:p14="http://schemas.microsoft.com/office/powerpoint/2010/main" val="23794339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06ACA45B-B596-484B-B301-6EB6B1EE9405}"/>
              </a:ext>
            </a:extLst>
          </p:cNvPr>
          <p:cNvSpPr>
            <a:spLocks noGrp="1"/>
          </p:cNvSpPr>
          <p:nvPr>
            <p:ph type="title"/>
          </p:nvPr>
        </p:nvSpPr>
        <p:spPr>
          <a:xfrm>
            <a:off x="609997" y="260648"/>
            <a:ext cx="8229600" cy="1143000"/>
          </a:xfrm>
        </p:spPr>
        <p:txBody>
          <a:bodyPr>
            <a:normAutofit fontScale="90000"/>
          </a:bodyPr>
          <a:lstStyle/>
          <a:p>
            <a:pPr algn="l"/>
            <a:r>
              <a:rPr lang="es-ES" sz="4000" b="1" dirty="0">
                <a:latin typeface="Myriad Pro"/>
              </a:rPr>
              <a:t>6.- Lenguajes de programación.</a:t>
            </a:r>
            <a:endParaRPr lang="es-ES" sz="4000" dirty="0">
              <a:latin typeface="Myriad Pro"/>
            </a:endParaRPr>
          </a:p>
        </p:txBody>
      </p:sp>
      <p:pic>
        <p:nvPicPr>
          <p:cNvPr id="7170" name="Picture 2" descr="Resultado de imagen de evoluciÃ³n de los lenguajes de programaciÃ³n">
            <a:extLst>
              <a:ext uri="{FF2B5EF4-FFF2-40B4-BE49-F238E27FC236}">
                <a16:creationId xmlns:a16="http://schemas.microsoft.com/office/drawing/2014/main" id="{CF331C8A-42C7-45ED-93EF-2A6AD4363B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844824"/>
            <a:ext cx="8535195" cy="3551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8786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3E5355F-2380-4070-B0F2-A570856D383E}"/>
              </a:ext>
            </a:extLst>
          </p:cNvPr>
          <p:cNvSpPr>
            <a:spLocks noGrp="1"/>
          </p:cNvSpPr>
          <p:nvPr>
            <p:ph type="title"/>
          </p:nvPr>
        </p:nvSpPr>
        <p:spPr>
          <a:xfrm>
            <a:off x="323528" y="338665"/>
            <a:ext cx="8939336" cy="1456267"/>
          </a:xfrm>
        </p:spPr>
        <p:txBody>
          <a:bodyPr>
            <a:normAutofit fontScale="90000"/>
          </a:bodyPr>
          <a:lstStyle/>
          <a:p>
            <a:pPr algn="l"/>
            <a:r>
              <a:rPr lang="es-ES" sz="4000" b="1" dirty="0">
                <a:latin typeface="Myriad Pro"/>
              </a:rPr>
              <a:t>6.- Lenguajes de programación.</a:t>
            </a:r>
            <a:br>
              <a:rPr lang="es-ES" sz="4000" b="1" dirty="0">
                <a:latin typeface="Myriad Pro"/>
              </a:rPr>
            </a:br>
            <a:r>
              <a:rPr lang="es-ES" sz="4000" b="1" dirty="0">
                <a:latin typeface="Myriad Pro"/>
              </a:rPr>
              <a:t>	</a:t>
            </a:r>
            <a:r>
              <a:rPr lang="es-ES" sz="2700" b="1" dirty="0">
                <a:solidFill>
                  <a:srgbClr val="FFFF00"/>
                </a:solidFill>
                <a:latin typeface="Myriad Pro"/>
              </a:rPr>
              <a:t>6.1 Clasificación y características</a:t>
            </a:r>
            <a:endParaRPr lang="es-ES" sz="2700" dirty="0">
              <a:solidFill>
                <a:srgbClr val="FFFF00"/>
              </a:solidFill>
              <a:latin typeface="Myriad Pro"/>
            </a:endParaRPr>
          </a:p>
        </p:txBody>
      </p:sp>
      <p:sp>
        <p:nvSpPr>
          <p:cNvPr id="3" name="Marcador de contenido 2">
            <a:extLst>
              <a:ext uri="{FF2B5EF4-FFF2-40B4-BE49-F238E27FC236}">
                <a16:creationId xmlns:a16="http://schemas.microsoft.com/office/drawing/2014/main" id="{95B8AA77-22EF-4D64-83CE-07AFC6A39FCE}"/>
              </a:ext>
            </a:extLst>
          </p:cNvPr>
          <p:cNvSpPr>
            <a:spLocks noGrp="1"/>
          </p:cNvSpPr>
          <p:nvPr>
            <p:ph idx="1"/>
          </p:nvPr>
        </p:nvSpPr>
        <p:spPr>
          <a:xfrm>
            <a:off x="539552" y="1634748"/>
            <a:ext cx="7772400" cy="5233309"/>
          </a:xfrm>
        </p:spPr>
        <p:txBody>
          <a:bodyPr>
            <a:noAutofit/>
          </a:bodyPr>
          <a:lstStyle/>
          <a:p>
            <a:pPr marL="0" indent="0">
              <a:buNone/>
            </a:pPr>
            <a:r>
              <a:rPr lang="es-ES" sz="1600" b="1" dirty="0">
                <a:solidFill>
                  <a:srgbClr val="FFFF00"/>
                </a:solidFill>
                <a:latin typeface="Myriad Pro"/>
              </a:rPr>
              <a:t>Características</a:t>
            </a:r>
            <a:r>
              <a:rPr lang="es-ES" sz="1600" b="1" dirty="0">
                <a:latin typeface="Myriad Pro"/>
              </a:rPr>
              <a:t> </a:t>
            </a:r>
            <a:endParaRPr lang="es-ES" sz="1600" b="1" u="sng" dirty="0">
              <a:latin typeface="Myriad Pro"/>
            </a:endParaRPr>
          </a:p>
          <a:p>
            <a:pPr marL="0" indent="0">
              <a:buNone/>
            </a:pPr>
            <a:r>
              <a:rPr lang="es-ES" sz="1600" dirty="0">
                <a:latin typeface="Myriad Pro"/>
              </a:rPr>
              <a:t>Podemos clasificar los distintos tipos de lenguajes de programación en base a distintas características: </a:t>
            </a:r>
          </a:p>
          <a:p>
            <a:pPr marL="0" indent="0">
              <a:buNone/>
            </a:pPr>
            <a:endParaRPr lang="es-ES" sz="1600" b="1" u="sng" dirty="0">
              <a:latin typeface="Myriad Pro"/>
            </a:endParaRPr>
          </a:p>
          <a:p>
            <a:pPr marL="0" indent="0">
              <a:buNone/>
            </a:pPr>
            <a:r>
              <a:rPr lang="es-ES" sz="1600" b="1" dirty="0">
                <a:solidFill>
                  <a:srgbClr val="FFFF00"/>
                </a:solidFill>
                <a:latin typeface="Myriad Pro"/>
              </a:rPr>
              <a:t>Según su nivel de abstracción </a:t>
            </a:r>
            <a:r>
              <a:rPr lang="es-ES" sz="1600" dirty="0">
                <a:latin typeface="Myriad Pro"/>
              </a:rPr>
              <a:t>(lo cerca que esté del lenguaje humano)</a:t>
            </a:r>
            <a:endParaRPr lang="es-ES" sz="1600" u="sng" dirty="0">
              <a:latin typeface="Myriad Pro"/>
            </a:endParaRPr>
          </a:p>
          <a:p>
            <a:pPr marL="0" indent="0">
              <a:buNone/>
            </a:pPr>
            <a:r>
              <a:rPr lang="es-ES" sz="1600" dirty="0">
                <a:latin typeface="Myriad Pro"/>
              </a:rPr>
              <a:t> </a:t>
            </a:r>
            <a:endParaRPr lang="es-ES" sz="1600" b="1" u="sng" dirty="0">
              <a:latin typeface="Myriad Pro"/>
            </a:endParaRPr>
          </a:p>
          <a:p>
            <a:pPr>
              <a:spcAft>
                <a:spcPts val="600"/>
              </a:spcAft>
            </a:pPr>
            <a:r>
              <a:rPr lang="es-ES" sz="1600" dirty="0">
                <a:latin typeface="Myriad Pro"/>
              </a:rPr>
              <a:t>lenguajes de programación </a:t>
            </a:r>
            <a:r>
              <a:rPr lang="es-ES" sz="1600" b="1" dirty="0">
                <a:solidFill>
                  <a:srgbClr val="FFFF00"/>
                </a:solidFill>
                <a:latin typeface="Myriad Pro"/>
              </a:rPr>
              <a:t>de alto nivel</a:t>
            </a:r>
            <a:r>
              <a:rPr lang="es-ES" sz="1600" dirty="0">
                <a:solidFill>
                  <a:srgbClr val="FFFF00"/>
                </a:solidFill>
                <a:latin typeface="Myriad Pro"/>
              </a:rPr>
              <a:t>: </a:t>
            </a:r>
            <a:r>
              <a:rPr lang="es-ES" sz="1600" dirty="0">
                <a:latin typeface="Myriad Pro"/>
              </a:rPr>
              <a:t>por su esencia, están más próximos al razonamiento humano. </a:t>
            </a:r>
          </a:p>
          <a:p>
            <a:pPr>
              <a:spcAft>
                <a:spcPts val="600"/>
              </a:spcAft>
            </a:pPr>
            <a:endParaRPr lang="es-ES" sz="1600" dirty="0">
              <a:latin typeface="Myriad Pro"/>
            </a:endParaRPr>
          </a:p>
          <a:p>
            <a:pPr>
              <a:spcAft>
                <a:spcPts val="600"/>
              </a:spcAft>
            </a:pPr>
            <a:r>
              <a:rPr lang="es-ES" sz="1600" dirty="0">
                <a:latin typeface="Myriad Pro"/>
              </a:rPr>
              <a:t>Lenguajes de programación </a:t>
            </a:r>
            <a:r>
              <a:rPr lang="es-ES" sz="1600" b="1" dirty="0">
                <a:solidFill>
                  <a:srgbClr val="FFFF00"/>
                </a:solidFill>
                <a:latin typeface="Myriad Pro"/>
              </a:rPr>
              <a:t>de nivel medio</a:t>
            </a:r>
          </a:p>
          <a:p>
            <a:pPr marL="0" indent="0">
              <a:spcAft>
                <a:spcPts val="600"/>
              </a:spcAft>
              <a:buNone/>
            </a:pPr>
            <a:endParaRPr lang="es-ES" sz="1600" b="1" dirty="0">
              <a:latin typeface="Myriad Pro"/>
            </a:endParaRPr>
          </a:p>
          <a:p>
            <a:pPr>
              <a:spcAft>
                <a:spcPts val="600"/>
              </a:spcAft>
            </a:pPr>
            <a:r>
              <a:rPr lang="es-ES" sz="1600" dirty="0">
                <a:latin typeface="Myriad Pro"/>
              </a:rPr>
              <a:t>lenguajes de programación </a:t>
            </a:r>
            <a:r>
              <a:rPr lang="es-ES" sz="1600" b="1" dirty="0">
                <a:solidFill>
                  <a:srgbClr val="FFFF00"/>
                </a:solidFill>
                <a:latin typeface="Myriad Pro"/>
              </a:rPr>
              <a:t>de bajo nivel</a:t>
            </a:r>
            <a:r>
              <a:rPr lang="es-ES" sz="1600" dirty="0">
                <a:solidFill>
                  <a:srgbClr val="FFFF00"/>
                </a:solidFill>
                <a:latin typeface="Myriad Pro"/>
              </a:rPr>
              <a:t>: </a:t>
            </a:r>
            <a:r>
              <a:rPr lang="es-ES" sz="1600" dirty="0">
                <a:latin typeface="Myriad Pro"/>
              </a:rPr>
              <a:t>están más próximos al funcionamiento interno de la computadora: </a:t>
            </a:r>
          </a:p>
          <a:p>
            <a:pPr marL="0" indent="0">
              <a:spcAft>
                <a:spcPts val="600"/>
              </a:spcAft>
              <a:buNone/>
            </a:pPr>
            <a:r>
              <a:rPr lang="es-ES" sz="1600" dirty="0">
                <a:latin typeface="Myriad Pro"/>
              </a:rPr>
              <a:t>	- Lenguaje </a:t>
            </a:r>
            <a:r>
              <a:rPr lang="es-ES" sz="1600" b="1" dirty="0">
                <a:latin typeface="Myriad Pro"/>
              </a:rPr>
              <a:t>ensamblador.</a:t>
            </a:r>
            <a:r>
              <a:rPr lang="es-ES" sz="1600" dirty="0">
                <a:latin typeface="Myriad Pro"/>
              </a:rPr>
              <a:t> </a:t>
            </a:r>
          </a:p>
          <a:p>
            <a:pPr marL="0" indent="0">
              <a:spcAft>
                <a:spcPts val="600"/>
              </a:spcAft>
              <a:buNone/>
            </a:pPr>
            <a:r>
              <a:rPr lang="es-ES" sz="1600" dirty="0">
                <a:latin typeface="Myriad Pro"/>
              </a:rPr>
              <a:t>	- Lenguaje </a:t>
            </a:r>
            <a:r>
              <a:rPr lang="es-ES" sz="1600" b="1" dirty="0">
                <a:latin typeface="Myriad Pro"/>
              </a:rPr>
              <a:t>máquina</a:t>
            </a:r>
            <a:r>
              <a:rPr lang="es-ES" sz="1600" dirty="0">
                <a:latin typeface="Myriad Pro"/>
              </a:rPr>
              <a:t>. </a:t>
            </a:r>
          </a:p>
          <a:p>
            <a:endParaRPr lang="es-ES" sz="1600" dirty="0"/>
          </a:p>
        </p:txBody>
      </p:sp>
    </p:spTree>
    <p:extLst>
      <p:ext uri="{BB962C8B-B14F-4D97-AF65-F5344CB8AC3E}">
        <p14:creationId xmlns:p14="http://schemas.microsoft.com/office/powerpoint/2010/main" val="3281557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C30C6B8-1015-493B-A8C4-6CB59C704AD5}"/>
              </a:ext>
            </a:extLst>
          </p:cNvPr>
          <p:cNvSpPr>
            <a:spLocks noGrp="1"/>
          </p:cNvSpPr>
          <p:nvPr>
            <p:ph type="title"/>
          </p:nvPr>
        </p:nvSpPr>
        <p:spPr>
          <a:xfrm>
            <a:off x="457200" y="609601"/>
            <a:ext cx="8867328" cy="1456267"/>
          </a:xfrm>
        </p:spPr>
        <p:txBody>
          <a:bodyPr>
            <a:normAutofit fontScale="90000"/>
          </a:bodyPr>
          <a:lstStyle/>
          <a:p>
            <a:pPr algn="l"/>
            <a:r>
              <a:rPr lang="es-ES" sz="4000" b="1" dirty="0">
                <a:latin typeface="Myriad Pro"/>
              </a:rPr>
              <a:t>6.- Lenguajes de programación.</a:t>
            </a:r>
            <a:br>
              <a:rPr lang="es-ES" sz="4000" b="1" dirty="0">
                <a:latin typeface="Myriad Pro"/>
              </a:rPr>
            </a:br>
            <a:r>
              <a:rPr lang="es-ES" sz="4000" b="1" dirty="0">
                <a:solidFill>
                  <a:srgbClr val="FFFF00"/>
                </a:solidFill>
                <a:latin typeface="Myriad Pro"/>
              </a:rPr>
              <a:t>	</a:t>
            </a:r>
            <a:r>
              <a:rPr lang="es-ES" sz="2400" b="1" dirty="0">
                <a:solidFill>
                  <a:srgbClr val="FFFF00"/>
                </a:solidFill>
                <a:latin typeface="Myriad Pro"/>
              </a:rPr>
              <a:t>6.1 Clasificación y características. </a:t>
            </a:r>
            <a:endParaRPr lang="es-ES" sz="2000" dirty="0">
              <a:solidFill>
                <a:srgbClr val="FFFF00"/>
              </a:solidFill>
              <a:latin typeface="Myriad Pro"/>
            </a:endParaRPr>
          </a:p>
        </p:txBody>
      </p:sp>
      <p:sp>
        <p:nvSpPr>
          <p:cNvPr id="3" name="Marcador de contenido 2">
            <a:extLst>
              <a:ext uri="{FF2B5EF4-FFF2-40B4-BE49-F238E27FC236}">
                <a16:creationId xmlns:a16="http://schemas.microsoft.com/office/drawing/2014/main" id="{17670413-865E-4471-91B6-00C95D713A7F}"/>
              </a:ext>
            </a:extLst>
          </p:cNvPr>
          <p:cNvSpPr>
            <a:spLocks noGrp="1"/>
          </p:cNvSpPr>
          <p:nvPr>
            <p:ph idx="1"/>
          </p:nvPr>
        </p:nvSpPr>
        <p:spPr>
          <a:xfrm>
            <a:off x="473402" y="1858754"/>
            <a:ext cx="8229600" cy="4997152"/>
          </a:xfrm>
        </p:spPr>
        <p:txBody>
          <a:bodyPr>
            <a:normAutofit/>
          </a:bodyPr>
          <a:lstStyle/>
          <a:p>
            <a:pPr marL="0" indent="0">
              <a:lnSpc>
                <a:spcPct val="150000"/>
              </a:lnSpc>
              <a:buNone/>
            </a:pPr>
            <a:r>
              <a:rPr lang="es-ES" sz="1800" b="1" dirty="0">
                <a:latin typeface="Myriad Pro"/>
              </a:rPr>
              <a:t>Según su nivel de abstracción: </a:t>
            </a:r>
            <a:r>
              <a:rPr lang="es-ES" sz="1800" b="1" u="sng" dirty="0">
                <a:solidFill>
                  <a:srgbClr val="FFFF00"/>
                </a:solidFill>
                <a:latin typeface="Myriad Pro"/>
              </a:rPr>
              <a:t>Lenguajes de bajo nivel</a:t>
            </a:r>
          </a:p>
          <a:p>
            <a:pPr marL="0" indent="0">
              <a:lnSpc>
                <a:spcPct val="150000"/>
              </a:lnSpc>
              <a:buNone/>
            </a:pPr>
            <a:r>
              <a:rPr lang="es-ES" sz="1800" b="1" dirty="0">
                <a:solidFill>
                  <a:srgbClr val="FFFF00"/>
                </a:solidFill>
                <a:latin typeface="Myriad Pro"/>
              </a:rPr>
              <a:t>Lenguaje máquina</a:t>
            </a:r>
            <a:r>
              <a:rPr lang="es-ES" sz="1800" dirty="0">
                <a:solidFill>
                  <a:srgbClr val="FFFF00"/>
                </a:solidFill>
                <a:latin typeface="Myriad Pro"/>
              </a:rPr>
              <a:t>: </a:t>
            </a:r>
            <a:r>
              <a:rPr lang="es-ES" sz="1800" dirty="0">
                <a:latin typeface="Myriad Pro"/>
              </a:rPr>
              <a:t>es por excelencia el lenguaje de más bajo nivel</a:t>
            </a:r>
          </a:p>
          <a:p>
            <a:pPr algn="just">
              <a:lnSpc>
                <a:spcPct val="150000"/>
              </a:lnSpc>
            </a:pPr>
            <a:r>
              <a:rPr lang="es-ES" sz="1800" dirty="0">
                <a:latin typeface="Myriad Pro"/>
              </a:rPr>
              <a:t>sus instrucciones son combinaciones de unos y ceros (alfabeto binario)</a:t>
            </a:r>
            <a:endParaRPr lang="es-ES" sz="1800" b="1" u="sng" dirty="0">
              <a:latin typeface="Myriad Pro"/>
            </a:endParaRPr>
          </a:p>
          <a:p>
            <a:pPr algn="just">
              <a:lnSpc>
                <a:spcPct val="150000"/>
              </a:lnSpc>
            </a:pPr>
            <a:r>
              <a:rPr lang="es-ES" sz="1800" dirty="0">
                <a:latin typeface="Myriad Pro"/>
              </a:rPr>
              <a:t>es el único lenguaje que entiende directamente el ordenador. (No necesita traducción). </a:t>
            </a:r>
            <a:endParaRPr lang="es-ES" sz="1800" b="1" u="sng" dirty="0">
              <a:latin typeface="Myriad Pro"/>
            </a:endParaRPr>
          </a:p>
          <a:p>
            <a:pPr algn="just">
              <a:lnSpc>
                <a:spcPct val="150000"/>
              </a:lnSpc>
            </a:pPr>
            <a:r>
              <a:rPr lang="es-ES" sz="1800" dirty="0">
                <a:latin typeface="Myriad Pro"/>
              </a:rPr>
              <a:t>fue el primer lenguaje utilizado. </a:t>
            </a:r>
            <a:endParaRPr lang="es-ES" sz="1800" b="1" u="sng" dirty="0">
              <a:latin typeface="Myriad Pro"/>
            </a:endParaRPr>
          </a:p>
          <a:p>
            <a:pPr algn="just">
              <a:lnSpc>
                <a:spcPct val="150000"/>
              </a:lnSpc>
            </a:pPr>
            <a:r>
              <a:rPr lang="es-ES" sz="1800" dirty="0">
                <a:latin typeface="Myriad Pro"/>
              </a:rPr>
              <a:t>es único para cada procesador (no es portable de un equipo a otro). </a:t>
            </a:r>
            <a:endParaRPr lang="es-ES" sz="1800" b="1" u="sng" dirty="0">
              <a:latin typeface="Myriad Pro"/>
            </a:endParaRPr>
          </a:p>
          <a:p>
            <a:pPr algn="just">
              <a:lnSpc>
                <a:spcPct val="150000"/>
              </a:lnSpc>
            </a:pPr>
            <a:r>
              <a:rPr lang="es-ES" sz="1800" dirty="0">
                <a:latin typeface="Myriad Pro"/>
              </a:rPr>
              <a:t>hoy día nadie programa en este lenguaje. </a:t>
            </a:r>
            <a:endParaRPr lang="es-ES" sz="1800" dirty="0"/>
          </a:p>
        </p:txBody>
      </p:sp>
    </p:spTree>
    <p:extLst>
      <p:ext uri="{BB962C8B-B14F-4D97-AF65-F5344CB8AC3E}">
        <p14:creationId xmlns:p14="http://schemas.microsoft.com/office/powerpoint/2010/main" val="29256917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C30C6B8-1015-493B-A8C4-6CB59C704AD5}"/>
              </a:ext>
            </a:extLst>
          </p:cNvPr>
          <p:cNvSpPr>
            <a:spLocks noGrp="1"/>
          </p:cNvSpPr>
          <p:nvPr>
            <p:ph type="title"/>
          </p:nvPr>
        </p:nvSpPr>
        <p:spPr>
          <a:xfrm>
            <a:off x="457200" y="609601"/>
            <a:ext cx="8579296" cy="1456267"/>
          </a:xfrm>
        </p:spPr>
        <p:txBody>
          <a:bodyPr>
            <a:normAutofit fontScale="90000"/>
          </a:bodyPr>
          <a:lstStyle/>
          <a:p>
            <a:pPr algn="l"/>
            <a:r>
              <a:rPr lang="es-ES" sz="4000" b="1" dirty="0">
                <a:latin typeface="Myriad Pro"/>
              </a:rPr>
              <a:t>6.- Lenguajes de programación.</a:t>
            </a:r>
            <a:br>
              <a:rPr lang="es-ES" sz="4000" b="1" dirty="0">
                <a:latin typeface="Myriad Pro"/>
              </a:rPr>
            </a:br>
            <a:r>
              <a:rPr lang="es-ES" sz="4000" b="1" dirty="0">
                <a:latin typeface="Myriad Pro"/>
              </a:rPr>
              <a:t>	</a:t>
            </a:r>
            <a:r>
              <a:rPr lang="es-ES" sz="2400" b="1" dirty="0">
                <a:solidFill>
                  <a:srgbClr val="FFFF00"/>
                </a:solidFill>
                <a:latin typeface="Myriad Pro"/>
              </a:rPr>
              <a:t>6.1 Clasificación y características</a:t>
            </a:r>
            <a:endParaRPr lang="es-ES" sz="2400" dirty="0">
              <a:solidFill>
                <a:srgbClr val="FFFF00"/>
              </a:solidFill>
              <a:latin typeface="Myriad Pro"/>
            </a:endParaRPr>
          </a:p>
        </p:txBody>
      </p:sp>
      <p:sp>
        <p:nvSpPr>
          <p:cNvPr id="3" name="Marcador de contenido 2">
            <a:extLst>
              <a:ext uri="{FF2B5EF4-FFF2-40B4-BE49-F238E27FC236}">
                <a16:creationId xmlns:a16="http://schemas.microsoft.com/office/drawing/2014/main" id="{17670413-865E-4471-91B6-00C95D713A7F}"/>
              </a:ext>
            </a:extLst>
          </p:cNvPr>
          <p:cNvSpPr>
            <a:spLocks noGrp="1"/>
          </p:cNvSpPr>
          <p:nvPr>
            <p:ph idx="1"/>
          </p:nvPr>
        </p:nvSpPr>
        <p:spPr>
          <a:xfrm>
            <a:off x="464618" y="1310902"/>
            <a:ext cx="8229600" cy="5472608"/>
          </a:xfrm>
        </p:spPr>
        <p:txBody>
          <a:bodyPr>
            <a:normAutofit/>
          </a:bodyPr>
          <a:lstStyle/>
          <a:p>
            <a:pPr marL="0" indent="0">
              <a:lnSpc>
                <a:spcPct val="150000"/>
              </a:lnSpc>
              <a:buNone/>
            </a:pPr>
            <a:r>
              <a:rPr lang="es-ES" sz="1600" b="1" dirty="0">
                <a:latin typeface="Myriad Pro"/>
              </a:rPr>
              <a:t>Según su nivel de abstracción :</a:t>
            </a:r>
            <a:r>
              <a:rPr lang="es-ES" sz="1600" b="1" u="sng" dirty="0">
                <a:solidFill>
                  <a:srgbClr val="FFFF00"/>
                </a:solidFill>
                <a:latin typeface="Myriad Pro"/>
              </a:rPr>
              <a:t>Lenguajes de bajo nivel</a:t>
            </a:r>
            <a:endParaRPr lang="es-ES" sz="1600" b="1" u="sng" dirty="0">
              <a:latin typeface="Myriad Pro"/>
            </a:endParaRPr>
          </a:p>
          <a:p>
            <a:pPr marL="0" indent="0">
              <a:lnSpc>
                <a:spcPct val="170000"/>
              </a:lnSpc>
              <a:buNone/>
            </a:pPr>
            <a:r>
              <a:rPr lang="es-ES" sz="1600" b="1" dirty="0">
                <a:solidFill>
                  <a:srgbClr val="FFFF00"/>
                </a:solidFill>
                <a:latin typeface="Myriad Pro"/>
              </a:rPr>
              <a:t>Lenguaje ensamblador: </a:t>
            </a:r>
          </a:p>
          <a:p>
            <a:pPr>
              <a:lnSpc>
                <a:spcPct val="170000"/>
              </a:lnSpc>
            </a:pPr>
            <a:r>
              <a:rPr lang="es-ES" sz="1600" dirty="0">
                <a:latin typeface="Myriad Pro"/>
              </a:rPr>
              <a:t>sustituyó al lenguaje máquina para facilitar la labor de programación. </a:t>
            </a:r>
            <a:endParaRPr lang="es-ES" sz="1600" b="1" u="sng" dirty="0">
              <a:latin typeface="Myriad Pro"/>
            </a:endParaRPr>
          </a:p>
          <a:p>
            <a:pPr>
              <a:lnSpc>
                <a:spcPct val="170000"/>
              </a:lnSpc>
            </a:pPr>
            <a:r>
              <a:rPr lang="es-ES" sz="1600" dirty="0">
                <a:latin typeface="Myriad Pro"/>
              </a:rPr>
              <a:t>en lugar de unos y ceros se programa usando nemotécnicos (instrucciones complejas). </a:t>
            </a:r>
            <a:endParaRPr lang="es-ES" sz="1600" b="1" u="sng" dirty="0">
              <a:latin typeface="Myriad Pro"/>
            </a:endParaRPr>
          </a:p>
          <a:p>
            <a:pPr>
              <a:lnSpc>
                <a:spcPct val="170000"/>
              </a:lnSpc>
            </a:pPr>
            <a:r>
              <a:rPr lang="es-ES" sz="1600" dirty="0">
                <a:latin typeface="Myriad Pro"/>
              </a:rPr>
              <a:t>necesita traducción al lenguaje máquina para poder ejecutarse. </a:t>
            </a:r>
            <a:endParaRPr lang="es-ES" sz="1600" b="1" u="sng" dirty="0">
              <a:latin typeface="Myriad Pro"/>
            </a:endParaRPr>
          </a:p>
          <a:p>
            <a:pPr>
              <a:lnSpc>
                <a:spcPct val="170000"/>
              </a:lnSpc>
            </a:pPr>
            <a:r>
              <a:rPr lang="es-ES" sz="1600" dirty="0">
                <a:latin typeface="Myriad Pro"/>
              </a:rPr>
              <a:t>sus instrucciones son sentencias que hacen referencia a la ubicación física de los archivos en el equipo. (trabaja con registros de memoria física)</a:t>
            </a:r>
            <a:endParaRPr lang="es-ES" sz="1600" b="1" u="sng" dirty="0">
              <a:latin typeface="Myriad Pro"/>
            </a:endParaRPr>
          </a:p>
          <a:p>
            <a:pPr>
              <a:lnSpc>
                <a:spcPct val="170000"/>
              </a:lnSpc>
            </a:pPr>
            <a:r>
              <a:rPr lang="es-ES" sz="1600" dirty="0">
                <a:latin typeface="Myriad Pro"/>
              </a:rPr>
              <a:t>es difícil de utilizar. </a:t>
            </a:r>
          </a:p>
        </p:txBody>
      </p:sp>
    </p:spTree>
    <p:extLst>
      <p:ext uri="{BB962C8B-B14F-4D97-AF65-F5344CB8AC3E}">
        <p14:creationId xmlns:p14="http://schemas.microsoft.com/office/powerpoint/2010/main" val="30466520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contenido"/>
          <p:cNvSpPr txBox="1">
            <a:spLocks noGrp="1"/>
          </p:cNvSpPr>
          <p:nvPr>
            <p:ph idx="1"/>
          </p:nvPr>
        </p:nvSpPr>
        <p:spPr>
          <a:xfrm>
            <a:off x="395536" y="1144547"/>
            <a:ext cx="8229600" cy="3760004"/>
          </a:xfrm>
          <a:prstGeom prst="rect">
            <a:avLst/>
          </a:prstGeom>
          <a:noFill/>
        </p:spPr>
        <p:txBody>
          <a:bodyPr wrap="square" rtlCol="0">
            <a:spAutoFit/>
          </a:bodyPr>
          <a:lstStyle/>
          <a:p>
            <a:pPr marL="0" indent="0" algn="ctr">
              <a:buNone/>
            </a:pPr>
            <a:endParaRPr lang="es-ES" sz="1800" b="1" dirty="0">
              <a:latin typeface="Myriad Pro"/>
            </a:endParaRPr>
          </a:p>
          <a:p>
            <a:pPr marL="0" indent="0" algn="ctr">
              <a:buNone/>
            </a:pPr>
            <a:endParaRPr lang="es-ES" sz="1800" b="1" dirty="0">
              <a:latin typeface="Myriad Pro"/>
            </a:endParaRPr>
          </a:p>
          <a:p>
            <a:pPr marL="0" indent="0" algn="ctr">
              <a:buNone/>
            </a:pPr>
            <a:endParaRPr lang="es-ES" sz="1800" b="1" dirty="0">
              <a:latin typeface="Myriad Pro"/>
            </a:endParaRPr>
          </a:p>
          <a:p>
            <a:pPr marL="0" indent="0" algn="ctr">
              <a:buNone/>
            </a:pPr>
            <a:endParaRPr lang="es-ES" sz="1800" b="1" dirty="0">
              <a:latin typeface="Myriad Pro"/>
            </a:endParaRPr>
          </a:p>
          <a:p>
            <a:pPr marL="0" indent="0">
              <a:buNone/>
            </a:pPr>
            <a:r>
              <a:rPr lang="es-ES" sz="1800" b="1" dirty="0">
                <a:latin typeface="Myriad Pro"/>
              </a:rPr>
              <a:t>Según su nivel de abstracción :</a:t>
            </a:r>
            <a:r>
              <a:rPr lang="es-ES" sz="1800" b="1" dirty="0">
                <a:solidFill>
                  <a:srgbClr val="FFFF00"/>
                </a:solidFill>
                <a:latin typeface="Myriad Pro"/>
              </a:rPr>
              <a:t>Lenguajes de nivel medio</a:t>
            </a:r>
          </a:p>
          <a:p>
            <a:pPr marL="0" indent="0" algn="just">
              <a:buNone/>
            </a:pPr>
            <a:endParaRPr lang="es-ES" sz="1800" dirty="0">
              <a:latin typeface="Myriad Pro"/>
            </a:endParaRPr>
          </a:p>
          <a:p>
            <a:pPr marL="0" indent="0" algn="just">
              <a:buNone/>
            </a:pPr>
            <a:r>
              <a:rPr lang="es-ES" sz="1800" dirty="0">
                <a:latin typeface="Myriad Pro"/>
              </a:rPr>
              <a:t>Tiene características que los acercan al nivel bajo y otras al alto nivel. Un ejemplo de este lenguaje es C. Suele utilizarse para aplicaciones como la creación de un sistema operativo.</a:t>
            </a:r>
          </a:p>
          <a:p>
            <a:pPr marL="0" indent="0" algn="just">
              <a:buNone/>
            </a:pPr>
            <a:endParaRPr lang="es-ES" sz="1800" dirty="0">
              <a:latin typeface="Myriad Pro"/>
            </a:endParaRPr>
          </a:p>
        </p:txBody>
      </p:sp>
      <p:sp>
        <p:nvSpPr>
          <p:cNvPr id="5" name="1 Título"/>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10522266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9600" y="1457400"/>
            <a:ext cx="8229600" cy="5400600"/>
          </a:xfrm>
        </p:spPr>
        <p:txBody>
          <a:bodyPr>
            <a:noAutofit/>
          </a:bodyPr>
          <a:lstStyle/>
          <a:p>
            <a:pPr marL="0" indent="0">
              <a:buNone/>
            </a:pPr>
            <a:r>
              <a:rPr lang="es-ES" sz="1600" b="1" dirty="0"/>
              <a:t>Según su nivel de abstracción :</a:t>
            </a:r>
            <a:r>
              <a:rPr lang="es-ES" sz="1600" b="1" dirty="0">
                <a:solidFill>
                  <a:srgbClr val="FFFF00"/>
                </a:solidFill>
              </a:rPr>
              <a:t>Lenguaje de alto nivel</a:t>
            </a:r>
            <a:r>
              <a:rPr lang="es-ES" sz="1600" dirty="0">
                <a:solidFill>
                  <a:srgbClr val="FFFF00"/>
                </a:solidFill>
              </a:rPr>
              <a:t> </a:t>
            </a:r>
          </a:p>
          <a:p>
            <a:pPr marL="0" indent="0" algn="ctr">
              <a:buNone/>
            </a:pPr>
            <a:endParaRPr lang="es-ES" sz="1600" dirty="0"/>
          </a:p>
          <a:p>
            <a:pPr algn="just">
              <a:spcAft>
                <a:spcPts val="600"/>
              </a:spcAft>
            </a:pPr>
            <a:r>
              <a:rPr lang="es-ES" sz="1600" dirty="0"/>
              <a:t>sustituyeron al lenguaje ensamblador para facilitar más la labor de programación. Son más cercanos al razonamiento humano</a:t>
            </a:r>
          </a:p>
          <a:p>
            <a:pPr marL="0" indent="0" algn="just">
              <a:spcAft>
                <a:spcPts val="600"/>
              </a:spcAft>
              <a:buNone/>
            </a:pPr>
            <a:endParaRPr lang="es-ES" sz="1600" b="1" u="sng" dirty="0"/>
          </a:p>
          <a:p>
            <a:pPr algn="just">
              <a:spcAft>
                <a:spcPts val="600"/>
              </a:spcAft>
            </a:pPr>
            <a:r>
              <a:rPr lang="es-ES" sz="1600" dirty="0"/>
              <a:t>en lugar de mnemotécnicos, se utilizan sentencias y órdenes derivadas del idioma inglés. (Necesita traducción al lenguaje máquina). </a:t>
            </a:r>
          </a:p>
          <a:p>
            <a:pPr marL="0" indent="0" algn="just">
              <a:spcAft>
                <a:spcPts val="600"/>
              </a:spcAft>
              <a:buNone/>
            </a:pPr>
            <a:endParaRPr lang="es-ES" sz="1600" b="1" u="sng" dirty="0"/>
          </a:p>
          <a:p>
            <a:pPr algn="just">
              <a:spcAft>
                <a:spcPts val="600"/>
              </a:spcAft>
            </a:pPr>
            <a:r>
              <a:rPr lang="es-ES" sz="1600" dirty="0"/>
              <a:t>. Se necesita un programa interprete o compilador que traduzca las instrucciones escritas en este lenguaje en instrucciones de lenguaje máquina que el ordenador pueda entender.</a:t>
            </a:r>
          </a:p>
          <a:p>
            <a:pPr marL="0" indent="0" algn="just">
              <a:spcAft>
                <a:spcPts val="600"/>
              </a:spcAft>
              <a:buNone/>
            </a:pPr>
            <a:endParaRPr lang="es-ES" sz="1600" b="1" u="sng" dirty="0"/>
          </a:p>
          <a:p>
            <a:pPr algn="just">
              <a:spcAft>
                <a:spcPts val="600"/>
              </a:spcAft>
            </a:pPr>
            <a:r>
              <a:rPr lang="es-ES" sz="1600" dirty="0"/>
              <a:t>son independientes de la máquina, no dependen del hardware del ordenador y no requieren conocimientos de lenguaje máquina.</a:t>
            </a:r>
          </a:p>
          <a:p>
            <a:pPr algn="just">
              <a:spcAft>
                <a:spcPts val="600"/>
              </a:spcAft>
            </a:pPr>
            <a:endParaRPr lang="es-ES" sz="1600" dirty="0"/>
          </a:p>
          <a:p>
            <a:pPr marL="0" indent="0">
              <a:spcAft>
                <a:spcPts val="600"/>
              </a:spcAft>
              <a:buNone/>
            </a:pPr>
            <a:r>
              <a:rPr lang="es-ES" sz="1600" dirty="0">
                <a:solidFill>
                  <a:srgbClr val="FFFF00"/>
                </a:solidFill>
              </a:rPr>
              <a:t>Ejemplos: </a:t>
            </a:r>
            <a:r>
              <a:rPr lang="es-ES" sz="1600" dirty="0"/>
              <a:t>ALGOL, Basic, C++, C#, </a:t>
            </a:r>
            <a:r>
              <a:rPr lang="es-ES" sz="1600" dirty="0" err="1"/>
              <a:t>Clipper</a:t>
            </a:r>
            <a:r>
              <a:rPr lang="es-ES" sz="1600" dirty="0"/>
              <a:t>, COBOL, Fortran, Java, Logo, Pascal, </a:t>
            </a:r>
            <a:r>
              <a:rPr lang="es-ES" sz="1600" dirty="0" err="1"/>
              <a:t>Objet</a:t>
            </a:r>
            <a:r>
              <a:rPr lang="es-ES" sz="1600" dirty="0"/>
              <a:t> Pascal, Perl, PHP, PL/SQL, </a:t>
            </a:r>
            <a:r>
              <a:rPr lang="es-ES" sz="1600" dirty="0" err="1"/>
              <a:t>Pyton</a:t>
            </a:r>
            <a:r>
              <a:rPr lang="es-ES" sz="1600" dirty="0"/>
              <a:t>, Modula-2, etc.</a:t>
            </a:r>
          </a:p>
        </p:txBody>
      </p:sp>
      <p:sp>
        <p:nvSpPr>
          <p:cNvPr id="2" name="1 Título">
            <a:extLst>
              <a:ext uri="{FF2B5EF4-FFF2-40B4-BE49-F238E27FC236}">
                <a16:creationId xmlns:a16="http://schemas.microsoft.com/office/drawing/2014/main" id="{10A2A8BA-F38E-628E-3CA1-774D7B53D269}"/>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16870519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FE567A4-37E0-4F7B-A2FB-85E8874F46D2}"/>
              </a:ext>
            </a:extLst>
          </p:cNvPr>
          <p:cNvSpPr>
            <a:spLocks noGrp="1"/>
          </p:cNvSpPr>
          <p:nvPr>
            <p:ph idx="1"/>
          </p:nvPr>
        </p:nvSpPr>
        <p:spPr/>
        <p:txBody>
          <a:bodyPr>
            <a:noAutofit/>
          </a:bodyPr>
          <a:lstStyle/>
          <a:p>
            <a:pPr marL="0" indent="0">
              <a:lnSpc>
                <a:spcPct val="120000"/>
              </a:lnSpc>
              <a:buNone/>
            </a:pPr>
            <a:endParaRPr lang="es-ES" sz="1800" b="1" dirty="0">
              <a:latin typeface="Myriad Pro"/>
            </a:endParaRPr>
          </a:p>
          <a:p>
            <a:pPr marL="0" indent="0">
              <a:lnSpc>
                <a:spcPct val="120000"/>
              </a:lnSpc>
              <a:buNone/>
            </a:pPr>
            <a:r>
              <a:rPr lang="es-ES" sz="1800" b="1" dirty="0">
                <a:solidFill>
                  <a:srgbClr val="FFFF00"/>
                </a:solidFill>
                <a:latin typeface="Myriad Pro"/>
              </a:rPr>
              <a:t>Lenguajes visuales (Alto nivel): </a:t>
            </a:r>
          </a:p>
          <a:p>
            <a:pPr marL="0" indent="0">
              <a:lnSpc>
                <a:spcPct val="120000"/>
              </a:lnSpc>
              <a:buNone/>
            </a:pPr>
            <a:endParaRPr lang="es-ES" sz="1800" b="1" u="sng" dirty="0">
              <a:latin typeface="Myriad Pro"/>
            </a:endParaRPr>
          </a:p>
          <a:p>
            <a:pPr algn="just">
              <a:lnSpc>
                <a:spcPct val="120000"/>
              </a:lnSpc>
            </a:pPr>
            <a:r>
              <a:rPr lang="es-ES" sz="1800" dirty="0">
                <a:latin typeface="Myriad Pro"/>
              </a:rPr>
              <a:t>están sustituyendo a los lenguajes de alto nivel basados en código. </a:t>
            </a:r>
            <a:endParaRPr lang="es-ES" sz="1800" b="1" u="sng" dirty="0">
              <a:latin typeface="Myriad Pro"/>
            </a:endParaRPr>
          </a:p>
          <a:p>
            <a:pPr algn="just">
              <a:lnSpc>
                <a:spcPct val="120000"/>
              </a:lnSpc>
            </a:pPr>
            <a:r>
              <a:rPr lang="es-ES" sz="1800" dirty="0">
                <a:latin typeface="Myriad Pro"/>
              </a:rPr>
              <a:t>en lugar de sentencias escritas, se programa gráficamente usando el ratón y diseñando directamente la apariencia del software. </a:t>
            </a:r>
            <a:endParaRPr lang="es-ES" sz="1800" b="1" u="sng" dirty="0">
              <a:latin typeface="Myriad Pro"/>
            </a:endParaRPr>
          </a:p>
          <a:p>
            <a:pPr algn="just">
              <a:lnSpc>
                <a:spcPct val="120000"/>
              </a:lnSpc>
            </a:pPr>
            <a:r>
              <a:rPr lang="es-ES" sz="1800" dirty="0">
                <a:latin typeface="Myriad Pro"/>
              </a:rPr>
              <a:t>su correspondiente código se genera automáticamente. </a:t>
            </a:r>
            <a:endParaRPr lang="es-ES" sz="1800" b="1" u="sng" dirty="0">
              <a:latin typeface="Myriad Pro"/>
            </a:endParaRPr>
          </a:p>
          <a:p>
            <a:pPr algn="just">
              <a:lnSpc>
                <a:spcPct val="120000"/>
              </a:lnSpc>
            </a:pPr>
            <a:r>
              <a:rPr lang="es-ES" sz="1800" dirty="0">
                <a:latin typeface="Myriad Pro"/>
              </a:rPr>
              <a:t>necesitan traducción al lenguaje máquina. </a:t>
            </a:r>
            <a:endParaRPr lang="es-ES" sz="1800" b="1" u="sng" dirty="0">
              <a:latin typeface="Myriad Pro"/>
            </a:endParaRPr>
          </a:p>
          <a:p>
            <a:pPr algn="just">
              <a:lnSpc>
                <a:spcPct val="120000"/>
              </a:lnSpc>
            </a:pPr>
            <a:r>
              <a:rPr lang="es-ES" sz="1800" dirty="0">
                <a:latin typeface="Myriad Pro"/>
              </a:rPr>
              <a:t>son completamente portables de un equipo a otro. </a:t>
            </a:r>
          </a:p>
          <a:p>
            <a:pPr marL="0" indent="0">
              <a:lnSpc>
                <a:spcPct val="120000"/>
              </a:lnSpc>
              <a:buNone/>
            </a:pPr>
            <a:endParaRPr lang="es-ES" sz="1800" b="1" u="sng" dirty="0">
              <a:latin typeface="Myriad Pro"/>
            </a:endParaRPr>
          </a:p>
          <a:p>
            <a:pPr marL="0" indent="0" algn="ctr">
              <a:lnSpc>
                <a:spcPct val="120000"/>
              </a:lnSpc>
              <a:buNone/>
            </a:pPr>
            <a:r>
              <a:rPr lang="es-ES" sz="1800" dirty="0">
                <a:latin typeface="Myriad Pro"/>
                <a:hlinkClick r:id="rId2"/>
              </a:rPr>
              <a:t>https://www.youtube.com/watch?v=TrzZ7YQyXbs</a:t>
            </a:r>
            <a:r>
              <a:rPr lang="es-ES" sz="1800" b="1" dirty="0">
                <a:latin typeface="Myriad Pro"/>
              </a:rPr>
              <a:t> </a:t>
            </a:r>
          </a:p>
          <a:p>
            <a:pPr marL="0" indent="0" algn="ctr">
              <a:lnSpc>
                <a:spcPct val="120000"/>
              </a:lnSpc>
              <a:buNone/>
            </a:pPr>
            <a:r>
              <a:rPr lang="es-ES" sz="1800" dirty="0">
                <a:latin typeface="Myriad Pro"/>
              </a:rPr>
              <a:t>(16’ Historia de los lenguajes de programación)</a:t>
            </a:r>
            <a:endParaRPr lang="es-ES" sz="1800" dirty="0"/>
          </a:p>
        </p:txBody>
      </p:sp>
      <p:sp>
        <p:nvSpPr>
          <p:cNvPr id="2" name="1 Título">
            <a:extLst>
              <a:ext uri="{FF2B5EF4-FFF2-40B4-BE49-F238E27FC236}">
                <a16:creationId xmlns:a16="http://schemas.microsoft.com/office/drawing/2014/main" id="{B6F5AE82-651A-9CDE-ABAE-BFBF447A790E}"/>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10417106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80791" y="476672"/>
            <a:ext cx="7772400" cy="1456267"/>
          </a:xfrm>
        </p:spPr>
        <p:txBody>
          <a:bodyPr/>
          <a:lstStyle/>
          <a:p>
            <a:r>
              <a:rPr lang="es-ES" dirty="0">
                <a:solidFill>
                  <a:srgbClr val="FFFF00"/>
                </a:solidFill>
              </a:rPr>
              <a:t>Actividad</a:t>
            </a:r>
          </a:p>
        </p:txBody>
      </p:sp>
      <p:sp>
        <p:nvSpPr>
          <p:cNvPr id="3" name="2 Marcador de contenido"/>
          <p:cNvSpPr>
            <a:spLocks noGrp="1"/>
          </p:cNvSpPr>
          <p:nvPr>
            <p:ph idx="1"/>
          </p:nvPr>
        </p:nvSpPr>
        <p:spPr/>
        <p:txBody>
          <a:bodyPr/>
          <a:lstStyle/>
          <a:p>
            <a:pPr marL="0" indent="0" algn="just">
              <a:buNone/>
            </a:pPr>
            <a:r>
              <a:rPr lang="es-ES" dirty="0"/>
              <a:t>Elegir tres lenguajes de programación, uno de bajo nivel, otro de medio y otro de alto (los que queráis) y redactar un pequeño documento con:</a:t>
            </a:r>
          </a:p>
          <a:p>
            <a:pPr algn="just">
              <a:buFontTx/>
              <a:buChar char="-"/>
            </a:pPr>
            <a:r>
              <a:rPr lang="es-ES" dirty="0"/>
              <a:t>Una breve historia de su nacimiento.</a:t>
            </a:r>
          </a:p>
          <a:p>
            <a:pPr algn="just">
              <a:buFontTx/>
              <a:buChar char="-"/>
            </a:pPr>
            <a:r>
              <a:rPr lang="es-ES" dirty="0"/>
              <a:t>Sus principales características.</a:t>
            </a:r>
          </a:p>
          <a:p>
            <a:pPr algn="just">
              <a:buFontTx/>
              <a:buChar char="-"/>
            </a:pPr>
            <a:r>
              <a:rPr lang="es-ES" dirty="0"/>
              <a:t>Si las encontráis algunas aplicaciones o programas escritos en este lenguaje.</a:t>
            </a:r>
          </a:p>
          <a:p>
            <a:pPr algn="just">
              <a:buFontTx/>
              <a:buChar char="-"/>
            </a:pPr>
            <a:r>
              <a:rPr lang="es-ES" dirty="0"/>
              <a:t>Y las principales diferencias entre uno y otro.</a:t>
            </a:r>
          </a:p>
        </p:txBody>
      </p:sp>
    </p:spTree>
    <p:extLst>
      <p:ext uri="{BB962C8B-B14F-4D97-AF65-F5344CB8AC3E}">
        <p14:creationId xmlns:p14="http://schemas.microsoft.com/office/powerpoint/2010/main" val="3771754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normAutofit/>
          </a:bodyPr>
          <a:lstStyle/>
          <a:p>
            <a:r>
              <a:rPr lang="es-ES" b="1" dirty="0">
                <a:latin typeface="Myriad Pro" pitchFamily="34" charset="0"/>
              </a:rPr>
              <a:t>2.- Relación hardware-software</a:t>
            </a:r>
            <a:r>
              <a:rPr lang="es-ES" dirty="0">
                <a:latin typeface="Myriad Pro" pitchFamily="34" charset="0"/>
              </a:rPr>
              <a:t>. </a:t>
            </a:r>
            <a:endParaRPr lang="es-ES" dirty="0"/>
          </a:p>
        </p:txBody>
      </p:sp>
      <p:sp>
        <p:nvSpPr>
          <p:cNvPr id="3" name="2 Marcador de texto"/>
          <p:cNvSpPr>
            <a:spLocks noGrp="1"/>
          </p:cNvSpPr>
          <p:nvPr>
            <p:ph type="body" idx="1"/>
          </p:nvPr>
        </p:nvSpPr>
        <p:spPr>
          <a:xfrm>
            <a:off x="323528" y="1536633"/>
            <a:ext cx="7920880" cy="4484655"/>
          </a:xfrm>
        </p:spPr>
        <p:txBody>
          <a:bodyPr>
            <a:noAutofit/>
          </a:bodyPr>
          <a:lstStyle/>
          <a:p>
            <a:pPr algn="just">
              <a:buNone/>
            </a:pPr>
            <a:r>
              <a:rPr lang="es-ES" sz="1800" dirty="0">
                <a:solidFill>
                  <a:srgbClr val="FFFF00"/>
                </a:solidFill>
                <a:latin typeface="Myriad Pro" pitchFamily="34" charset="0"/>
              </a:rPr>
              <a:t>Esta </a:t>
            </a:r>
            <a:r>
              <a:rPr lang="es-ES" sz="1800" b="1" dirty="0">
                <a:solidFill>
                  <a:srgbClr val="FFFF00"/>
                </a:solidFill>
                <a:latin typeface="Myriad Pro" pitchFamily="34" charset="0"/>
              </a:rPr>
              <a:t>relación software-hardware </a:t>
            </a:r>
            <a:r>
              <a:rPr lang="es-ES" sz="1800" dirty="0">
                <a:solidFill>
                  <a:srgbClr val="FFFF00"/>
                </a:solidFill>
                <a:latin typeface="Myriad Pro" pitchFamily="34" charset="0"/>
              </a:rPr>
              <a:t>se puede ver desde dos puntos de vista: </a:t>
            </a:r>
          </a:p>
          <a:p>
            <a:pPr algn="just">
              <a:buNone/>
            </a:pPr>
            <a:endParaRPr lang="es-ES" sz="1800" dirty="0">
              <a:latin typeface="Myriad Pro" pitchFamily="34" charset="0"/>
            </a:endParaRPr>
          </a:p>
          <a:p>
            <a:pPr algn="just"/>
            <a:r>
              <a:rPr lang="es-ES" sz="1800" dirty="0">
                <a:latin typeface="Myriad Pro" pitchFamily="34" charset="0"/>
              </a:rPr>
              <a:t> </a:t>
            </a:r>
            <a:r>
              <a:rPr lang="es-ES" sz="1800" b="1" dirty="0">
                <a:solidFill>
                  <a:srgbClr val="FFFF00"/>
                </a:solidFill>
                <a:latin typeface="Myriad Pro" pitchFamily="34" charset="0"/>
              </a:rPr>
              <a:t>Desde el punto de vista del sistema operativo  (SO)</a:t>
            </a:r>
          </a:p>
          <a:p>
            <a:pPr marL="114300" indent="0" algn="just">
              <a:buNone/>
            </a:pPr>
            <a:endParaRPr lang="es-ES" sz="1800" b="1" dirty="0">
              <a:latin typeface="Myriad Pro" pitchFamily="34" charset="0"/>
            </a:endParaRPr>
          </a:p>
          <a:p>
            <a:pPr algn="just">
              <a:buNone/>
            </a:pPr>
            <a:r>
              <a:rPr lang="es-ES" sz="1800" dirty="0">
                <a:latin typeface="Myriad Pro" pitchFamily="34" charset="0"/>
              </a:rPr>
              <a:t>	</a:t>
            </a:r>
            <a:r>
              <a:rPr lang="es-ES" sz="1800" u="sng" dirty="0">
                <a:latin typeface="Myriad Pro" pitchFamily="34" charset="0"/>
              </a:rPr>
              <a:t>El SO </a:t>
            </a:r>
            <a:r>
              <a:rPr lang="es-ES" sz="1800" dirty="0">
                <a:latin typeface="Myriad Pro" pitchFamily="34" charset="0"/>
              </a:rPr>
              <a:t>es el encargado de coordinar al hardware durante el funcionamiento del ordenador, actuando como </a:t>
            </a:r>
            <a:r>
              <a:rPr lang="es-ES" sz="1800" u="sng" dirty="0">
                <a:latin typeface="Myriad Pro" pitchFamily="34" charset="0"/>
              </a:rPr>
              <a:t>intermediario</a:t>
            </a:r>
            <a:r>
              <a:rPr lang="es-ES" sz="1800" dirty="0">
                <a:latin typeface="Myriad Pro" pitchFamily="34" charset="0"/>
              </a:rPr>
              <a:t> entre éste y las aplicaciones que están corriendo en un momento dado. </a:t>
            </a:r>
          </a:p>
          <a:p>
            <a:pPr algn="just"/>
            <a:endParaRPr lang="es-ES" sz="1800" dirty="0">
              <a:latin typeface="Myriad Pro" pitchFamily="34" charset="0"/>
            </a:endParaRPr>
          </a:p>
          <a:p>
            <a:pPr algn="just">
              <a:buNone/>
            </a:pPr>
            <a:r>
              <a:rPr lang="es-ES" sz="1800" dirty="0">
                <a:latin typeface="Myriad Pro" pitchFamily="34" charset="0"/>
              </a:rPr>
              <a:t>	</a:t>
            </a:r>
            <a:r>
              <a:rPr lang="es-ES" sz="1800" dirty="0">
                <a:solidFill>
                  <a:srgbClr val="FFFF00"/>
                </a:solidFill>
                <a:latin typeface="Myriad Pro" pitchFamily="34" charset="0"/>
              </a:rPr>
              <a:t>Todas las aplicaciones necesitan recursos hardware durante su ejecución </a:t>
            </a:r>
            <a:r>
              <a:rPr lang="es-ES" sz="1800" dirty="0">
                <a:latin typeface="Myriad Pro" pitchFamily="34" charset="0"/>
              </a:rPr>
              <a:t>(tiempo de CPU, espacio en memoria RAM, tratamiento de interrupciones, gestión de los dispositivos de Entrada/Salida, etc.)</a:t>
            </a:r>
          </a:p>
          <a:p>
            <a:pPr algn="just">
              <a:buNone/>
            </a:pPr>
            <a:endParaRPr lang="es-ES" sz="1800" dirty="0">
              <a:latin typeface="Myriad Pro" pitchFamily="34" charset="0"/>
            </a:endParaRPr>
          </a:p>
          <a:p>
            <a:pPr algn="just">
              <a:buNone/>
            </a:pPr>
            <a:r>
              <a:rPr lang="es-ES" sz="1800" dirty="0">
                <a:latin typeface="Myriad Pro" pitchFamily="34" charset="0"/>
              </a:rPr>
              <a:t>	</a:t>
            </a:r>
            <a:r>
              <a:rPr lang="es-ES" sz="1800" dirty="0">
                <a:solidFill>
                  <a:srgbClr val="FFFF00"/>
                </a:solidFill>
                <a:latin typeface="Myriad Pro" pitchFamily="34" charset="0"/>
              </a:rPr>
              <a:t>Será siempre el sistema operativo el encargado de controlar todos estos aspectos de manera "oculta" para las aplicaciones (y para el usuario). </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FE567A4-37E0-4F7B-A2FB-85E8874F46D2}"/>
              </a:ext>
            </a:extLst>
          </p:cNvPr>
          <p:cNvSpPr>
            <a:spLocks noGrp="1"/>
          </p:cNvSpPr>
          <p:nvPr>
            <p:ph idx="1"/>
          </p:nvPr>
        </p:nvSpPr>
        <p:spPr>
          <a:xfrm>
            <a:off x="457200" y="1600200"/>
            <a:ext cx="8229600" cy="5069160"/>
          </a:xfrm>
        </p:spPr>
        <p:txBody>
          <a:bodyPr>
            <a:noAutofit/>
          </a:bodyPr>
          <a:lstStyle/>
          <a:p>
            <a:pPr marL="0" indent="0" algn="ctr">
              <a:buNone/>
            </a:pPr>
            <a:endParaRPr lang="es-ES" sz="1800" b="1" dirty="0">
              <a:latin typeface="Myriad Pro"/>
            </a:endParaRPr>
          </a:p>
          <a:p>
            <a:pPr marL="0" indent="0" algn="ctr">
              <a:buNone/>
            </a:pPr>
            <a:endParaRPr lang="es-ES" sz="1800" b="1" dirty="0">
              <a:latin typeface="Myriad Pro"/>
            </a:endParaRPr>
          </a:p>
          <a:p>
            <a:pPr marL="0" indent="0">
              <a:buNone/>
            </a:pPr>
            <a:r>
              <a:rPr lang="es-ES" sz="1800" b="1" dirty="0">
                <a:solidFill>
                  <a:srgbClr val="FFFF00"/>
                </a:solidFill>
                <a:latin typeface="Myriad Pro"/>
              </a:rPr>
              <a:t>Según la forma de ejecución: Compilados o interpretados</a:t>
            </a:r>
          </a:p>
          <a:p>
            <a:pPr marL="0" indent="0" algn="just">
              <a:buNone/>
            </a:pPr>
            <a:endParaRPr lang="es-ES" sz="1800" dirty="0">
              <a:latin typeface="Myriad Pro"/>
            </a:endParaRPr>
          </a:p>
          <a:p>
            <a:pPr marL="0" indent="0" algn="just">
              <a:buNone/>
            </a:pPr>
            <a:r>
              <a:rPr lang="es-ES" sz="1800" dirty="0">
                <a:latin typeface="Myriad Pro"/>
              </a:rPr>
              <a:t>El </a:t>
            </a:r>
            <a:r>
              <a:rPr lang="es-ES" sz="1800" b="1" dirty="0">
                <a:solidFill>
                  <a:srgbClr val="FFFF00"/>
                </a:solidFill>
                <a:latin typeface="Myriad Pro"/>
              </a:rPr>
              <a:t>código fuente </a:t>
            </a:r>
            <a:r>
              <a:rPr lang="es-ES" sz="1800" dirty="0">
                <a:latin typeface="Myriad Pro"/>
              </a:rPr>
              <a:t>es el conjunto de instrucciones que la computadora deberá realizar, escritas por los programadores en algún </a:t>
            </a:r>
            <a:r>
              <a:rPr lang="es-ES" sz="1800" b="1" dirty="0">
                <a:latin typeface="Myriad Pro"/>
              </a:rPr>
              <a:t>lenguaje de alto nivel</a:t>
            </a:r>
            <a:r>
              <a:rPr lang="es-ES" sz="1800" dirty="0">
                <a:latin typeface="Myriad Pro"/>
              </a:rPr>
              <a:t>. </a:t>
            </a:r>
          </a:p>
          <a:p>
            <a:pPr marL="0" indent="0" algn="just">
              <a:buNone/>
            </a:pPr>
            <a:endParaRPr lang="es-ES" sz="1800" b="1" u="sng" dirty="0">
              <a:latin typeface="Myriad Pro"/>
            </a:endParaRPr>
          </a:p>
          <a:p>
            <a:pPr marL="0" indent="0" algn="just">
              <a:buNone/>
            </a:pPr>
            <a:r>
              <a:rPr lang="es-ES" sz="1800" dirty="0">
                <a:latin typeface="Myriad Pro"/>
              </a:rPr>
              <a:t>Este conjunto de instrucciones no es directamente ejecutable por la máquina, sino que </a:t>
            </a:r>
            <a:r>
              <a:rPr lang="es-ES" sz="1800" b="1" dirty="0">
                <a:solidFill>
                  <a:srgbClr val="FFFF00"/>
                </a:solidFill>
                <a:latin typeface="Myriad Pro"/>
              </a:rPr>
              <a:t>deberá ser traducido al lenguaje máquina</a:t>
            </a:r>
            <a:r>
              <a:rPr lang="es-ES" sz="1800" dirty="0">
                <a:solidFill>
                  <a:srgbClr val="FFFF00"/>
                </a:solidFill>
                <a:latin typeface="Myriad Pro"/>
              </a:rPr>
              <a:t>, </a:t>
            </a:r>
            <a:r>
              <a:rPr lang="es-ES" sz="1800" dirty="0">
                <a:latin typeface="Myriad Pro"/>
              </a:rPr>
              <a:t>que la computadora será capaz de entender y ejecutar. </a:t>
            </a:r>
          </a:p>
          <a:p>
            <a:pPr marL="0" indent="0" algn="just">
              <a:buNone/>
            </a:pPr>
            <a:endParaRPr lang="es-ES" sz="1800" dirty="0">
              <a:latin typeface="Myriad Pro"/>
            </a:endParaRPr>
          </a:p>
          <a:p>
            <a:pPr marL="0" indent="0" algn="just">
              <a:buNone/>
            </a:pPr>
            <a:r>
              <a:rPr lang="es-ES" sz="1800" dirty="0">
                <a:latin typeface="Myriad Pro"/>
              </a:rPr>
              <a:t>Los programas traductores que realizan esta operación se llaman </a:t>
            </a:r>
            <a:r>
              <a:rPr lang="es-ES" sz="1800" b="1" dirty="0">
                <a:solidFill>
                  <a:srgbClr val="FFFF00"/>
                </a:solidFill>
                <a:latin typeface="Myriad Pro"/>
              </a:rPr>
              <a:t>compiladores o interpretes</a:t>
            </a:r>
            <a:r>
              <a:rPr lang="es-ES" sz="1800" dirty="0">
                <a:solidFill>
                  <a:srgbClr val="FFFF00"/>
                </a:solidFill>
                <a:latin typeface="Myriad Pro"/>
              </a:rPr>
              <a:t>.</a:t>
            </a:r>
          </a:p>
          <a:p>
            <a:pPr marL="0" indent="0" algn="just">
              <a:buNone/>
            </a:pPr>
            <a:endParaRPr lang="es-ES" sz="1800" dirty="0">
              <a:latin typeface="Myriad Pro"/>
            </a:endParaRPr>
          </a:p>
          <a:p>
            <a:pPr marL="0" indent="0">
              <a:lnSpc>
                <a:spcPct val="120000"/>
              </a:lnSpc>
              <a:buNone/>
            </a:pPr>
            <a:endParaRPr lang="es-ES" sz="1800" b="1" u="sng" dirty="0">
              <a:latin typeface="Myriad Pro"/>
            </a:endParaRPr>
          </a:p>
        </p:txBody>
      </p:sp>
      <p:sp>
        <p:nvSpPr>
          <p:cNvPr id="2" name="1 Título">
            <a:extLst>
              <a:ext uri="{FF2B5EF4-FFF2-40B4-BE49-F238E27FC236}">
                <a16:creationId xmlns:a16="http://schemas.microsoft.com/office/drawing/2014/main" id="{450FABE4-FEEB-A0BF-0853-04045BCF2DB7}"/>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1339925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FE567A4-37E0-4F7B-A2FB-85E8874F46D2}"/>
              </a:ext>
            </a:extLst>
          </p:cNvPr>
          <p:cNvSpPr>
            <a:spLocks noGrp="1"/>
          </p:cNvSpPr>
          <p:nvPr>
            <p:ph idx="1"/>
          </p:nvPr>
        </p:nvSpPr>
        <p:spPr>
          <a:xfrm>
            <a:off x="179512" y="2420888"/>
            <a:ext cx="8229600" cy="5069160"/>
          </a:xfrm>
        </p:spPr>
        <p:txBody>
          <a:bodyPr>
            <a:noAutofit/>
          </a:bodyPr>
          <a:lstStyle/>
          <a:p>
            <a:pPr marL="0" indent="0">
              <a:buNone/>
            </a:pPr>
            <a:r>
              <a:rPr lang="es-ES" sz="1800" b="1" dirty="0">
                <a:solidFill>
                  <a:srgbClr val="FFFF00"/>
                </a:solidFill>
                <a:latin typeface="Myriad Pro"/>
              </a:rPr>
              <a:t>Según la forma de ejecución: Compilados o interpretados</a:t>
            </a:r>
          </a:p>
          <a:p>
            <a:pPr marL="0" indent="0" algn="just">
              <a:buNone/>
            </a:pPr>
            <a:endParaRPr lang="es-ES" sz="1800" dirty="0">
              <a:latin typeface="Myriad Pro"/>
            </a:endParaRPr>
          </a:p>
          <a:p>
            <a:pPr marL="0" indent="0" algn="just">
              <a:buNone/>
            </a:pPr>
            <a:r>
              <a:rPr lang="es-ES" sz="1800" dirty="0">
                <a:latin typeface="Myriad Pro"/>
              </a:rPr>
              <a:t>Un compilador lee el programa escrito en código fuente y lo traduce a otro lenguaje llamado código objeto que tras enlazar con las librerías lo convierte en lenguaje máquina que ya el ordenador entiende.</a:t>
            </a:r>
          </a:p>
          <a:p>
            <a:pPr marL="0" indent="0" algn="just">
              <a:buNone/>
            </a:pPr>
            <a:r>
              <a:rPr lang="es-ES" sz="1800" b="1" dirty="0">
                <a:solidFill>
                  <a:srgbClr val="FFFF00"/>
                </a:solidFill>
                <a:latin typeface="Myriad Pro"/>
              </a:rPr>
              <a:t>A estos lenguajes se les llama compilados</a:t>
            </a:r>
          </a:p>
          <a:p>
            <a:pPr marL="0" indent="0" algn="just">
              <a:buNone/>
            </a:pPr>
            <a:endParaRPr lang="es-ES" sz="1800" dirty="0">
              <a:latin typeface="Myriad Pro"/>
            </a:endParaRPr>
          </a:p>
          <a:p>
            <a:pPr marL="0" indent="0" algn="just">
              <a:buNone/>
            </a:pPr>
            <a:r>
              <a:rPr lang="es-ES" sz="1800" dirty="0">
                <a:latin typeface="Myriad Pro"/>
              </a:rPr>
              <a:t>Otra alternativa para traducir estos programas son los interpretes, que lo que hacen es leer una instrucción traducirla al lenguaje máquina y ejecutarla. A los lenguajes que son así traducidos se les llama </a:t>
            </a:r>
            <a:r>
              <a:rPr lang="es-ES" sz="1800" b="1" dirty="0">
                <a:solidFill>
                  <a:srgbClr val="FFFF00"/>
                </a:solidFill>
                <a:latin typeface="Myriad Pro"/>
              </a:rPr>
              <a:t>lenguajes interpretados.</a:t>
            </a:r>
          </a:p>
          <a:p>
            <a:pPr marL="0" indent="0" algn="ctr">
              <a:buNone/>
            </a:pPr>
            <a:r>
              <a:rPr lang="es-ES" sz="1800" b="1" dirty="0">
                <a:solidFill>
                  <a:srgbClr val="FFFF00"/>
                </a:solidFill>
                <a:latin typeface="Myriad Pro"/>
              </a:rPr>
              <a:t>(Recordar: </a:t>
            </a:r>
          </a:p>
          <a:p>
            <a:pPr marL="0" indent="0" algn="ctr">
              <a:buNone/>
            </a:pPr>
            <a:r>
              <a:rPr lang="es-ES" sz="1800" b="1" dirty="0">
                <a:solidFill>
                  <a:srgbClr val="FFFF00"/>
                </a:solidFill>
                <a:latin typeface="Myriad Pro"/>
              </a:rPr>
              <a:t>Compilados traduce todo a la vez</a:t>
            </a:r>
          </a:p>
          <a:p>
            <a:pPr marL="0" indent="0" algn="ctr">
              <a:buNone/>
            </a:pPr>
            <a:r>
              <a:rPr lang="es-ES" sz="1800" b="1" dirty="0">
                <a:solidFill>
                  <a:srgbClr val="FFFF00"/>
                </a:solidFill>
                <a:latin typeface="Myriad Pro"/>
              </a:rPr>
              <a:t>Interpretados traduce </a:t>
            </a:r>
            <a:r>
              <a:rPr lang="es-ES" sz="1800" b="1" dirty="0" err="1">
                <a:solidFill>
                  <a:srgbClr val="FFFF00"/>
                </a:solidFill>
                <a:latin typeface="Myriad Pro"/>
              </a:rPr>
              <a:t>linea</a:t>
            </a:r>
            <a:r>
              <a:rPr lang="es-ES" sz="1800" b="1" dirty="0">
                <a:solidFill>
                  <a:srgbClr val="FFFF00"/>
                </a:solidFill>
                <a:latin typeface="Myriad Pro"/>
              </a:rPr>
              <a:t> a </a:t>
            </a:r>
            <a:r>
              <a:rPr lang="es-ES" sz="1800" b="1" dirty="0" err="1">
                <a:solidFill>
                  <a:srgbClr val="FFFF00"/>
                </a:solidFill>
                <a:latin typeface="Myriad Pro"/>
              </a:rPr>
              <a:t>linea</a:t>
            </a:r>
            <a:r>
              <a:rPr lang="es-ES" sz="1800" b="1" dirty="0">
                <a:solidFill>
                  <a:srgbClr val="FFFF00"/>
                </a:solidFill>
                <a:latin typeface="Myriad Pro"/>
              </a:rPr>
              <a:t>)</a:t>
            </a:r>
          </a:p>
          <a:p>
            <a:pPr marL="0" indent="0" algn="just">
              <a:buNone/>
            </a:pPr>
            <a:endParaRPr lang="es-ES" sz="1800" dirty="0">
              <a:latin typeface="Myriad Pro"/>
            </a:endParaRPr>
          </a:p>
          <a:p>
            <a:pPr marL="0" indent="0" algn="just">
              <a:buNone/>
            </a:pPr>
            <a:endParaRPr lang="es-ES" sz="1800" dirty="0">
              <a:latin typeface="Myriad Pro"/>
            </a:endParaRPr>
          </a:p>
          <a:p>
            <a:pPr marL="0" indent="0">
              <a:lnSpc>
                <a:spcPct val="120000"/>
              </a:lnSpc>
              <a:buNone/>
            </a:pPr>
            <a:endParaRPr lang="es-ES" sz="1800" b="1" u="sng" dirty="0">
              <a:latin typeface="Myriad Pro"/>
            </a:endParaRPr>
          </a:p>
        </p:txBody>
      </p:sp>
      <p:sp>
        <p:nvSpPr>
          <p:cNvPr id="2" name="1 Título">
            <a:extLst>
              <a:ext uri="{FF2B5EF4-FFF2-40B4-BE49-F238E27FC236}">
                <a16:creationId xmlns:a16="http://schemas.microsoft.com/office/drawing/2014/main" id="{3A7B1432-8F16-47F1-5E3D-5EE106562469}"/>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28659129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FE567A4-37E0-4F7B-A2FB-85E8874F46D2}"/>
              </a:ext>
            </a:extLst>
          </p:cNvPr>
          <p:cNvSpPr>
            <a:spLocks noGrp="1"/>
          </p:cNvSpPr>
          <p:nvPr>
            <p:ph idx="1"/>
          </p:nvPr>
        </p:nvSpPr>
        <p:spPr>
          <a:xfrm>
            <a:off x="575004" y="2204864"/>
            <a:ext cx="8229600" cy="1612776"/>
          </a:xfrm>
        </p:spPr>
        <p:txBody>
          <a:bodyPr>
            <a:noAutofit/>
          </a:bodyPr>
          <a:lstStyle/>
          <a:p>
            <a:pPr marL="0" indent="0" algn="just">
              <a:buNone/>
            </a:pPr>
            <a:r>
              <a:rPr lang="es-ES" sz="1800" b="1" dirty="0">
                <a:solidFill>
                  <a:srgbClr val="FFFF00"/>
                </a:solidFill>
                <a:latin typeface="Myriad Pro"/>
              </a:rPr>
              <a:t>JAVA</a:t>
            </a:r>
          </a:p>
          <a:p>
            <a:pPr marL="0" indent="0" algn="just">
              <a:buNone/>
            </a:pPr>
            <a:r>
              <a:rPr lang="es-ES" sz="1800" dirty="0">
                <a:latin typeface="Myriad Pro"/>
              </a:rPr>
              <a:t>Los procesadores del lenguaje Java combinan la compilación y la interpretación. Un programa fuente en Java puede compilarse primero en un formato intermedio, llamado </a:t>
            </a:r>
            <a:r>
              <a:rPr lang="es-ES" sz="1800" dirty="0" err="1">
                <a:latin typeface="Myriad Pro"/>
              </a:rPr>
              <a:t>bytecodes</a:t>
            </a:r>
            <a:r>
              <a:rPr lang="es-ES" sz="1800" dirty="0">
                <a:latin typeface="Myriad Pro"/>
              </a:rPr>
              <a:t> y después una máquina virtual los interpreta</a:t>
            </a:r>
          </a:p>
          <a:p>
            <a:pPr marL="0" indent="0" algn="just">
              <a:buNone/>
            </a:pPr>
            <a:endParaRPr lang="es-ES" sz="1800" dirty="0">
              <a:latin typeface="Myriad Pro"/>
            </a:endParaRPr>
          </a:p>
          <a:p>
            <a:pPr marL="0" indent="0" algn="just">
              <a:buNone/>
            </a:pPr>
            <a:endParaRPr lang="es-ES" sz="1800" dirty="0">
              <a:latin typeface="Myriad Pro"/>
            </a:endParaRPr>
          </a:p>
          <a:p>
            <a:pPr marL="0" indent="0">
              <a:lnSpc>
                <a:spcPct val="120000"/>
              </a:lnSpc>
              <a:buNone/>
            </a:pPr>
            <a:endParaRPr lang="es-ES" sz="1800" b="1" u="sng" dirty="0">
              <a:latin typeface="Myriad Pro"/>
            </a:endParaRPr>
          </a:p>
        </p:txBody>
      </p:sp>
      <p:pic>
        <p:nvPicPr>
          <p:cNvPr id="1026" name="Picture 2" descr="Resultado de imagen de java compilador o interpre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0491" y="3717032"/>
            <a:ext cx="5683017" cy="2664296"/>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a:extLst>
              <a:ext uri="{FF2B5EF4-FFF2-40B4-BE49-F238E27FC236}">
                <a16:creationId xmlns:a16="http://schemas.microsoft.com/office/drawing/2014/main" id="{17181AFD-42DC-603D-32EB-2AB236F0EB7E}"/>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13202534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FE567A4-37E0-4F7B-A2FB-85E8874F46D2}"/>
              </a:ext>
            </a:extLst>
          </p:cNvPr>
          <p:cNvSpPr>
            <a:spLocks noGrp="1"/>
          </p:cNvSpPr>
          <p:nvPr>
            <p:ph idx="1"/>
          </p:nvPr>
        </p:nvSpPr>
        <p:spPr>
          <a:xfrm>
            <a:off x="393743" y="1905150"/>
            <a:ext cx="8229600" cy="4637112"/>
          </a:xfrm>
        </p:spPr>
        <p:txBody>
          <a:bodyPr>
            <a:noAutofit/>
          </a:bodyPr>
          <a:lstStyle/>
          <a:p>
            <a:pPr marL="0" indent="0" algn="ctr">
              <a:buNone/>
            </a:pPr>
            <a:endParaRPr lang="es-ES" sz="1800" b="1" dirty="0">
              <a:latin typeface="Myriad Pro"/>
            </a:endParaRPr>
          </a:p>
          <a:p>
            <a:pPr marL="0" indent="0">
              <a:buNone/>
            </a:pPr>
            <a:r>
              <a:rPr lang="es-ES" sz="1800" b="1" dirty="0">
                <a:solidFill>
                  <a:srgbClr val="FFFF00"/>
                </a:solidFill>
                <a:latin typeface="Myriad Pro"/>
              </a:rPr>
              <a:t>Según el paradigma de programación</a:t>
            </a:r>
          </a:p>
          <a:p>
            <a:pPr marL="0" indent="0" algn="just">
              <a:buNone/>
            </a:pPr>
            <a:endParaRPr lang="es-ES" sz="1800" dirty="0">
              <a:latin typeface="Myriad Pro"/>
            </a:endParaRPr>
          </a:p>
          <a:p>
            <a:pPr marL="0" indent="0" algn="just">
              <a:buNone/>
            </a:pPr>
            <a:r>
              <a:rPr lang="es-ES" sz="1800" dirty="0">
                <a:latin typeface="Myriad Pro"/>
              </a:rPr>
              <a:t>Un paradigma define un conjunto de reglas, patrones y estilos de programación que son usados por un grupo de lenguajes de programación. Dependiendo del problema a resolver resultará más apropiado un paradigma u otro.</a:t>
            </a:r>
          </a:p>
          <a:p>
            <a:pPr marL="0" indent="0">
              <a:buNone/>
            </a:pPr>
            <a:endParaRPr lang="es-ES" sz="1800" dirty="0">
              <a:latin typeface="Myriad Pro"/>
            </a:endParaRPr>
          </a:p>
          <a:p>
            <a:pPr marL="0" indent="0" algn="ctr">
              <a:buNone/>
            </a:pPr>
            <a:r>
              <a:rPr lang="es-ES" sz="1800" dirty="0">
                <a:latin typeface="Myriad Pro"/>
              </a:rPr>
              <a:t>Categorías:</a:t>
            </a:r>
          </a:p>
          <a:p>
            <a:pPr marL="0" indent="0">
              <a:buNone/>
            </a:pPr>
            <a:endParaRPr lang="es-ES" sz="1800" dirty="0">
              <a:latin typeface="Myriad Pro"/>
            </a:endParaRPr>
          </a:p>
          <a:p>
            <a:pPr marL="0" indent="0" algn="ctr">
              <a:lnSpc>
                <a:spcPct val="150000"/>
              </a:lnSpc>
              <a:buNone/>
            </a:pPr>
            <a:r>
              <a:rPr lang="es-ES" sz="1800" b="1" dirty="0">
                <a:latin typeface="Myriad Pro"/>
              </a:rPr>
              <a:t>Paradigma imperativo</a:t>
            </a:r>
          </a:p>
          <a:p>
            <a:pPr marL="0" indent="0" algn="ctr">
              <a:lnSpc>
                <a:spcPct val="150000"/>
              </a:lnSpc>
              <a:buNone/>
            </a:pPr>
            <a:r>
              <a:rPr lang="es-ES" sz="1800" b="1" dirty="0">
                <a:latin typeface="Myriad Pro"/>
              </a:rPr>
              <a:t>Paradigma funcional o aplicativo</a:t>
            </a:r>
          </a:p>
          <a:p>
            <a:pPr marL="0" indent="0" algn="ctr">
              <a:lnSpc>
                <a:spcPct val="150000"/>
              </a:lnSpc>
              <a:buNone/>
            </a:pPr>
            <a:r>
              <a:rPr lang="es-ES" sz="1800" b="1" dirty="0">
                <a:latin typeface="Myriad Pro"/>
              </a:rPr>
              <a:t>Paradigma lógico o declarativo</a:t>
            </a:r>
          </a:p>
          <a:p>
            <a:pPr marL="0" indent="0">
              <a:buNone/>
            </a:pPr>
            <a:r>
              <a:rPr lang="es-ES" sz="1800" dirty="0">
                <a:latin typeface="Myriad Pro"/>
              </a:rPr>
              <a:t> </a:t>
            </a:r>
          </a:p>
          <a:p>
            <a:pPr marL="0" indent="0">
              <a:lnSpc>
                <a:spcPct val="120000"/>
              </a:lnSpc>
              <a:buNone/>
            </a:pPr>
            <a:endParaRPr lang="es-ES" sz="1800" b="1" u="sng" dirty="0">
              <a:latin typeface="Myriad Pro"/>
            </a:endParaRPr>
          </a:p>
        </p:txBody>
      </p:sp>
      <p:pic>
        <p:nvPicPr>
          <p:cNvPr id="8194" name="Picture 2" descr="Resultado de imagen de emoticon echando hum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308305">
            <a:off x="7734476" y="5510240"/>
            <a:ext cx="913788" cy="913788"/>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a:extLst>
              <a:ext uri="{FF2B5EF4-FFF2-40B4-BE49-F238E27FC236}">
                <a16:creationId xmlns:a16="http://schemas.microsoft.com/office/drawing/2014/main" id="{25E6EA62-92C5-93D4-2E2F-346521C5ACB6}"/>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10218782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FE567A4-37E0-4F7B-A2FB-85E8874F46D2}"/>
              </a:ext>
            </a:extLst>
          </p:cNvPr>
          <p:cNvSpPr>
            <a:spLocks noGrp="1"/>
          </p:cNvSpPr>
          <p:nvPr>
            <p:ph idx="1"/>
          </p:nvPr>
        </p:nvSpPr>
        <p:spPr>
          <a:xfrm>
            <a:off x="457200" y="1556792"/>
            <a:ext cx="8229600" cy="5190795"/>
          </a:xfrm>
        </p:spPr>
        <p:txBody>
          <a:bodyPr>
            <a:noAutofit/>
          </a:bodyPr>
          <a:lstStyle/>
          <a:p>
            <a:pPr marL="0" indent="0">
              <a:spcAft>
                <a:spcPts val="0"/>
              </a:spcAft>
              <a:buNone/>
            </a:pPr>
            <a:r>
              <a:rPr lang="es-ES" sz="1800" b="1" dirty="0">
                <a:solidFill>
                  <a:srgbClr val="FFFF00"/>
                </a:solidFill>
                <a:latin typeface="Myriad Pro"/>
              </a:rPr>
              <a:t>Según el paradigma de programación</a:t>
            </a:r>
          </a:p>
          <a:p>
            <a:pPr marL="0" indent="0">
              <a:spcAft>
                <a:spcPts val="0"/>
              </a:spcAft>
              <a:buNone/>
            </a:pPr>
            <a:endParaRPr lang="es-ES" sz="1800" b="1" dirty="0">
              <a:latin typeface="Myriad Pro"/>
            </a:endParaRPr>
          </a:p>
          <a:p>
            <a:pPr marL="0" indent="0" algn="just">
              <a:spcAft>
                <a:spcPts val="0"/>
              </a:spcAft>
              <a:buNone/>
            </a:pPr>
            <a:r>
              <a:rPr lang="es-ES" sz="1800" b="1" dirty="0">
                <a:solidFill>
                  <a:srgbClr val="FFFF00"/>
                </a:solidFill>
                <a:latin typeface="Myriad Pro"/>
              </a:rPr>
              <a:t>Lenguajes imperativos</a:t>
            </a:r>
          </a:p>
          <a:p>
            <a:pPr marL="0" indent="0" algn="just">
              <a:spcAft>
                <a:spcPts val="0"/>
              </a:spcAft>
              <a:buNone/>
            </a:pPr>
            <a:r>
              <a:rPr lang="es-ES" sz="1800" dirty="0">
                <a:latin typeface="Myriad Pro"/>
              </a:rPr>
              <a:t>Los programas imperativos son un conjunto de instrucciones que le indican al computador </a:t>
            </a:r>
            <a:r>
              <a:rPr lang="es-ES" sz="1800" i="1" dirty="0">
                <a:latin typeface="Myriad Pro"/>
              </a:rPr>
              <a:t>cómo</a:t>
            </a:r>
            <a:r>
              <a:rPr lang="es-ES" sz="1800" dirty="0">
                <a:latin typeface="Myriad Pro"/>
              </a:rPr>
              <a:t> realizar una tarea, de la misma manera que el modo imperativo en los lenguajes naturales humanos le dice qué hacer al interlocutor. </a:t>
            </a:r>
          </a:p>
          <a:p>
            <a:pPr marL="0" indent="0" algn="just">
              <a:spcAft>
                <a:spcPts val="0"/>
              </a:spcAft>
              <a:buNone/>
            </a:pPr>
            <a:r>
              <a:rPr lang="es-ES" sz="1800" dirty="0">
                <a:latin typeface="Myriad Pro"/>
              </a:rPr>
              <a:t>La sentencia principal es la asignación.</a:t>
            </a:r>
          </a:p>
          <a:p>
            <a:pPr marL="0" indent="0" algn="just">
              <a:spcAft>
                <a:spcPts val="0"/>
              </a:spcAft>
              <a:buNone/>
            </a:pPr>
            <a:endParaRPr lang="es-ES" sz="1800" dirty="0">
              <a:latin typeface="Myriad Pro"/>
            </a:endParaRPr>
          </a:p>
          <a:p>
            <a:pPr marL="0" indent="0" algn="just">
              <a:spcAft>
                <a:spcPts val="0"/>
              </a:spcAft>
              <a:buNone/>
            </a:pPr>
            <a:r>
              <a:rPr lang="es-ES" sz="1800" dirty="0">
                <a:latin typeface="Myriad Pro"/>
              </a:rPr>
              <a:t>Ejemplos: Basic, Fortran, Algol, Pascal, C, Ada, C++, Java, C#.</a:t>
            </a:r>
          </a:p>
          <a:p>
            <a:pPr marL="0" indent="0" algn="just">
              <a:spcAft>
                <a:spcPts val="0"/>
              </a:spcAft>
              <a:buNone/>
            </a:pPr>
            <a:endParaRPr lang="es-ES" sz="1800" dirty="0">
              <a:latin typeface="Myriad Pro"/>
            </a:endParaRPr>
          </a:p>
          <a:p>
            <a:pPr marL="0" indent="0" algn="just">
              <a:spcAft>
                <a:spcPts val="0"/>
              </a:spcAft>
              <a:buNone/>
            </a:pPr>
            <a:r>
              <a:rPr lang="es-ES" sz="1800" dirty="0">
                <a:latin typeface="Myriad Pro"/>
              </a:rPr>
              <a:t>La mayoría de los lenguajes usados para desarrollo de software comercial son imperativos. </a:t>
            </a:r>
          </a:p>
          <a:p>
            <a:pPr marL="0" indent="0" algn="just">
              <a:spcAft>
                <a:spcPts val="0"/>
              </a:spcAft>
              <a:buNone/>
            </a:pPr>
            <a:endParaRPr lang="es-ES" sz="1800" dirty="0">
              <a:solidFill>
                <a:srgbClr val="FFFF00"/>
              </a:solidFill>
              <a:latin typeface="Myriad Pro"/>
            </a:endParaRPr>
          </a:p>
          <a:p>
            <a:pPr marL="0" indent="0" algn="just">
              <a:spcAft>
                <a:spcPts val="0"/>
              </a:spcAft>
              <a:buNone/>
            </a:pPr>
            <a:r>
              <a:rPr lang="es-ES" sz="1800" b="1" dirty="0">
                <a:solidFill>
                  <a:srgbClr val="FFFF00"/>
                </a:solidFill>
                <a:latin typeface="Myriad Pro"/>
              </a:rPr>
              <a:t>Dentro de esta categoría se engloba la programación estructurada, la programación modular  y la programación orientada a objetos</a:t>
            </a:r>
          </a:p>
          <a:p>
            <a:pPr marL="0" indent="0">
              <a:lnSpc>
                <a:spcPct val="120000"/>
              </a:lnSpc>
              <a:spcAft>
                <a:spcPts val="0"/>
              </a:spcAft>
              <a:buNone/>
            </a:pPr>
            <a:endParaRPr lang="es-ES" sz="1800" b="1" u="sng" dirty="0">
              <a:latin typeface="Myriad Pro"/>
            </a:endParaRPr>
          </a:p>
        </p:txBody>
      </p:sp>
      <p:sp>
        <p:nvSpPr>
          <p:cNvPr id="2" name="1 Título">
            <a:extLst>
              <a:ext uri="{FF2B5EF4-FFF2-40B4-BE49-F238E27FC236}">
                <a16:creationId xmlns:a16="http://schemas.microsoft.com/office/drawing/2014/main" id="{6AB8C274-58B4-839E-A8B8-9F8D3083646A}"/>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26680816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609600" y="1340769"/>
            <a:ext cx="7772400" cy="5256583"/>
          </a:xfrm>
        </p:spPr>
        <p:txBody>
          <a:bodyPr>
            <a:noAutofit/>
          </a:bodyPr>
          <a:lstStyle/>
          <a:p>
            <a:pPr marL="0" indent="0">
              <a:buNone/>
            </a:pPr>
            <a:r>
              <a:rPr lang="es-ES" b="1" dirty="0">
                <a:solidFill>
                  <a:srgbClr val="FFFF00"/>
                </a:solidFill>
                <a:latin typeface="Myriad Pro"/>
              </a:rPr>
              <a:t>Lenguajes funcionales</a:t>
            </a:r>
          </a:p>
          <a:p>
            <a:pPr marL="0" indent="0">
              <a:buNone/>
            </a:pPr>
            <a:endParaRPr lang="es-ES" dirty="0">
              <a:latin typeface="Myriad Pro"/>
            </a:endParaRPr>
          </a:p>
          <a:p>
            <a:pPr marL="0" indent="0">
              <a:buNone/>
            </a:pPr>
            <a:r>
              <a:rPr lang="es-ES" dirty="0">
                <a:latin typeface="Myriad Pro"/>
              </a:rPr>
              <a:t>Este paradigma está basado en el concepto matemático de función.</a:t>
            </a:r>
          </a:p>
          <a:p>
            <a:pPr marL="0" indent="0">
              <a:buNone/>
            </a:pPr>
            <a:endParaRPr lang="es-ES" dirty="0">
              <a:latin typeface="Myriad Pro"/>
            </a:endParaRPr>
          </a:p>
          <a:p>
            <a:r>
              <a:rPr lang="es-ES" dirty="0">
                <a:latin typeface="Myriad Pro"/>
              </a:rPr>
              <a:t>Están constituidos por un conjunto de definiciones de funciones.</a:t>
            </a:r>
          </a:p>
          <a:p>
            <a:r>
              <a:rPr lang="es-ES" dirty="0">
                <a:latin typeface="Myriad Pro"/>
              </a:rPr>
              <a:t>No existe la operación de asignación</a:t>
            </a:r>
          </a:p>
          <a:p>
            <a:r>
              <a:rPr lang="es-ES" dirty="0">
                <a:latin typeface="Myriad Pro"/>
              </a:rPr>
              <a:t>Las variables almacenan definiciones o referencias a expresiones</a:t>
            </a:r>
          </a:p>
          <a:p>
            <a:r>
              <a:rPr lang="es-ES" dirty="0">
                <a:latin typeface="Myriad Pro"/>
              </a:rPr>
              <a:t>La operación fundamental es la aplicación de una función a una serie de argumentos</a:t>
            </a:r>
          </a:p>
          <a:p>
            <a:r>
              <a:rPr lang="es-ES" dirty="0">
                <a:latin typeface="Myriad Pro"/>
              </a:rPr>
              <a:t>La computación se realiza mediante la evaluación de expresiones.</a:t>
            </a:r>
          </a:p>
          <a:p>
            <a:pPr marL="0" indent="0">
              <a:buNone/>
            </a:pPr>
            <a:endParaRPr lang="es-ES" dirty="0">
              <a:latin typeface="Myriad Pro"/>
            </a:endParaRPr>
          </a:p>
          <a:p>
            <a:pPr marL="0" indent="0">
              <a:buNone/>
            </a:pPr>
            <a:r>
              <a:rPr lang="es-ES" dirty="0">
                <a:latin typeface="Myriad Pro"/>
              </a:rPr>
              <a:t>Ejemplos: </a:t>
            </a:r>
            <a:r>
              <a:rPr lang="es-ES" dirty="0" err="1">
                <a:latin typeface="Myriad Pro"/>
              </a:rPr>
              <a:t>Lisp</a:t>
            </a:r>
            <a:r>
              <a:rPr lang="es-ES" dirty="0">
                <a:latin typeface="Myriad Pro"/>
              </a:rPr>
              <a:t>, </a:t>
            </a:r>
            <a:r>
              <a:rPr lang="es-ES" dirty="0" err="1">
                <a:latin typeface="Myriad Pro"/>
              </a:rPr>
              <a:t>Scheme</a:t>
            </a:r>
            <a:r>
              <a:rPr lang="es-ES" dirty="0">
                <a:latin typeface="Myriad Pro"/>
              </a:rPr>
              <a:t>, ML, Miranda o </a:t>
            </a:r>
            <a:r>
              <a:rPr lang="es-ES" dirty="0" err="1">
                <a:latin typeface="Myriad Pro"/>
              </a:rPr>
              <a:t>Haskell</a:t>
            </a:r>
            <a:endParaRPr lang="es-ES" dirty="0">
              <a:latin typeface="Myriad Pro"/>
            </a:endParaRPr>
          </a:p>
        </p:txBody>
      </p:sp>
      <p:sp>
        <p:nvSpPr>
          <p:cNvPr id="3" name="1 Título">
            <a:extLst>
              <a:ext uri="{FF2B5EF4-FFF2-40B4-BE49-F238E27FC236}">
                <a16:creationId xmlns:a16="http://schemas.microsoft.com/office/drawing/2014/main" id="{31912373-D3F5-D164-B07D-06738059F3DA}"/>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14967593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Autofit/>
          </a:bodyPr>
          <a:lstStyle/>
          <a:p>
            <a:pPr marL="0" indent="0">
              <a:buNone/>
            </a:pPr>
            <a:r>
              <a:rPr lang="es-ES" b="1" dirty="0">
                <a:solidFill>
                  <a:srgbClr val="FFFF00"/>
                </a:solidFill>
                <a:latin typeface="Myriad Pro"/>
              </a:rPr>
              <a:t>Lenguajes lógicos</a:t>
            </a:r>
          </a:p>
          <a:p>
            <a:pPr marL="0" indent="0">
              <a:buNone/>
            </a:pPr>
            <a:endParaRPr lang="es-ES" b="1" dirty="0">
              <a:latin typeface="Myriad Pro"/>
            </a:endParaRPr>
          </a:p>
          <a:p>
            <a:pPr marL="0" indent="0" algn="just">
              <a:buNone/>
            </a:pPr>
            <a:r>
              <a:rPr lang="es-ES" dirty="0">
                <a:latin typeface="Myriad Pro"/>
              </a:rPr>
              <a:t>Los programas escritos en estos lenguajes se pueden ver como una base de datos formada por listas de declaraciones lógicas (reglas) que se pueden consultar. La ejecución consistirá en realizar preguntas de forma interactiva.</a:t>
            </a:r>
          </a:p>
          <a:p>
            <a:pPr marL="0" indent="0">
              <a:buNone/>
            </a:pPr>
            <a:endParaRPr lang="es-ES" b="1" dirty="0">
              <a:latin typeface="Myriad Pro"/>
            </a:endParaRPr>
          </a:p>
          <a:p>
            <a:pPr marL="0" indent="0">
              <a:buNone/>
            </a:pPr>
            <a:r>
              <a:rPr lang="es-ES" dirty="0">
                <a:latin typeface="Myriad Pro"/>
              </a:rPr>
              <a:t>El lenguaje lógico por excelencia es </a:t>
            </a:r>
            <a:r>
              <a:rPr lang="es-ES" dirty="0" err="1">
                <a:latin typeface="Myriad Pro"/>
              </a:rPr>
              <a:t>Prolog</a:t>
            </a:r>
            <a:r>
              <a:rPr lang="es-ES" dirty="0">
                <a:latin typeface="Myriad Pro"/>
              </a:rPr>
              <a:t>.</a:t>
            </a:r>
          </a:p>
          <a:p>
            <a:pPr marL="0" indent="0">
              <a:buNone/>
            </a:pPr>
            <a:endParaRPr lang="es-ES" dirty="0">
              <a:latin typeface="Myriad Pro"/>
            </a:endParaRPr>
          </a:p>
          <a:p>
            <a:pPr marL="0" indent="0">
              <a:buNone/>
            </a:pPr>
            <a:r>
              <a:rPr lang="es-ES" dirty="0">
                <a:latin typeface="Myriad Pro"/>
              </a:rPr>
              <a:t>Está indicado para aplicaciones muy específicas como: sistemas expertos, demostración de teoremas, consulta de bases de datos relacionales, procesamiento del lenguaje natural.</a:t>
            </a:r>
          </a:p>
          <a:p>
            <a:pPr marL="0" indent="0">
              <a:buNone/>
            </a:pPr>
            <a:endParaRPr lang="es-ES" dirty="0">
              <a:latin typeface="Myriad Pro"/>
            </a:endParaRPr>
          </a:p>
        </p:txBody>
      </p:sp>
      <p:sp>
        <p:nvSpPr>
          <p:cNvPr id="3" name="1 Título">
            <a:extLst>
              <a:ext uri="{FF2B5EF4-FFF2-40B4-BE49-F238E27FC236}">
                <a16:creationId xmlns:a16="http://schemas.microsoft.com/office/drawing/2014/main" id="{09FCFD7F-2AE5-5A2E-F904-3D7E28125D38}"/>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37681612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685800" y="2276872"/>
            <a:ext cx="7772400" cy="3649133"/>
          </a:xfrm>
        </p:spPr>
        <p:txBody>
          <a:bodyPr>
            <a:noAutofit/>
          </a:bodyPr>
          <a:lstStyle/>
          <a:p>
            <a:pPr marL="0" indent="0">
              <a:buNone/>
            </a:pPr>
            <a:r>
              <a:rPr lang="es-ES" b="1" dirty="0">
                <a:solidFill>
                  <a:srgbClr val="FFFF00"/>
                </a:solidFill>
                <a:latin typeface="Myriad Pro"/>
              </a:rPr>
              <a:t>Lenguajes estructurados</a:t>
            </a:r>
          </a:p>
          <a:p>
            <a:pPr marL="0" indent="0" algn="just">
              <a:buNone/>
            </a:pPr>
            <a:endParaRPr lang="es-ES" dirty="0">
              <a:latin typeface="Myriad Pro"/>
            </a:endParaRPr>
          </a:p>
          <a:p>
            <a:pPr marL="0" indent="0" algn="just">
              <a:buNone/>
            </a:pPr>
            <a:r>
              <a:rPr lang="es-ES" dirty="0">
                <a:latin typeface="Myriad Pro"/>
              </a:rPr>
              <a:t>Cuando hablamos del diseño hablamos de construcciones de las tres construcciones lógicas que son el fundamento de la programación estructurada: la estructura secuencial, la condicional y la repetitiva.</a:t>
            </a:r>
          </a:p>
          <a:p>
            <a:pPr marL="0" indent="0" algn="just">
              <a:buNone/>
            </a:pPr>
            <a:endParaRPr lang="es-ES" dirty="0">
              <a:latin typeface="Myriad Pro"/>
            </a:endParaRPr>
          </a:p>
          <a:p>
            <a:pPr marL="0" indent="0" algn="just">
              <a:buNone/>
            </a:pPr>
            <a:r>
              <a:rPr lang="es-ES" dirty="0">
                <a:latin typeface="Myriad Pro"/>
              </a:rPr>
              <a:t>Estos lenguajes basados en la programación estructurada son los llamados lenguajes de programación estructurados.</a:t>
            </a:r>
          </a:p>
          <a:p>
            <a:pPr marL="0" indent="0" algn="just">
              <a:buNone/>
            </a:pPr>
            <a:endParaRPr lang="es-ES" dirty="0">
              <a:latin typeface="Myriad Pro"/>
            </a:endParaRPr>
          </a:p>
          <a:p>
            <a:pPr marL="0" indent="0" algn="just">
              <a:buNone/>
            </a:pPr>
            <a:r>
              <a:rPr lang="es-ES" dirty="0">
                <a:latin typeface="Myriad Pro"/>
              </a:rPr>
              <a:t>Son lenguajes fáciles de leer, pueden ser leídos secuencialmente desde el comienzo hasta el final sin perder la continuidad de lo que hace. </a:t>
            </a:r>
          </a:p>
          <a:p>
            <a:pPr marL="0" indent="0" algn="just">
              <a:buNone/>
            </a:pPr>
            <a:endParaRPr lang="es-ES" dirty="0">
              <a:latin typeface="Myriad Pro"/>
            </a:endParaRPr>
          </a:p>
          <a:p>
            <a:pPr marL="0" indent="0" algn="just">
              <a:buNone/>
            </a:pPr>
            <a:r>
              <a:rPr lang="es-ES" dirty="0">
                <a:latin typeface="Myriad Pro"/>
              </a:rPr>
              <a:t>Su problema es que todo el código se encuentra en un único bloque y si el programa es muy grande o el problema muy complejo es difícil su lectura y manejo.</a:t>
            </a:r>
          </a:p>
        </p:txBody>
      </p:sp>
      <p:sp>
        <p:nvSpPr>
          <p:cNvPr id="3" name="1 Título">
            <a:extLst>
              <a:ext uri="{FF2B5EF4-FFF2-40B4-BE49-F238E27FC236}">
                <a16:creationId xmlns:a16="http://schemas.microsoft.com/office/drawing/2014/main" id="{F548AC46-618A-B0EC-5A1A-D82A7596CFB1}"/>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5630001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609600" y="1196752"/>
            <a:ext cx="7772400" cy="2327417"/>
          </a:xfrm>
        </p:spPr>
        <p:txBody>
          <a:bodyPr>
            <a:normAutofit/>
          </a:bodyPr>
          <a:lstStyle/>
          <a:p>
            <a:pPr marL="0" indent="0">
              <a:buNone/>
            </a:pPr>
            <a:r>
              <a:rPr lang="es-ES" sz="1800" b="1" dirty="0">
                <a:solidFill>
                  <a:srgbClr val="FFFF00"/>
                </a:solidFill>
                <a:latin typeface="Myriad Pro"/>
              </a:rPr>
              <a:t>Lenguajes estructurados</a:t>
            </a:r>
            <a:endParaRPr lang="es-ES" sz="1800" dirty="0">
              <a:solidFill>
                <a:srgbClr val="FFFF00"/>
              </a:solidFill>
              <a:latin typeface="Myriad Pro"/>
            </a:endParaRPr>
          </a:p>
          <a:p>
            <a:pPr marL="0" indent="0" algn="just">
              <a:buNone/>
            </a:pPr>
            <a:r>
              <a:rPr lang="es-ES" sz="1800" dirty="0">
                <a:latin typeface="Myriad Pro"/>
              </a:rPr>
              <a:t>Actualmente al hablar de programación estructurada, nos referimos a la división de un programa en módulos (partes más manejables) así cada uno tendrá entrada y salida, se podrá trabajar de manera independiente con caca uno de ellos y la comunicación entre ellos deberá estar perfectamente controlada.</a:t>
            </a:r>
          </a:p>
        </p:txBody>
      </p:sp>
      <p:sp>
        <p:nvSpPr>
          <p:cNvPr id="3" name="2 Rectángulo"/>
          <p:cNvSpPr/>
          <p:nvPr/>
        </p:nvSpPr>
        <p:spPr>
          <a:xfrm>
            <a:off x="3877072" y="3048000"/>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Programa principal</a:t>
            </a:r>
          </a:p>
        </p:txBody>
      </p:sp>
      <p:sp>
        <p:nvSpPr>
          <p:cNvPr id="5" name="4 Rectángulo"/>
          <p:cNvSpPr/>
          <p:nvPr/>
        </p:nvSpPr>
        <p:spPr>
          <a:xfrm>
            <a:off x="3877072" y="4580415"/>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Introducir datos</a:t>
            </a:r>
          </a:p>
        </p:txBody>
      </p:sp>
      <p:sp>
        <p:nvSpPr>
          <p:cNvPr id="7" name="6 Rectángulo"/>
          <p:cNvSpPr/>
          <p:nvPr/>
        </p:nvSpPr>
        <p:spPr>
          <a:xfrm>
            <a:off x="6372200" y="4580415"/>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Insertar datos en la BD</a:t>
            </a:r>
          </a:p>
        </p:txBody>
      </p:sp>
      <p:sp>
        <p:nvSpPr>
          <p:cNvPr id="8" name="7 Rectángulo"/>
          <p:cNvSpPr/>
          <p:nvPr/>
        </p:nvSpPr>
        <p:spPr>
          <a:xfrm>
            <a:off x="1043608" y="4580415"/>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Mostrar pantalla</a:t>
            </a:r>
          </a:p>
        </p:txBody>
      </p:sp>
      <p:sp>
        <p:nvSpPr>
          <p:cNvPr id="9" name="8 Rectángulo"/>
          <p:cNvSpPr/>
          <p:nvPr/>
        </p:nvSpPr>
        <p:spPr>
          <a:xfrm>
            <a:off x="3877072" y="5661248"/>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Comprobar errores</a:t>
            </a:r>
          </a:p>
        </p:txBody>
      </p:sp>
      <p:cxnSp>
        <p:nvCxnSpPr>
          <p:cNvPr id="10" name="9 Conector recto"/>
          <p:cNvCxnSpPr>
            <a:stCxn id="3" idx="2"/>
            <a:endCxn id="5" idx="0"/>
          </p:cNvCxnSpPr>
          <p:nvPr/>
        </p:nvCxnSpPr>
        <p:spPr>
          <a:xfrm>
            <a:off x="4741168" y="3912096"/>
            <a:ext cx="0" cy="668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a:stCxn id="5" idx="2"/>
            <a:endCxn id="9" idx="0"/>
          </p:cNvCxnSpPr>
          <p:nvPr/>
        </p:nvCxnSpPr>
        <p:spPr>
          <a:xfrm>
            <a:off x="4741168" y="5444511"/>
            <a:ext cx="0" cy="2167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13 Conector recto"/>
          <p:cNvCxnSpPr/>
          <p:nvPr/>
        </p:nvCxnSpPr>
        <p:spPr>
          <a:xfrm flipV="1">
            <a:off x="1763688" y="4199141"/>
            <a:ext cx="5472608" cy="31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flipV="1">
            <a:off x="1763688" y="4199141"/>
            <a:ext cx="0" cy="5491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20 Conector recto"/>
          <p:cNvCxnSpPr>
            <a:stCxn id="7" idx="0"/>
          </p:cNvCxnSpPr>
          <p:nvPr/>
        </p:nvCxnSpPr>
        <p:spPr>
          <a:xfrm flipV="1">
            <a:off x="7236296" y="4199141"/>
            <a:ext cx="0" cy="381274"/>
          </a:xfrm>
          <a:prstGeom prst="line">
            <a:avLst/>
          </a:prstGeom>
        </p:spPr>
        <p:style>
          <a:lnRef idx="1">
            <a:schemeClr val="accent1"/>
          </a:lnRef>
          <a:fillRef idx="0">
            <a:schemeClr val="accent1"/>
          </a:fillRef>
          <a:effectRef idx="0">
            <a:schemeClr val="accent1"/>
          </a:effectRef>
          <a:fontRef idx="minor">
            <a:schemeClr val="tx1"/>
          </a:fontRef>
        </p:style>
      </p:cxnSp>
      <p:sp>
        <p:nvSpPr>
          <p:cNvPr id="4" name="1 Título">
            <a:extLst>
              <a:ext uri="{FF2B5EF4-FFF2-40B4-BE49-F238E27FC236}">
                <a16:creationId xmlns:a16="http://schemas.microsoft.com/office/drawing/2014/main" id="{AEF6A35E-1B97-07E3-DDB2-589DFD8AF215}"/>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41059747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9600" y="2276872"/>
            <a:ext cx="7772400" cy="3649133"/>
          </a:xfrm>
        </p:spPr>
        <p:txBody>
          <a:bodyPr>
            <a:noAutofit/>
          </a:bodyPr>
          <a:lstStyle/>
          <a:p>
            <a:pPr marL="0" indent="0">
              <a:buNone/>
            </a:pPr>
            <a:r>
              <a:rPr lang="es-ES" dirty="0">
                <a:latin typeface="Myriad Pro"/>
              </a:rPr>
              <a:t>A esta evolución de la programación estructurada se le llama </a:t>
            </a:r>
            <a:r>
              <a:rPr lang="es-ES" b="1" dirty="0">
                <a:solidFill>
                  <a:srgbClr val="FFFF00"/>
                </a:solidFill>
                <a:latin typeface="Myriad Pro"/>
              </a:rPr>
              <a:t>programación modular</a:t>
            </a:r>
          </a:p>
          <a:p>
            <a:pPr marL="0" indent="0">
              <a:buNone/>
            </a:pPr>
            <a:endParaRPr lang="es-ES" b="1" dirty="0">
              <a:latin typeface="Myriad Pro"/>
            </a:endParaRPr>
          </a:p>
          <a:p>
            <a:pPr marL="0" indent="0">
              <a:buNone/>
            </a:pPr>
            <a:r>
              <a:rPr lang="es-ES" b="1" dirty="0">
                <a:latin typeface="Myriad Pro"/>
              </a:rPr>
              <a:t>Ventajas:</a:t>
            </a:r>
          </a:p>
          <a:p>
            <a:r>
              <a:rPr lang="es-ES" dirty="0">
                <a:latin typeface="Myriad Pro"/>
              </a:rPr>
              <a:t>Al dividir el programa en varios módulos, varios programadores pueden trabajar simultáneamente.</a:t>
            </a:r>
          </a:p>
          <a:p>
            <a:pPr marL="0" indent="0">
              <a:buNone/>
            </a:pPr>
            <a:endParaRPr lang="es-ES" dirty="0">
              <a:latin typeface="Myriad Pro"/>
            </a:endParaRPr>
          </a:p>
          <a:p>
            <a:r>
              <a:rPr lang="es-ES" dirty="0">
                <a:latin typeface="Myriad Pro"/>
              </a:rPr>
              <a:t>Los módulos se pueden reutilizar en otras aplicaciones.</a:t>
            </a:r>
          </a:p>
          <a:p>
            <a:pPr marL="0" indent="0">
              <a:buNone/>
            </a:pPr>
            <a:endParaRPr lang="es-ES" dirty="0">
              <a:latin typeface="Myriad Pro"/>
            </a:endParaRPr>
          </a:p>
          <a:p>
            <a:r>
              <a:rPr lang="es-ES" dirty="0">
                <a:latin typeface="Myriad Pro"/>
              </a:rPr>
              <a:t>Resolver pequeños problemas de forma aislada es menos costoso que abordar el problema de forma global.</a:t>
            </a:r>
          </a:p>
          <a:p>
            <a:endParaRPr lang="es-ES" dirty="0">
              <a:latin typeface="Myriad Pro"/>
            </a:endParaRPr>
          </a:p>
          <a:p>
            <a:r>
              <a:rPr lang="es-ES" dirty="0">
                <a:latin typeface="Myriad Pro"/>
              </a:rPr>
              <a:t>Ej. Pascal, C, Fortran, Modula-2, </a:t>
            </a:r>
            <a:r>
              <a:rPr lang="es-ES" dirty="0" err="1">
                <a:latin typeface="Myriad Pro"/>
              </a:rPr>
              <a:t>etc</a:t>
            </a:r>
            <a:endParaRPr lang="es-ES" dirty="0">
              <a:latin typeface="Myriad Pro"/>
            </a:endParaRPr>
          </a:p>
        </p:txBody>
      </p:sp>
      <p:sp>
        <p:nvSpPr>
          <p:cNvPr id="2" name="1 Título">
            <a:extLst>
              <a:ext uri="{FF2B5EF4-FFF2-40B4-BE49-F238E27FC236}">
                <a16:creationId xmlns:a16="http://schemas.microsoft.com/office/drawing/2014/main" id="{9A2330DA-A4FD-B6E9-0553-5A0FD412B347}"/>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25893843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TM03457452[[fn=Celestial]]</Template>
  <TotalTime>2538</TotalTime>
  <Words>7914</Words>
  <Application>Microsoft Office PowerPoint</Application>
  <PresentationFormat>Presentación en pantalla (4:3)</PresentationFormat>
  <Paragraphs>1019</Paragraphs>
  <Slides>112</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112</vt:i4>
      </vt:variant>
    </vt:vector>
  </HeadingPairs>
  <TitlesOfParts>
    <vt:vector size="120" baseType="lpstr">
      <vt:lpstr>Arial</vt:lpstr>
      <vt:lpstr>Calibri</vt:lpstr>
      <vt:lpstr>Calibri Light</vt:lpstr>
      <vt:lpstr>MS Mincho</vt:lpstr>
      <vt:lpstr>Myriad Pro</vt:lpstr>
      <vt:lpstr>Roboto</vt:lpstr>
      <vt:lpstr>Wingdings</vt:lpstr>
      <vt:lpstr>Celestial</vt:lpstr>
      <vt:lpstr>ENTORNOS DE DESARROLLO ud 1- INTRODUCCIÓN</vt:lpstr>
      <vt:lpstr>ÍNDICE</vt:lpstr>
      <vt:lpstr>ÍNDICE</vt:lpstr>
      <vt:lpstr>1. Software y programa. Tipos de software</vt:lpstr>
      <vt:lpstr>1. Software y programa. Tipos de software</vt:lpstr>
      <vt:lpstr>Presentación de PowerPoint</vt:lpstr>
      <vt:lpstr>1. Software y programa. Tipos de software</vt:lpstr>
      <vt:lpstr>2.- Relación hardware-software. </vt:lpstr>
      <vt:lpstr>2.- Relación hardware-software. </vt:lpstr>
      <vt:lpstr>2.- Relación hardware-software. </vt:lpstr>
      <vt:lpstr>2.- Relación hardware-software. </vt:lpstr>
      <vt:lpstr>3.- Desarrollo del software.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4.- Fases en el desarrollo del software.  </vt:lpstr>
      <vt:lpstr>ANALISTA SOFTWARE: UN CASO REAL. Mathias Minacapilli</vt:lpstr>
      <vt:lpstr> 4.- Fases en el desarrollo del Software       4.1. Análisis. </vt:lpstr>
      <vt:lpstr> 4.- Fases en el desarrollo del Software        4.1. Análisis. </vt:lpstr>
      <vt:lpstr>4.- Fases en el desarrollo del Software       4.1. Análisis.</vt:lpstr>
      <vt:lpstr>4.- Fases en el desarrollo del Software     4.1. Análisis.</vt:lpstr>
      <vt:lpstr>4.- Fases en el desarrollo del Software        4.1. Análisis.</vt:lpstr>
      <vt:lpstr>4.- Fases en el desarrollo del Software  4.2. Diseño.</vt:lpstr>
      <vt:lpstr>Presentación de PowerPoint</vt:lpstr>
      <vt:lpstr> 4.- Fases en el desarrollo del Software  4.2. Diseño. </vt:lpstr>
      <vt:lpstr> 4.- Fases en el desarrollo del Software  4.2. Diseño. </vt:lpstr>
      <vt:lpstr>4.- Fases en el desarrollo del Software  4.2. Diseño.</vt:lpstr>
      <vt:lpstr>4.- Fases en el desarrollo del Software  4.2. Diseño.</vt:lpstr>
      <vt:lpstr>4.- Fases en el desarrollo del Software  4.2. Diseño.</vt:lpstr>
      <vt:lpstr>4.- Fases en el desarrollo del Software  4.2. Diseño.</vt:lpstr>
      <vt:lpstr>4.- Fases en el desarrollo del Software           4.2. Diseño.    4.2.1 Notaciones gráficas para el diseño</vt:lpstr>
      <vt:lpstr>Presentación de PowerPoint</vt:lpstr>
      <vt:lpstr>4.- Fases en el desarrollo del Software           4.2. Diseño.    4.2.1 Notaciones gráficas para el diseño</vt:lpstr>
      <vt:lpstr>Presentación de PowerPoint</vt:lpstr>
      <vt:lpstr>4.- Fases en el desarrollo del Software           4.2. Diseño.    4.2.1 Notaciones gráficas para el diseño</vt:lpstr>
      <vt:lpstr>4.- Fases en el desarrollo del Software           4.2. Diseño.    4.2.2 Diseño orientado a objetos</vt:lpstr>
      <vt:lpstr>Presentación de PowerPoint</vt:lpstr>
      <vt:lpstr>4.- Fases en el desarrollo del Software           4.3. Codificación.</vt:lpstr>
      <vt:lpstr>4.- Fases en el desarrollo del Software  4.3.- Codificación. Tipos de código. </vt:lpstr>
      <vt:lpstr>Presentación de PowerPoint</vt:lpstr>
      <vt:lpstr>Presentación de PowerPoint</vt:lpstr>
      <vt:lpstr>Presentación de PowerPoint</vt:lpstr>
      <vt:lpstr>4.- Fases en el desarrollo del Software  4.4.- Pruebas. </vt:lpstr>
      <vt:lpstr>4.- Fases en el desarrollo del Software  4.4.- Pruebas. </vt:lpstr>
      <vt:lpstr>4.- Fases en el desarrollo del Software  4.4.- Pruebas. </vt:lpstr>
      <vt:lpstr>4.- Fases en el desarrollo del Software  4.4.- Pruebas. </vt:lpstr>
      <vt:lpstr>4.- Fases en el desarrollo del Software  4.4.- Pruebas. </vt:lpstr>
      <vt:lpstr>4.- Fases en el desarrollo del Software  4.4.- Pruebas. </vt:lpstr>
      <vt:lpstr>4.- Fases en el desarrollo del Software  4.4.- Pruebas. </vt:lpstr>
      <vt:lpstr>4.- Fases en el desarrollo del Software  4.5.- Documentación. </vt:lpstr>
      <vt:lpstr>4.- Fases en el desarrollo del Software  4.5.- Documentación. </vt:lpstr>
      <vt:lpstr>4.- Fases en el desarrollo del Software  4.5.- Documentación. Documentación del usuario </vt:lpstr>
      <vt:lpstr>4.- Fases en el desarrollo del Software  4.5.- Documentación. Documentación del usuario </vt:lpstr>
      <vt:lpstr>4.- Fases en el desarrollo del Software  4.5.- Documentación. Documentación del sistema </vt:lpstr>
      <vt:lpstr>4.- Fases en el desarrollo del Software  4.5.- Documentación. Estructura del Documento </vt:lpstr>
      <vt:lpstr>4.- Fases en el desarrollo del Software  4.5.- Documentación. Estructura del Documento </vt:lpstr>
      <vt:lpstr>4.- Fases en el desarrollo del Software  4.6.- Explotación </vt:lpstr>
      <vt:lpstr>4.- Fases en el desarrollo del Software  4.7.-  Mantenimiento </vt:lpstr>
      <vt:lpstr>4.- Fases en el desarrollo del Software  4.7.-  Mantenimiento </vt:lpstr>
      <vt:lpstr>4.- Fases en el desarrollo del Software  4.7.-  Mantenimiento </vt:lpstr>
      <vt:lpstr>4.- Fases en el desarrollo del Software  4.7.-  Mantenimiento </vt:lpstr>
      <vt:lpstr>4.- Fases en el desarrollo del Software  4.7.-  Mantenimiento </vt:lpstr>
      <vt:lpstr>4.- Fases en el desarrollo del Software  4.7.-  Mantenimiento </vt:lpstr>
      <vt:lpstr>Presentación de PowerPoint</vt:lpstr>
      <vt:lpstr>Presentación de PowerPoint</vt:lpstr>
      <vt:lpstr>Presentación de PowerPoint</vt:lpstr>
      <vt:lpstr>Presentación de PowerPoint</vt:lpstr>
      <vt:lpstr>Presentación de PowerPoint</vt:lpstr>
      <vt:lpstr>Presentación de PowerPoint</vt:lpstr>
      <vt:lpstr>6.- Lenguajes de programación.</vt:lpstr>
      <vt:lpstr>Presentación de PowerPoint</vt:lpstr>
      <vt:lpstr>6.- Lenguajes de programación.</vt:lpstr>
      <vt:lpstr>6.- Lenguajes de programación.  6.1 Clasificación y características</vt:lpstr>
      <vt:lpstr>6.- Lenguajes de programación.  6.1 Clasificación y características. </vt:lpstr>
      <vt:lpstr>6.- Lenguajes de programación.  6.1 Clasificación y características</vt:lpstr>
      <vt:lpstr>Presentación de PowerPoint</vt:lpstr>
      <vt:lpstr>Presentación de PowerPoint</vt:lpstr>
      <vt:lpstr>Presentación de PowerPoint</vt:lpstr>
      <vt:lpstr>Actividad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Cosas interesantes y más información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ENTORNOS DE DESARROLLO TEMA1 INTRODUCCIÓN</dc:title>
  <dc:creator>BLANCA</dc:creator>
  <cp:lastModifiedBy>dam1</cp:lastModifiedBy>
  <cp:revision>179</cp:revision>
  <dcterms:created xsi:type="dcterms:W3CDTF">2018-09-21T14:54:54Z</dcterms:created>
  <dcterms:modified xsi:type="dcterms:W3CDTF">2023-09-21T13:52:20Z</dcterms:modified>
</cp:coreProperties>
</file>